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81"/>
  </p:notesMasterIdLst>
  <p:sldIdLst>
    <p:sldId id="720" r:id="rId2"/>
    <p:sldId id="725" r:id="rId3"/>
    <p:sldId id="726" r:id="rId4"/>
    <p:sldId id="727" r:id="rId5"/>
    <p:sldId id="645" r:id="rId6"/>
    <p:sldId id="666" r:id="rId7"/>
    <p:sldId id="665" r:id="rId8"/>
    <p:sldId id="741" r:id="rId9"/>
    <p:sldId id="647" r:id="rId10"/>
    <p:sldId id="684" r:id="rId11"/>
    <p:sldId id="646" r:id="rId12"/>
    <p:sldId id="742" r:id="rId13"/>
    <p:sldId id="729" r:id="rId14"/>
    <p:sldId id="743" r:id="rId15"/>
    <p:sldId id="744" r:id="rId16"/>
    <p:sldId id="745" r:id="rId17"/>
    <p:sldId id="746" r:id="rId18"/>
    <p:sldId id="747" r:id="rId19"/>
    <p:sldId id="730" r:id="rId20"/>
    <p:sldId id="748" r:id="rId21"/>
    <p:sldId id="731" r:id="rId22"/>
    <p:sldId id="649" r:id="rId23"/>
    <p:sldId id="650" r:id="rId24"/>
    <p:sldId id="651" r:id="rId25"/>
    <p:sldId id="653" r:id="rId26"/>
    <p:sldId id="652" r:id="rId27"/>
    <p:sldId id="654" r:id="rId28"/>
    <p:sldId id="655" r:id="rId29"/>
    <p:sldId id="656" r:id="rId30"/>
    <p:sldId id="657" r:id="rId31"/>
    <p:sldId id="658" r:id="rId32"/>
    <p:sldId id="659" r:id="rId33"/>
    <p:sldId id="660" r:id="rId34"/>
    <p:sldId id="661" r:id="rId35"/>
    <p:sldId id="662" r:id="rId36"/>
    <p:sldId id="663" r:id="rId37"/>
    <p:sldId id="721" r:id="rId38"/>
    <p:sldId id="764" r:id="rId39"/>
    <p:sldId id="765" r:id="rId40"/>
    <p:sldId id="668" r:id="rId41"/>
    <p:sldId id="669" r:id="rId42"/>
    <p:sldId id="671" r:id="rId43"/>
    <p:sldId id="670" r:id="rId44"/>
    <p:sldId id="672" r:id="rId45"/>
    <p:sldId id="673" r:id="rId46"/>
    <p:sldId id="732" r:id="rId47"/>
    <p:sldId id="723" r:id="rId48"/>
    <p:sldId id="749" r:id="rId49"/>
    <p:sldId id="674" r:id="rId50"/>
    <p:sldId id="750" r:id="rId51"/>
    <p:sldId id="751" r:id="rId52"/>
    <p:sldId id="675" r:id="rId53"/>
    <p:sldId id="752" r:id="rId54"/>
    <p:sldId id="753" r:id="rId55"/>
    <p:sldId id="733" r:id="rId56"/>
    <p:sldId id="754" r:id="rId57"/>
    <p:sldId id="755" r:id="rId58"/>
    <p:sldId id="756" r:id="rId59"/>
    <p:sldId id="757" r:id="rId60"/>
    <p:sldId id="758" r:id="rId61"/>
    <p:sldId id="759" r:id="rId62"/>
    <p:sldId id="734" r:id="rId63"/>
    <p:sldId id="724" r:id="rId64"/>
    <p:sldId id="682" r:id="rId65"/>
    <p:sldId id="683" r:id="rId66"/>
    <p:sldId id="735" r:id="rId67"/>
    <p:sldId id="736" r:id="rId68"/>
    <p:sldId id="737" r:id="rId69"/>
    <p:sldId id="738" r:id="rId70"/>
    <p:sldId id="739" r:id="rId71"/>
    <p:sldId id="722" r:id="rId72"/>
    <p:sldId id="681" r:id="rId73"/>
    <p:sldId id="760" r:id="rId74"/>
    <p:sldId id="679" r:id="rId75"/>
    <p:sldId id="761" r:id="rId76"/>
    <p:sldId id="762" r:id="rId77"/>
    <p:sldId id="740" r:id="rId78"/>
    <p:sldId id="763" r:id="rId79"/>
    <p:sldId id="680" r:id="rId80"/>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084">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F80BD"/>
    <a:srgbClr val="FFAAA9"/>
    <a:srgbClr val="DCFDAD"/>
    <a:srgbClr val="E1D6F2"/>
    <a:srgbClr val="E3FDBE"/>
    <a:srgbClr val="DCFDAB"/>
    <a:srgbClr val="DBFDAA"/>
    <a:srgbClr val="FFE1E1"/>
    <a:srgbClr val="ECE5F7"/>
    <a:srgbClr val="D4C5E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891"/>
    <p:restoredTop sz="96272" autoAdjust="0"/>
  </p:normalViewPr>
  <p:slideViewPr>
    <p:cSldViewPr snapToGrid="0">
      <p:cViewPr varScale="1">
        <p:scale>
          <a:sx n="65" d="100"/>
          <a:sy n="65" d="100"/>
        </p:scale>
        <p:origin x="1458" y="28"/>
      </p:cViewPr>
      <p:guideLst>
        <p:guide orient="horz" pos="2084"/>
        <p:guide pos="2880"/>
      </p:guideLst>
    </p:cSldViewPr>
  </p:slideViewPr>
  <p:notesTextViewPr>
    <p:cViewPr>
      <p:scale>
        <a:sx n="1" d="1"/>
        <a:sy n="1" d="1"/>
      </p:scale>
      <p:origin x="0" y="0"/>
    </p:cViewPr>
  </p:notesTextViewPr>
  <p:sorterViewPr>
    <p:cViewPr varScale="1">
      <p:scale>
        <a:sx n="100" d="100"/>
        <a:sy n="100" d="100"/>
      </p:scale>
      <p:origin x="0" y="-10974"/>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2F37CF0-5B85-4F82-8895-487FD940EFF8}" type="datetimeFigureOut">
              <a:rPr lang="zh-CN" altLang="en-US" smtClean="0"/>
              <a:t>2021/5/30</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7161C67-365B-455B-8333-B2F385616053}" type="slidenum">
              <a:rPr lang="zh-CN" altLang="en-US" smtClean="0"/>
              <a:t>‹#›</a:t>
            </a:fld>
            <a:endParaRPr lang="zh-CN" altLang="en-US"/>
          </a:p>
        </p:txBody>
      </p:sp>
    </p:spTree>
    <p:extLst>
      <p:ext uri="{BB962C8B-B14F-4D97-AF65-F5344CB8AC3E}">
        <p14:creationId xmlns:p14="http://schemas.microsoft.com/office/powerpoint/2010/main" val="38265055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幻灯片图像占位符 1">
            <a:extLst>
              <a:ext uri="{FF2B5EF4-FFF2-40B4-BE49-F238E27FC236}">
                <a16:creationId xmlns:a16="http://schemas.microsoft.com/office/drawing/2014/main" id="{F0670441-C6A9-7F49-A2C8-16691D6F2E3C}"/>
              </a:ext>
            </a:extLst>
          </p:cNvPr>
          <p:cNvSpPr>
            <a:spLocks noGrp="1" noRot="1" noChangeAspect="1" noChangeArrowheads="1" noTextEdit="1"/>
          </p:cNvSpPr>
          <p:nvPr>
            <p:ph type="sldImg"/>
          </p:nvPr>
        </p:nvSpPr>
        <p:spPr>
          <a:xfrm>
            <a:off x="1143000" y="685800"/>
            <a:ext cx="4572000" cy="3429000"/>
          </a:xfrm>
        </p:spPr>
      </p:sp>
      <p:sp>
        <p:nvSpPr>
          <p:cNvPr id="19458" name="备注占位符 2">
            <a:extLst>
              <a:ext uri="{FF2B5EF4-FFF2-40B4-BE49-F238E27FC236}">
                <a16:creationId xmlns:a16="http://schemas.microsoft.com/office/drawing/2014/main" id="{B21E9F01-8798-6A4D-AA37-CEB31BA3C86E}"/>
              </a:ext>
            </a:extLst>
          </p:cNvPr>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9459" name="灯片编号占位符 3">
            <a:extLst>
              <a:ext uri="{FF2B5EF4-FFF2-40B4-BE49-F238E27FC236}">
                <a16:creationId xmlns:a16="http://schemas.microsoft.com/office/drawing/2014/main" id="{469D7743-928C-4B49-8889-B7DA5F9122F1}"/>
              </a:ext>
            </a:extLst>
          </p:cNvPr>
          <p:cNvSpPr>
            <a:spLocks noGrp="1"/>
          </p:cNvSpPr>
          <p:nvPr>
            <p:ph type="sldNum" sz="quarter" idx="5"/>
          </p:nvPr>
        </p:nvSpPr>
        <p:spPr>
          <a:noFill/>
          <a:extLst>
            <a:ext uri="{91240B29-F687-4F45-9708-019B960494DF}">
              <a14:hiddenLine xmlns:a14="http://schemas.microsoft.com/office/drawing/2010/main" w="9525">
                <a:solidFill>
                  <a:srgbClr val="000000"/>
                </a:solidFill>
                <a:miter lim="800000"/>
                <a:headEnd/>
                <a:tailEnd/>
              </a14:hiddenLine>
            </a:ext>
          </a:extLst>
        </p:spPr>
        <p:txBody>
          <a:bodyPr/>
          <a:lstStyle>
            <a:lvl1pPr>
              <a:defRPr sz="2800">
                <a:solidFill>
                  <a:schemeClr val="tx1"/>
                </a:solidFill>
                <a:latin typeface="Verdana" panose="020B0604030504040204" pitchFamily="34" charset="0"/>
                <a:ea typeface="宋体" panose="02010600030101010101" pitchFamily="2" charset="-122"/>
              </a:defRPr>
            </a:lvl1pPr>
            <a:lvl2pPr marL="742950" indent="-285750">
              <a:defRPr sz="2800">
                <a:solidFill>
                  <a:schemeClr val="tx1"/>
                </a:solidFill>
                <a:latin typeface="Verdana" panose="020B0604030504040204" pitchFamily="34" charset="0"/>
                <a:ea typeface="宋体" panose="02010600030101010101" pitchFamily="2" charset="-122"/>
              </a:defRPr>
            </a:lvl2pPr>
            <a:lvl3pPr marL="1143000" indent="-228600">
              <a:defRPr sz="2800">
                <a:solidFill>
                  <a:schemeClr val="tx1"/>
                </a:solidFill>
                <a:latin typeface="Verdana" panose="020B0604030504040204" pitchFamily="34" charset="0"/>
                <a:ea typeface="宋体" panose="02010600030101010101" pitchFamily="2" charset="-122"/>
              </a:defRPr>
            </a:lvl3pPr>
            <a:lvl4pPr marL="1600200" indent="-228600">
              <a:defRPr sz="2800">
                <a:solidFill>
                  <a:schemeClr val="tx1"/>
                </a:solidFill>
                <a:latin typeface="Verdana" panose="020B0604030504040204" pitchFamily="34" charset="0"/>
                <a:ea typeface="宋体" panose="02010600030101010101" pitchFamily="2" charset="-122"/>
              </a:defRPr>
            </a:lvl4pPr>
            <a:lvl5pPr marL="2057400" indent="-228600">
              <a:defRPr sz="28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9pPr>
          </a:lstStyle>
          <a:p>
            <a:fld id="{DA079DD9-C9D1-C543-AF12-536BB687E807}" type="slidenum">
              <a:rPr lang="en-US" altLang="zh-CN" smtClean="0"/>
              <a:pPr/>
              <a:t>2</a:t>
            </a:fld>
            <a:endParaRPr lang="en-US" altLang="zh-CN" sz="1200">
              <a:latin typeface="Arial" panose="020B0604020202020204" pitchFamily="34" charset="0"/>
            </a:endParaRPr>
          </a:p>
        </p:txBody>
      </p:sp>
    </p:spTree>
    <p:extLst>
      <p:ext uri="{BB962C8B-B14F-4D97-AF65-F5344CB8AC3E}">
        <p14:creationId xmlns:p14="http://schemas.microsoft.com/office/powerpoint/2010/main" val="3651203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BCF3106-19CE-4695-AC11-FC4155512142}" type="slidenum">
              <a:rPr lang="zh-CN" altLang="en-US" smtClean="0"/>
              <a:t>52</a:t>
            </a:fld>
            <a:endParaRPr lang="zh-CN" altLang="en-US"/>
          </a:p>
        </p:txBody>
      </p:sp>
    </p:spTree>
    <p:extLst>
      <p:ext uri="{BB962C8B-B14F-4D97-AF65-F5344CB8AC3E}">
        <p14:creationId xmlns:p14="http://schemas.microsoft.com/office/powerpoint/2010/main" val="35268264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BCF3106-19CE-4695-AC11-FC4155512142}" type="slidenum">
              <a:rPr lang="zh-CN" altLang="en-US" smtClean="0"/>
              <a:t>53</a:t>
            </a:fld>
            <a:endParaRPr lang="zh-CN" altLang="en-US"/>
          </a:p>
        </p:txBody>
      </p:sp>
    </p:spTree>
    <p:extLst>
      <p:ext uri="{BB962C8B-B14F-4D97-AF65-F5344CB8AC3E}">
        <p14:creationId xmlns:p14="http://schemas.microsoft.com/office/powerpoint/2010/main" val="27091466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BCF3106-19CE-4695-AC11-FC4155512142}" type="slidenum">
              <a:rPr lang="zh-CN" altLang="en-US" smtClean="0"/>
              <a:t>54</a:t>
            </a:fld>
            <a:endParaRPr lang="zh-CN" altLang="en-US"/>
          </a:p>
        </p:txBody>
      </p:sp>
    </p:spTree>
    <p:extLst>
      <p:ext uri="{BB962C8B-B14F-4D97-AF65-F5344CB8AC3E}">
        <p14:creationId xmlns:p14="http://schemas.microsoft.com/office/powerpoint/2010/main" val="18552971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BCF3106-19CE-4695-AC11-FC4155512142}" type="slidenum">
              <a:rPr lang="zh-CN" altLang="en-US" smtClean="0"/>
              <a:t>55</a:t>
            </a:fld>
            <a:endParaRPr lang="zh-CN" altLang="en-US"/>
          </a:p>
        </p:txBody>
      </p:sp>
    </p:spTree>
    <p:extLst>
      <p:ext uri="{BB962C8B-B14F-4D97-AF65-F5344CB8AC3E}">
        <p14:creationId xmlns:p14="http://schemas.microsoft.com/office/powerpoint/2010/main" val="35156160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BCF3106-19CE-4695-AC11-FC4155512142}" type="slidenum">
              <a:rPr lang="zh-CN" altLang="en-US" smtClean="0"/>
              <a:t>56</a:t>
            </a:fld>
            <a:endParaRPr lang="zh-CN" altLang="en-US"/>
          </a:p>
        </p:txBody>
      </p:sp>
    </p:spTree>
    <p:extLst>
      <p:ext uri="{BB962C8B-B14F-4D97-AF65-F5344CB8AC3E}">
        <p14:creationId xmlns:p14="http://schemas.microsoft.com/office/powerpoint/2010/main" val="11448922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BCF3106-19CE-4695-AC11-FC4155512142}" type="slidenum">
              <a:rPr lang="zh-CN" altLang="en-US" smtClean="0"/>
              <a:t>57</a:t>
            </a:fld>
            <a:endParaRPr lang="zh-CN" altLang="en-US"/>
          </a:p>
        </p:txBody>
      </p:sp>
    </p:spTree>
    <p:extLst>
      <p:ext uri="{BB962C8B-B14F-4D97-AF65-F5344CB8AC3E}">
        <p14:creationId xmlns:p14="http://schemas.microsoft.com/office/powerpoint/2010/main" val="39550046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BCF3106-19CE-4695-AC11-FC4155512142}" type="slidenum">
              <a:rPr lang="zh-CN" altLang="en-US" smtClean="0"/>
              <a:t>58</a:t>
            </a:fld>
            <a:endParaRPr lang="zh-CN" altLang="en-US"/>
          </a:p>
        </p:txBody>
      </p:sp>
    </p:spTree>
    <p:extLst>
      <p:ext uri="{BB962C8B-B14F-4D97-AF65-F5344CB8AC3E}">
        <p14:creationId xmlns:p14="http://schemas.microsoft.com/office/powerpoint/2010/main" val="28016197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BCF3106-19CE-4695-AC11-FC4155512142}" type="slidenum">
              <a:rPr lang="zh-CN" altLang="en-US" smtClean="0"/>
              <a:t>59</a:t>
            </a:fld>
            <a:endParaRPr lang="zh-CN" altLang="en-US"/>
          </a:p>
        </p:txBody>
      </p:sp>
    </p:spTree>
    <p:extLst>
      <p:ext uri="{BB962C8B-B14F-4D97-AF65-F5344CB8AC3E}">
        <p14:creationId xmlns:p14="http://schemas.microsoft.com/office/powerpoint/2010/main" val="28085189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BCF3106-19CE-4695-AC11-FC4155512142}" type="slidenum">
              <a:rPr lang="zh-CN" altLang="en-US" smtClean="0"/>
              <a:t>60</a:t>
            </a:fld>
            <a:endParaRPr lang="zh-CN" altLang="en-US"/>
          </a:p>
        </p:txBody>
      </p:sp>
    </p:spTree>
    <p:extLst>
      <p:ext uri="{BB962C8B-B14F-4D97-AF65-F5344CB8AC3E}">
        <p14:creationId xmlns:p14="http://schemas.microsoft.com/office/powerpoint/2010/main" val="9103610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BCF3106-19CE-4695-AC11-FC4155512142}" type="slidenum">
              <a:rPr lang="zh-CN" altLang="en-US" smtClean="0"/>
              <a:t>61</a:t>
            </a:fld>
            <a:endParaRPr lang="zh-CN" altLang="en-US"/>
          </a:p>
        </p:txBody>
      </p:sp>
    </p:spTree>
    <p:extLst>
      <p:ext uri="{BB962C8B-B14F-4D97-AF65-F5344CB8AC3E}">
        <p14:creationId xmlns:p14="http://schemas.microsoft.com/office/powerpoint/2010/main" val="36169328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幻灯片图像占位符 1">
            <a:extLst>
              <a:ext uri="{FF2B5EF4-FFF2-40B4-BE49-F238E27FC236}">
                <a16:creationId xmlns:a16="http://schemas.microsoft.com/office/drawing/2014/main" id="{F0670441-C6A9-7F49-A2C8-16691D6F2E3C}"/>
              </a:ext>
            </a:extLst>
          </p:cNvPr>
          <p:cNvSpPr>
            <a:spLocks noGrp="1" noRot="1" noChangeAspect="1" noChangeArrowheads="1" noTextEdit="1"/>
          </p:cNvSpPr>
          <p:nvPr>
            <p:ph type="sldImg"/>
          </p:nvPr>
        </p:nvSpPr>
        <p:spPr>
          <a:xfrm>
            <a:off x="1143000" y="685800"/>
            <a:ext cx="4572000" cy="3429000"/>
          </a:xfrm>
        </p:spPr>
      </p:sp>
      <p:sp>
        <p:nvSpPr>
          <p:cNvPr id="19458" name="备注占位符 2">
            <a:extLst>
              <a:ext uri="{FF2B5EF4-FFF2-40B4-BE49-F238E27FC236}">
                <a16:creationId xmlns:a16="http://schemas.microsoft.com/office/drawing/2014/main" id="{B21E9F01-8798-6A4D-AA37-CEB31BA3C86E}"/>
              </a:ext>
            </a:extLst>
          </p:cNvPr>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9459" name="灯片编号占位符 3">
            <a:extLst>
              <a:ext uri="{FF2B5EF4-FFF2-40B4-BE49-F238E27FC236}">
                <a16:creationId xmlns:a16="http://schemas.microsoft.com/office/drawing/2014/main" id="{469D7743-928C-4B49-8889-B7DA5F9122F1}"/>
              </a:ext>
            </a:extLst>
          </p:cNvPr>
          <p:cNvSpPr>
            <a:spLocks noGrp="1"/>
          </p:cNvSpPr>
          <p:nvPr>
            <p:ph type="sldNum" sz="quarter" idx="5"/>
          </p:nvPr>
        </p:nvSpPr>
        <p:spPr>
          <a:noFill/>
          <a:extLst>
            <a:ext uri="{91240B29-F687-4F45-9708-019B960494DF}">
              <a14:hiddenLine xmlns:a14="http://schemas.microsoft.com/office/drawing/2010/main" w="9525">
                <a:solidFill>
                  <a:srgbClr val="000000"/>
                </a:solidFill>
                <a:miter lim="800000"/>
                <a:headEnd/>
                <a:tailEnd/>
              </a14:hiddenLine>
            </a:ext>
          </a:extLst>
        </p:spPr>
        <p:txBody>
          <a:bodyPr/>
          <a:lstStyle>
            <a:lvl1pPr>
              <a:defRPr sz="2800">
                <a:solidFill>
                  <a:schemeClr val="tx1"/>
                </a:solidFill>
                <a:latin typeface="Verdana" panose="020B0604030504040204" pitchFamily="34" charset="0"/>
                <a:ea typeface="宋体" panose="02010600030101010101" pitchFamily="2" charset="-122"/>
              </a:defRPr>
            </a:lvl1pPr>
            <a:lvl2pPr marL="742950" indent="-285750">
              <a:defRPr sz="2800">
                <a:solidFill>
                  <a:schemeClr val="tx1"/>
                </a:solidFill>
                <a:latin typeface="Verdana" panose="020B0604030504040204" pitchFamily="34" charset="0"/>
                <a:ea typeface="宋体" panose="02010600030101010101" pitchFamily="2" charset="-122"/>
              </a:defRPr>
            </a:lvl2pPr>
            <a:lvl3pPr marL="1143000" indent="-228600">
              <a:defRPr sz="2800">
                <a:solidFill>
                  <a:schemeClr val="tx1"/>
                </a:solidFill>
                <a:latin typeface="Verdana" panose="020B0604030504040204" pitchFamily="34" charset="0"/>
                <a:ea typeface="宋体" panose="02010600030101010101" pitchFamily="2" charset="-122"/>
              </a:defRPr>
            </a:lvl3pPr>
            <a:lvl4pPr marL="1600200" indent="-228600">
              <a:defRPr sz="2800">
                <a:solidFill>
                  <a:schemeClr val="tx1"/>
                </a:solidFill>
                <a:latin typeface="Verdana" panose="020B0604030504040204" pitchFamily="34" charset="0"/>
                <a:ea typeface="宋体" panose="02010600030101010101" pitchFamily="2" charset="-122"/>
              </a:defRPr>
            </a:lvl4pPr>
            <a:lvl5pPr marL="2057400" indent="-228600">
              <a:defRPr sz="28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9pPr>
          </a:lstStyle>
          <a:p>
            <a:fld id="{DA079DD9-C9D1-C543-AF12-536BB687E807}" type="slidenum">
              <a:rPr lang="en-US" altLang="zh-CN" smtClean="0"/>
              <a:pPr/>
              <a:t>5</a:t>
            </a:fld>
            <a:endParaRPr lang="en-US" altLang="zh-CN" sz="1200">
              <a:latin typeface="Arial" panose="020B0604020202020204" pitchFamily="34"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BCF3106-19CE-4695-AC11-FC4155512142}" type="slidenum">
              <a:rPr lang="zh-CN" altLang="en-US" smtClean="0"/>
              <a:t>62</a:t>
            </a:fld>
            <a:endParaRPr lang="zh-CN" altLang="en-US"/>
          </a:p>
        </p:txBody>
      </p:sp>
    </p:spTree>
    <p:extLst>
      <p:ext uri="{BB962C8B-B14F-4D97-AF65-F5344CB8AC3E}">
        <p14:creationId xmlns:p14="http://schemas.microsoft.com/office/powerpoint/2010/main" val="415091078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幻灯片图像占位符 1">
            <a:extLst>
              <a:ext uri="{FF2B5EF4-FFF2-40B4-BE49-F238E27FC236}">
                <a16:creationId xmlns:a16="http://schemas.microsoft.com/office/drawing/2014/main" id="{F0670441-C6A9-7F49-A2C8-16691D6F2E3C}"/>
              </a:ext>
            </a:extLst>
          </p:cNvPr>
          <p:cNvSpPr>
            <a:spLocks noGrp="1" noRot="1" noChangeAspect="1" noChangeArrowheads="1" noTextEdit="1"/>
          </p:cNvSpPr>
          <p:nvPr>
            <p:ph type="sldImg"/>
          </p:nvPr>
        </p:nvSpPr>
        <p:spPr>
          <a:xfrm>
            <a:off x="1143000" y="685800"/>
            <a:ext cx="4572000" cy="3429000"/>
          </a:xfrm>
        </p:spPr>
      </p:sp>
      <p:sp>
        <p:nvSpPr>
          <p:cNvPr id="19458" name="备注占位符 2">
            <a:extLst>
              <a:ext uri="{FF2B5EF4-FFF2-40B4-BE49-F238E27FC236}">
                <a16:creationId xmlns:a16="http://schemas.microsoft.com/office/drawing/2014/main" id="{B21E9F01-8798-6A4D-AA37-CEB31BA3C86E}"/>
              </a:ext>
            </a:extLst>
          </p:cNvPr>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9459" name="灯片编号占位符 3">
            <a:extLst>
              <a:ext uri="{FF2B5EF4-FFF2-40B4-BE49-F238E27FC236}">
                <a16:creationId xmlns:a16="http://schemas.microsoft.com/office/drawing/2014/main" id="{469D7743-928C-4B49-8889-B7DA5F9122F1}"/>
              </a:ext>
            </a:extLst>
          </p:cNvPr>
          <p:cNvSpPr>
            <a:spLocks noGrp="1"/>
          </p:cNvSpPr>
          <p:nvPr>
            <p:ph type="sldNum" sz="quarter" idx="5"/>
          </p:nvPr>
        </p:nvSpPr>
        <p:spPr>
          <a:noFill/>
          <a:extLst>
            <a:ext uri="{91240B29-F687-4F45-9708-019B960494DF}">
              <a14:hiddenLine xmlns:a14="http://schemas.microsoft.com/office/drawing/2010/main" w="9525">
                <a:solidFill>
                  <a:srgbClr val="000000"/>
                </a:solidFill>
                <a:miter lim="800000"/>
                <a:headEnd/>
                <a:tailEnd/>
              </a14:hiddenLine>
            </a:ext>
          </a:extLst>
        </p:spPr>
        <p:txBody>
          <a:bodyPr/>
          <a:lstStyle>
            <a:lvl1pPr>
              <a:defRPr sz="2800">
                <a:solidFill>
                  <a:schemeClr val="tx1"/>
                </a:solidFill>
                <a:latin typeface="Verdana" panose="020B0604030504040204" pitchFamily="34" charset="0"/>
                <a:ea typeface="宋体" panose="02010600030101010101" pitchFamily="2" charset="-122"/>
              </a:defRPr>
            </a:lvl1pPr>
            <a:lvl2pPr marL="742950" indent="-285750">
              <a:defRPr sz="2800">
                <a:solidFill>
                  <a:schemeClr val="tx1"/>
                </a:solidFill>
                <a:latin typeface="Verdana" panose="020B0604030504040204" pitchFamily="34" charset="0"/>
                <a:ea typeface="宋体" panose="02010600030101010101" pitchFamily="2" charset="-122"/>
              </a:defRPr>
            </a:lvl2pPr>
            <a:lvl3pPr marL="1143000" indent="-228600">
              <a:defRPr sz="2800">
                <a:solidFill>
                  <a:schemeClr val="tx1"/>
                </a:solidFill>
                <a:latin typeface="Verdana" panose="020B0604030504040204" pitchFamily="34" charset="0"/>
                <a:ea typeface="宋体" panose="02010600030101010101" pitchFamily="2" charset="-122"/>
              </a:defRPr>
            </a:lvl3pPr>
            <a:lvl4pPr marL="1600200" indent="-228600">
              <a:defRPr sz="2800">
                <a:solidFill>
                  <a:schemeClr val="tx1"/>
                </a:solidFill>
                <a:latin typeface="Verdana" panose="020B0604030504040204" pitchFamily="34" charset="0"/>
                <a:ea typeface="宋体" panose="02010600030101010101" pitchFamily="2" charset="-122"/>
              </a:defRPr>
            </a:lvl4pPr>
            <a:lvl5pPr marL="2057400" indent="-228600">
              <a:defRPr sz="28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9pPr>
          </a:lstStyle>
          <a:p>
            <a:fld id="{DA079DD9-C9D1-C543-AF12-536BB687E807}" type="slidenum">
              <a:rPr lang="en-US" altLang="zh-CN" smtClean="0"/>
              <a:pPr/>
              <a:t>63</a:t>
            </a:fld>
            <a:endParaRPr lang="en-US" altLang="zh-CN" sz="1200">
              <a:latin typeface="Arial" panose="020B0604020202020204" pitchFamily="34" charset="0"/>
            </a:endParaRPr>
          </a:p>
        </p:txBody>
      </p:sp>
    </p:spTree>
    <p:extLst>
      <p:ext uri="{BB962C8B-B14F-4D97-AF65-F5344CB8AC3E}">
        <p14:creationId xmlns:p14="http://schemas.microsoft.com/office/powerpoint/2010/main" val="40829566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BCF3106-19CE-4695-AC11-FC4155512142}" type="slidenum">
              <a:rPr lang="zh-CN" altLang="en-US" smtClean="0"/>
              <a:t>64</a:t>
            </a:fld>
            <a:endParaRPr lang="zh-CN" altLang="en-US"/>
          </a:p>
        </p:txBody>
      </p:sp>
    </p:spTree>
    <p:extLst>
      <p:ext uri="{BB962C8B-B14F-4D97-AF65-F5344CB8AC3E}">
        <p14:creationId xmlns:p14="http://schemas.microsoft.com/office/powerpoint/2010/main" val="35268264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BCF3106-19CE-4695-AC11-FC4155512142}" type="slidenum">
              <a:rPr lang="zh-CN" altLang="en-US" smtClean="0"/>
              <a:t>65</a:t>
            </a:fld>
            <a:endParaRPr lang="zh-CN" altLang="en-US"/>
          </a:p>
        </p:txBody>
      </p:sp>
    </p:spTree>
    <p:extLst>
      <p:ext uri="{BB962C8B-B14F-4D97-AF65-F5344CB8AC3E}">
        <p14:creationId xmlns:p14="http://schemas.microsoft.com/office/powerpoint/2010/main" val="352682640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BCF3106-19CE-4695-AC11-FC4155512142}" type="slidenum">
              <a:rPr lang="zh-CN" altLang="en-US" smtClean="0"/>
              <a:t>66</a:t>
            </a:fld>
            <a:endParaRPr lang="zh-CN" altLang="en-US"/>
          </a:p>
        </p:txBody>
      </p:sp>
    </p:spTree>
    <p:extLst>
      <p:ext uri="{BB962C8B-B14F-4D97-AF65-F5344CB8AC3E}">
        <p14:creationId xmlns:p14="http://schemas.microsoft.com/office/powerpoint/2010/main" val="195293085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BCF3106-19CE-4695-AC11-FC4155512142}" type="slidenum">
              <a:rPr lang="zh-CN" altLang="en-US" smtClean="0"/>
              <a:t>67</a:t>
            </a:fld>
            <a:endParaRPr lang="zh-CN" altLang="en-US"/>
          </a:p>
        </p:txBody>
      </p:sp>
    </p:spTree>
    <p:extLst>
      <p:ext uri="{BB962C8B-B14F-4D97-AF65-F5344CB8AC3E}">
        <p14:creationId xmlns:p14="http://schemas.microsoft.com/office/powerpoint/2010/main" val="401509001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BCF3106-19CE-4695-AC11-FC4155512142}" type="slidenum">
              <a:rPr lang="zh-CN" altLang="en-US" smtClean="0"/>
              <a:t>68</a:t>
            </a:fld>
            <a:endParaRPr lang="zh-CN" altLang="en-US"/>
          </a:p>
        </p:txBody>
      </p:sp>
    </p:spTree>
    <p:extLst>
      <p:ext uri="{BB962C8B-B14F-4D97-AF65-F5344CB8AC3E}">
        <p14:creationId xmlns:p14="http://schemas.microsoft.com/office/powerpoint/2010/main" val="58827608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BCF3106-19CE-4695-AC11-FC4155512142}" type="slidenum">
              <a:rPr lang="zh-CN" altLang="en-US" smtClean="0"/>
              <a:t>69</a:t>
            </a:fld>
            <a:endParaRPr lang="zh-CN" altLang="en-US"/>
          </a:p>
        </p:txBody>
      </p:sp>
    </p:spTree>
    <p:extLst>
      <p:ext uri="{BB962C8B-B14F-4D97-AF65-F5344CB8AC3E}">
        <p14:creationId xmlns:p14="http://schemas.microsoft.com/office/powerpoint/2010/main" val="322720852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BCF3106-19CE-4695-AC11-FC4155512142}" type="slidenum">
              <a:rPr lang="zh-CN" altLang="en-US" smtClean="0"/>
              <a:t>70</a:t>
            </a:fld>
            <a:endParaRPr lang="zh-CN" altLang="en-US"/>
          </a:p>
        </p:txBody>
      </p:sp>
    </p:spTree>
    <p:extLst>
      <p:ext uri="{BB962C8B-B14F-4D97-AF65-F5344CB8AC3E}">
        <p14:creationId xmlns:p14="http://schemas.microsoft.com/office/powerpoint/2010/main" val="301420122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幻灯片图像占位符 1">
            <a:extLst>
              <a:ext uri="{FF2B5EF4-FFF2-40B4-BE49-F238E27FC236}">
                <a16:creationId xmlns:a16="http://schemas.microsoft.com/office/drawing/2014/main" id="{F0670441-C6A9-7F49-A2C8-16691D6F2E3C}"/>
              </a:ext>
            </a:extLst>
          </p:cNvPr>
          <p:cNvSpPr>
            <a:spLocks noGrp="1" noRot="1" noChangeAspect="1" noChangeArrowheads="1" noTextEdit="1"/>
          </p:cNvSpPr>
          <p:nvPr>
            <p:ph type="sldImg"/>
          </p:nvPr>
        </p:nvSpPr>
        <p:spPr>
          <a:xfrm>
            <a:off x="1143000" y="685800"/>
            <a:ext cx="4572000" cy="3429000"/>
          </a:xfrm>
        </p:spPr>
      </p:sp>
      <p:sp>
        <p:nvSpPr>
          <p:cNvPr id="19458" name="备注占位符 2">
            <a:extLst>
              <a:ext uri="{FF2B5EF4-FFF2-40B4-BE49-F238E27FC236}">
                <a16:creationId xmlns:a16="http://schemas.microsoft.com/office/drawing/2014/main" id="{B21E9F01-8798-6A4D-AA37-CEB31BA3C86E}"/>
              </a:ext>
            </a:extLst>
          </p:cNvPr>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9459" name="灯片编号占位符 3">
            <a:extLst>
              <a:ext uri="{FF2B5EF4-FFF2-40B4-BE49-F238E27FC236}">
                <a16:creationId xmlns:a16="http://schemas.microsoft.com/office/drawing/2014/main" id="{469D7743-928C-4B49-8889-B7DA5F9122F1}"/>
              </a:ext>
            </a:extLst>
          </p:cNvPr>
          <p:cNvSpPr>
            <a:spLocks noGrp="1"/>
          </p:cNvSpPr>
          <p:nvPr>
            <p:ph type="sldNum" sz="quarter" idx="5"/>
          </p:nvPr>
        </p:nvSpPr>
        <p:spPr>
          <a:noFill/>
          <a:extLst>
            <a:ext uri="{91240B29-F687-4F45-9708-019B960494DF}">
              <a14:hiddenLine xmlns:a14="http://schemas.microsoft.com/office/drawing/2010/main" w="9525">
                <a:solidFill>
                  <a:srgbClr val="000000"/>
                </a:solidFill>
                <a:miter lim="800000"/>
                <a:headEnd/>
                <a:tailEnd/>
              </a14:hiddenLine>
            </a:ext>
          </a:extLst>
        </p:spPr>
        <p:txBody>
          <a:bodyPr/>
          <a:lstStyle>
            <a:lvl1pPr>
              <a:defRPr sz="2800">
                <a:solidFill>
                  <a:schemeClr val="tx1"/>
                </a:solidFill>
                <a:latin typeface="Verdana" panose="020B0604030504040204" pitchFamily="34" charset="0"/>
                <a:ea typeface="宋体" panose="02010600030101010101" pitchFamily="2" charset="-122"/>
              </a:defRPr>
            </a:lvl1pPr>
            <a:lvl2pPr marL="742950" indent="-285750">
              <a:defRPr sz="2800">
                <a:solidFill>
                  <a:schemeClr val="tx1"/>
                </a:solidFill>
                <a:latin typeface="Verdana" panose="020B0604030504040204" pitchFamily="34" charset="0"/>
                <a:ea typeface="宋体" panose="02010600030101010101" pitchFamily="2" charset="-122"/>
              </a:defRPr>
            </a:lvl2pPr>
            <a:lvl3pPr marL="1143000" indent="-228600">
              <a:defRPr sz="2800">
                <a:solidFill>
                  <a:schemeClr val="tx1"/>
                </a:solidFill>
                <a:latin typeface="Verdana" panose="020B0604030504040204" pitchFamily="34" charset="0"/>
                <a:ea typeface="宋体" panose="02010600030101010101" pitchFamily="2" charset="-122"/>
              </a:defRPr>
            </a:lvl3pPr>
            <a:lvl4pPr marL="1600200" indent="-228600">
              <a:defRPr sz="2800">
                <a:solidFill>
                  <a:schemeClr val="tx1"/>
                </a:solidFill>
                <a:latin typeface="Verdana" panose="020B0604030504040204" pitchFamily="34" charset="0"/>
                <a:ea typeface="宋体" panose="02010600030101010101" pitchFamily="2" charset="-122"/>
              </a:defRPr>
            </a:lvl4pPr>
            <a:lvl5pPr marL="2057400" indent="-228600">
              <a:defRPr sz="28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9pPr>
          </a:lstStyle>
          <a:p>
            <a:fld id="{DA079DD9-C9D1-C543-AF12-536BB687E807}" type="slidenum">
              <a:rPr lang="en-US" altLang="zh-CN" smtClean="0"/>
              <a:pPr/>
              <a:t>71</a:t>
            </a:fld>
            <a:endParaRPr lang="en-US" altLang="zh-CN" sz="1200">
              <a:latin typeface="Arial" panose="020B0604020202020204" pitchFamily="34" charset="0"/>
            </a:endParaRPr>
          </a:p>
        </p:txBody>
      </p:sp>
    </p:spTree>
    <p:extLst>
      <p:ext uri="{BB962C8B-B14F-4D97-AF65-F5344CB8AC3E}">
        <p14:creationId xmlns:p14="http://schemas.microsoft.com/office/powerpoint/2010/main" val="41833078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FA6875F-43A8-4ED5-AEB4-81822FC34590}" type="slidenum">
              <a:rPr lang="zh-CN" altLang="en-US" smtClean="0"/>
              <a:t>36</a:t>
            </a:fld>
            <a:endParaRPr lang="zh-CN" altLang="en-US"/>
          </a:p>
        </p:txBody>
      </p:sp>
    </p:spTree>
    <p:extLst>
      <p:ext uri="{BB962C8B-B14F-4D97-AF65-F5344CB8AC3E}">
        <p14:creationId xmlns:p14="http://schemas.microsoft.com/office/powerpoint/2010/main" val="282282364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FA6875F-43A8-4ED5-AEB4-81822FC34590}" type="slidenum">
              <a:rPr lang="zh-CN" altLang="en-US" smtClean="0"/>
              <a:t>74</a:t>
            </a:fld>
            <a:endParaRPr lang="zh-CN" altLang="en-US"/>
          </a:p>
        </p:txBody>
      </p:sp>
    </p:spTree>
    <p:extLst>
      <p:ext uri="{BB962C8B-B14F-4D97-AF65-F5344CB8AC3E}">
        <p14:creationId xmlns:p14="http://schemas.microsoft.com/office/powerpoint/2010/main" val="328986509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FA6875F-43A8-4ED5-AEB4-81822FC34590}" type="slidenum">
              <a:rPr lang="zh-CN" altLang="en-US" smtClean="0"/>
              <a:t>75</a:t>
            </a:fld>
            <a:endParaRPr lang="zh-CN" altLang="en-US"/>
          </a:p>
        </p:txBody>
      </p:sp>
    </p:spTree>
    <p:extLst>
      <p:ext uri="{BB962C8B-B14F-4D97-AF65-F5344CB8AC3E}">
        <p14:creationId xmlns:p14="http://schemas.microsoft.com/office/powerpoint/2010/main" val="357163203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FA6875F-43A8-4ED5-AEB4-81822FC34590}" type="slidenum">
              <a:rPr lang="zh-CN" altLang="en-US" smtClean="0"/>
              <a:t>76</a:t>
            </a:fld>
            <a:endParaRPr lang="zh-CN" altLang="en-US"/>
          </a:p>
        </p:txBody>
      </p:sp>
    </p:spTree>
    <p:extLst>
      <p:ext uri="{BB962C8B-B14F-4D97-AF65-F5344CB8AC3E}">
        <p14:creationId xmlns:p14="http://schemas.microsoft.com/office/powerpoint/2010/main" val="346030188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FA6875F-43A8-4ED5-AEB4-81822FC34590}" type="slidenum">
              <a:rPr lang="zh-CN" altLang="en-US" smtClean="0"/>
              <a:t>77</a:t>
            </a:fld>
            <a:endParaRPr lang="zh-CN" altLang="en-US"/>
          </a:p>
        </p:txBody>
      </p:sp>
    </p:spTree>
    <p:extLst>
      <p:ext uri="{BB962C8B-B14F-4D97-AF65-F5344CB8AC3E}">
        <p14:creationId xmlns:p14="http://schemas.microsoft.com/office/powerpoint/2010/main" val="14943483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FA6875F-43A8-4ED5-AEB4-81822FC34590}" type="slidenum">
              <a:rPr lang="zh-CN" altLang="en-US" smtClean="0"/>
              <a:t>78</a:t>
            </a:fld>
            <a:endParaRPr lang="zh-CN" altLang="en-US"/>
          </a:p>
        </p:txBody>
      </p:sp>
    </p:spTree>
    <p:extLst>
      <p:ext uri="{BB962C8B-B14F-4D97-AF65-F5344CB8AC3E}">
        <p14:creationId xmlns:p14="http://schemas.microsoft.com/office/powerpoint/2010/main" val="5239286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FA6875F-43A8-4ED5-AEB4-81822FC34590}" type="slidenum">
              <a:rPr lang="zh-CN" altLang="en-US" smtClean="0"/>
              <a:t>79</a:t>
            </a:fld>
            <a:endParaRPr lang="zh-CN" altLang="en-US"/>
          </a:p>
        </p:txBody>
      </p:sp>
    </p:spTree>
    <p:extLst>
      <p:ext uri="{BB962C8B-B14F-4D97-AF65-F5344CB8AC3E}">
        <p14:creationId xmlns:p14="http://schemas.microsoft.com/office/powerpoint/2010/main" val="32898650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幻灯片图像占位符 1">
            <a:extLst>
              <a:ext uri="{FF2B5EF4-FFF2-40B4-BE49-F238E27FC236}">
                <a16:creationId xmlns:a16="http://schemas.microsoft.com/office/drawing/2014/main" id="{F0670441-C6A9-7F49-A2C8-16691D6F2E3C}"/>
              </a:ext>
            </a:extLst>
          </p:cNvPr>
          <p:cNvSpPr>
            <a:spLocks noGrp="1" noRot="1" noChangeAspect="1" noChangeArrowheads="1" noTextEdit="1"/>
          </p:cNvSpPr>
          <p:nvPr>
            <p:ph type="sldImg"/>
          </p:nvPr>
        </p:nvSpPr>
        <p:spPr>
          <a:xfrm>
            <a:off x="1143000" y="685800"/>
            <a:ext cx="4572000" cy="3429000"/>
          </a:xfrm>
        </p:spPr>
      </p:sp>
      <p:sp>
        <p:nvSpPr>
          <p:cNvPr id="19458" name="备注占位符 2">
            <a:extLst>
              <a:ext uri="{FF2B5EF4-FFF2-40B4-BE49-F238E27FC236}">
                <a16:creationId xmlns:a16="http://schemas.microsoft.com/office/drawing/2014/main" id="{B21E9F01-8798-6A4D-AA37-CEB31BA3C86E}"/>
              </a:ext>
            </a:extLst>
          </p:cNvPr>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9459" name="灯片编号占位符 3">
            <a:extLst>
              <a:ext uri="{FF2B5EF4-FFF2-40B4-BE49-F238E27FC236}">
                <a16:creationId xmlns:a16="http://schemas.microsoft.com/office/drawing/2014/main" id="{469D7743-928C-4B49-8889-B7DA5F9122F1}"/>
              </a:ext>
            </a:extLst>
          </p:cNvPr>
          <p:cNvSpPr>
            <a:spLocks noGrp="1"/>
          </p:cNvSpPr>
          <p:nvPr>
            <p:ph type="sldNum" sz="quarter" idx="5"/>
          </p:nvPr>
        </p:nvSpPr>
        <p:spPr>
          <a:noFill/>
          <a:extLst>
            <a:ext uri="{91240B29-F687-4F45-9708-019B960494DF}">
              <a14:hiddenLine xmlns:a14="http://schemas.microsoft.com/office/drawing/2010/main" w="9525">
                <a:solidFill>
                  <a:srgbClr val="000000"/>
                </a:solidFill>
                <a:miter lim="800000"/>
                <a:headEnd/>
                <a:tailEnd/>
              </a14:hiddenLine>
            </a:ext>
          </a:extLst>
        </p:spPr>
        <p:txBody>
          <a:bodyPr/>
          <a:lstStyle>
            <a:lvl1pPr>
              <a:defRPr sz="2800">
                <a:solidFill>
                  <a:schemeClr val="tx1"/>
                </a:solidFill>
                <a:latin typeface="Verdana" panose="020B0604030504040204" pitchFamily="34" charset="0"/>
                <a:ea typeface="宋体" panose="02010600030101010101" pitchFamily="2" charset="-122"/>
              </a:defRPr>
            </a:lvl1pPr>
            <a:lvl2pPr marL="742950" indent="-285750">
              <a:defRPr sz="2800">
                <a:solidFill>
                  <a:schemeClr val="tx1"/>
                </a:solidFill>
                <a:latin typeface="Verdana" panose="020B0604030504040204" pitchFamily="34" charset="0"/>
                <a:ea typeface="宋体" panose="02010600030101010101" pitchFamily="2" charset="-122"/>
              </a:defRPr>
            </a:lvl2pPr>
            <a:lvl3pPr marL="1143000" indent="-228600">
              <a:defRPr sz="2800">
                <a:solidFill>
                  <a:schemeClr val="tx1"/>
                </a:solidFill>
                <a:latin typeface="Verdana" panose="020B0604030504040204" pitchFamily="34" charset="0"/>
                <a:ea typeface="宋体" panose="02010600030101010101" pitchFamily="2" charset="-122"/>
              </a:defRPr>
            </a:lvl3pPr>
            <a:lvl4pPr marL="1600200" indent="-228600">
              <a:defRPr sz="2800">
                <a:solidFill>
                  <a:schemeClr val="tx1"/>
                </a:solidFill>
                <a:latin typeface="Verdana" panose="020B0604030504040204" pitchFamily="34" charset="0"/>
                <a:ea typeface="宋体" panose="02010600030101010101" pitchFamily="2" charset="-122"/>
              </a:defRPr>
            </a:lvl4pPr>
            <a:lvl5pPr marL="2057400" indent="-228600">
              <a:defRPr sz="28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9pPr>
          </a:lstStyle>
          <a:p>
            <a:fld id="{DA079DD9-C9D1-C543-AF12-536BB687E807}" type="slidenum">
              <a:rPr lang="en-US" altLang="zh-CN" smtClean="0"/>
              <a:pPr/>
              <a:t>37</a:t>
            </a:fld>
            <a:endParaRPr lang="en-US" altLang="zh-CN" sz="1200">
              <a:latin typeface="Arial" panose="020B0604020202020204" pitchFamily="34" charset="0"/>
            </a:endParaRPr>
          </a:p>
        </p:txBody>
      </p:sp>
    </p:spTree>
    <p:extLst>
      <p:ext uri="{BB962C8B-B14F-4D97-AF65-F5344CB8AC3E}">
        <p14:creationId xmlns:p14="http://schemas.microsoft.com/office/powerpoint/2010/main" val="41663562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幻灯片图像占位符 1">
            <a:extLst>
              <a:ext uri="{FF2B5EF4-FFF2-40B4-BE49-F238E27FC236}">
                <a16:creationId xmlns:a16="http://schemas.microsoft.com/office/drawing/2014/main" id="{F0670441-C6A9-7F49-A2C8-16691D6F2E3C}"/>
              </a:ext>
            </a:extLst>
          </p:cNvPr>
          <p:cNvSpPr>
            <a:spLocks noGrp="1" noRot="1" noChangeAspect="1" noChangeArrowheads="1" noTextEdit="1"/>
          </p:cNvSpPr>
          <p:nvPr>
            <p:ph type="sldImg"/>
          </p:nvPr>
        </p:nvSpPr>
        <p:spPr>
          <a:xfrm>
            <a:off x="1143000" y="685800"/>
            <a:ext cx="4572000" cy="3429000"/>
          </a:xfrm>
        </p:spPr>
      </p:sp>
      <p:sp>
        <p:nvSpPr>
          <p:cNvPr id="19458" name="备注占位符 2">
            <a:extLst>
              <a:ext uri="{FF2B5EF4-FFF2-40B4-BE49-F238E27FC236}">
                <a16:creationId xmlns:a16="http://schemas.microsoft.com/office/drawing/2014/main" id="{B21E9F01-8798-6A4D-AA37-CEB31BA3C86E}"/>
              </a:ext>
            </a:extLst>
          </p:cNvPr>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9459" name="灯片编号占位符 3">
            <a:extLst>
              <a:ext uri="{FF2B5EF4-FFF2-40B4-BE49-F238E27FC236}">
                <a16:creationId xmlns:a16="http://schemas.microsoft.com/office/drawing/2014/main" id="{469D7743-928C-4B49-8889-B7DA5F9122F1}"/>
              </a:ext>
            </a:extLst>
          </p:cNvPr>
          <p:cNvSpPr>
            <a:spLocks noGrp="1"/>
          </p:cNvSpPr>
          <p:nvPr>
            <p:ph type="sldNum" sz="quarter" idx="5"/>
          </p:nvPr>
        </p:nvSpPr>
        <p:spPr>
          <a:noFill/>
          <a:extLst>
            <a:ext uri="{91240B29-F687-4F45-9708-019B960494DF}">
              <a14:hiddenLine xmlns:a14="http://schemas.microsoft.com/office/drawing/2010/main" w="9525">
                <a:solidFill>
                  <a:srgbClr val="000000"/>
                </a:solidFill>
                <a:miter lim="800000"/>
                <a:headEnd/>
                <a:tailEnd/>
              </a14:hiddenLine>
            </a:ext>
          </a:extLst>
        </p:spPr>
        <p:txBody>
          <a:bodyPr/>
          <a:lstStyle>
            <a:lvl1pPr>
              <a:defRPr sz="2800">
                <a:solidFill>
                  <a:schemeClr val="tx1"/>
                </a:solidFill>
                <a:latin typeface="Verdana" panose="020B0604030504040204" pitchFamily="34" charset="0"/>
                <a:ea typeface="宋体" panose="02010600030101010101" pitchFamily="2" charset="-122"/>
              </a:defRPr>
            </a:lvl1pPr>
            <a:lvl2pPr marL="742950" indent="-285750">
              <a:defRPr sz="2800">
                <a:solidFill>
                  <a:schemeClr val="tx1"/>
                </a:solidFill>
                <a:latin typeface="Verdana" panose="020B0604030504040204" pitchFamily="34" charset="0"/>
                <a:ea typeface="宋体" panose="02010600030101010101" pitchFamily="2" charset="-122"/>
              </a:defRPr>
            </a:lvl2pPr>
            <a:lvl3pPr marL="1143000" indent="-228600">
              <a:defRPr sz="2800">
                <a:solidFill>
                  <a:schemeClr val="tx1"/>
                </a:solidFill>
                <a:latin typeface="Verdana" panose="020B0604030504040204" pitchFamily="34" charset="0"/>
                <a:ea typeface="宋体" panose="02010600030101010101" pitchFamily="2" charset="-122"/>
              </a:defRPr>
            </a:lvl3pPr>
            <a:lvl4pPr marL="1600200" indent="-228600">
              <a:defRPr sz="2800">
                <a:solidFill>
                  <a:schemeClr val="tx1"/>
                </a:solidFill>
                <a:latin typeface="Verdana" panose="020B0604030504040204" pitchFamily="34" charset="0"/>
                <a:ea typeface="宋体" panose="02010600030101010101" pitchFamily="2" charset="-122"/>
              </a:defRPr>
            </a:lvl4pPr>
            <a:lvl5pPr marL="2057400" indent="-228600">
              <a:defRPr sz="28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9pPr>
          </a:lstStyle>
          <a:p>
            <a:fld id="{DA079DD9-C9D1-C543-AF12-536BB687E807}" type="slidenum">
              <a:rPr lang="en-US" altLang="zh-CN" smtClean="0"/>
              <a:pPr/>
              <a:t>47</a:t>
            </a:fld>
            <a:endParaRPr lang="en-US" altLang="zh-CN" sz="1200">
              <a:latin typeface="Arial" panose="020B0604020202020204" pitchFamily="34" charset="0"/>
            </a:endParaRPr>
          </a:p>
        </p:txBody>
      </p:sp>
    </p:spTree>
    <p:extLst>
      <p:ext uri="{BB962C8B-B14F-4D97-AF65-F5344CB8AC3E}">
        <p14:creationId xmlns:p14="http://schemas.microsoft.com/office/powerpoint/2010/main" val="15904679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BCF3106-19CE-4695-AC11-FC4155512142}" type="slidenum">
              <a:rPr lang="zh-CN" altLang="en-US" smtClean="0"/>
              <a:t>48</a:t>
            </a:fld>
            <a:endParaRPr lang="zh-CN" altLang="en-US"/>
          </a:p>
        </p:txBody>
      </p:sp>
    </p:spTree>
    <p:extLst>
      <p:ext uri="{BB962C8B-B14F-4D97-AF65-F5344CB8AC3E}">
        <p14:creationId xmlns:p14="http://schemas.microsoft.com/office/powerpoint/2010/main" val="6140968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BCF3106-19CE-4695-AC11-FC4155512142}" type="slidenum">
              <a:rPr lang="zh-CN" altLang="en-US" smtClean="0"/>
              <a:t>49</a:t>
            </a:fld>
            <a:endParaRPr lang="zh-CN" altLang="en-US"/>
          </a:p>
        </p:txBody>
      </p:sp>
    </p:spTree>
    <p:extLst>
      <p:ext uri="{BB962C8B-B14F-4D97-AF65-F5344CB8AC3E}">
        <p14:creationId xmlns:p14="http://schemas.microsoft.com/office/powerpoint/2010/main" val="35268264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BCF3106-19CE-4695-AC11-FC4155512142}" type="slidenum">
              <a:rPr lang="zh-CN" altLang="en-US" smtClean="0"/>
              <a:t>50</a:t>
            </a:fld>
            <a:endParaRPr lang="zh-CN" altLang="en-US"/>
          </a:p>
        </p:txBody>
      </p:sp>
    </p:spTree>
    <p:extLst>
      <p:ext uri="{BB962C8B-B14F-4D97-AF65-F5344CB8AC3E}">
        <p14:creationId xmlns:p14="http://schemas.microsoft.com/office/powerpoint/2010/main" val="32472530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BCF3106-19CE-4695-AC11-FC4155512142}" type="slidenum">
              <a:rPr lang="zh-CN" altLang="en-US" smtClean="0"/>
              <a:t>51</a:t>
            </a:fld>
            <a:endParaRPr lang="zh-CN" altLang="en-US"/>
          </a:p>
        </p:txBody>
      </p:sp>
    </p:spTree>
    <p:extLst>
      <p:ext uri="{BB962C8B-B14F-4D97-AF65-F5344CB8AC3E}">
        <p14:creationId xmlns:p14="http://schemas.microsoft.com/office/powerpoint/2010/main" val="63576119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702578" y="1057014"/>
            <a:ext cx="7772400" cy="1535184"/>
          </a:xfrm>
        </p:spPr>
        <p:txBody>
          <a:bodyPr anchor="b">
            <a:normAutofit/>
          </a:bodyPr>
          <a:lstStyle>
            <a:lvl1pPr algn="ctr">
              <a:defRPr sz="4800"/>
            </a:lvl1pPr>
          </a:lstStyle>
          <a:p>
            <a:r>
              <a:rPr lang="zh-CN" altLang="en-US"/>
              <a:t>单击此处编辑母版标题样式</a:t>
            </a:r>
            <a:endParaRPr lang="en-US" dirty="0"/>
          </a:p>
        </p:txBody>
      </p:sp>
      <p:sp>
        <p:nvSpPr>
          <p:cNvPr id="3" name="Subtitle 2"/>
          <p:cNvSpPr>
            <a:spLocks noGrp="1"/>
          </p:cNvSpPr>
          <p:nvPr>
            <p:ph type="subTitle" idx="1"/>
          </p:nvPr>
        </p:nvSpPr>
        <p:spPr>
          <a:xfrm>
            <a:off x="1159778" y="402987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D95AFABB-F632-4F91-92AF-0E2D2EA81731}" type="datetime1">
              <a:rPr lang="zh-CN" altLang="en-US" smtClean="0"/>
              <a:t>2021/5/30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AD84F5B-1672-4D3F-9FEC-5DF89A7B7912}"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AF906368-F392-4465-AD91-AE646936C52B}" type="datetime1">
              <a:rPr lang="zh-CN" altLang="en-US" smtClean="0"/>
              <a:t>2021/5/30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AD84F5B-1672-4D3F-9FEC-5DF89A7B7912}"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813AE443-EA00-4061-899C-73E3EB4E23B9}" type="datetime1">
              <a:rPr lang="zh-CN" altLang="en-US" smtClean="0"/>
              <a:t>2021/5/30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AD84F5B-1672-4D3F-9FEC-5DF89A7B7912}"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9"/>
            <a:ext cx="8229600" cy="1143000"/>
          </a:xfrm>
          <a:prstGeom prst="rect">
            <a:avLst/>
          </a:prstGeom>
        </p:spPr>
        <p:txBody>
          <a:bodyPr/>
          <a:lstStyle/>
          <a:p>
            <a:r>
              <a:rPr lang="zh-CN" altLang="en-US"/>
              <a:t>单击此处编辑母版标题样式</a:t>
            </a:r>
          </a:p>
        </p:txBody>
      </p:sp>
      <p:sp>
        <p:nvSpPr>
          <p:cNvPr id="3" name="Rectangle 2">
            <a:extLst>
              <a:ext uri="{FF2B5EF4-FFF2-40B4-BE49-F238E27FC236}">
                <a16:creationId xmlns:a16="http://schemas.microsoft.com/office/drawing/2014/main" id="{272A2613-5BCB-3A4E-85A0-87ECABA2EAEC}"/>
              </a:ext>
            </a:extLst>
          </p:cNvPr>
          <p:cNvSpPr>
            <a:spLocks noGrp="1" noChangeArrowheads="1"/>
          </p:cNvSpPr>
          <p:nvPr>
            <p:ph type="sldNum" sz="quarter" idx="10"/>
          </p:nvPr>
        </p:nvSpPr>
        <p:spPr>
          <a:ln/>
        </p:spPr>
        <p:txBody>
          <a:bodyPr/>
          <a:lstStyle>
            <a:lvl1pPr>
              <a:defRPr/>
            </a:lvl1pPr>
          </a:lstStyle>
          <a:p>
            <a:pPr>
              <a:defRPr/>
            </a:pPr>
            <a:fld id="{564B43B8-EC4A-5743-9CA4-764B42BFAC9D}" type="slidenum">
              <a:rPr lang="zh-CN" altLang="en-US"/>
              <a:pPr>
                <a:defRPr/>
              </a:pPr>
              <a:t>‹#›</a:t>
            </a:fld>
            <a:endParaRPr lang="en-US" altLang="zh-CN" sz="1350" dirty="0"/>
          </a:p>
        </p:txBody>
      </p:sp>
    </p:spTree>
    <p:extLst>
      <p:ext uri="{BB962C8B-B14F-4D97-AF65-F5344CB8AC3E}">
        <p14:creationId xmlns:p14="http://schemas.microsoft.com/office/powerpoint/2010/main" val="7753973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8E03C160-1CF6-4197-853C-5DD8144FA9BE}" type="datetime1">
              <a:rPr lang="zh-CN" altLang="en-US" smtClean="0"/>
              <a:t>2021/5/30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AD84F5B-1672-4D3F-9FEC-5DF89A7B7912}"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99389" y="1057014"/>
            <a:ext cx="7772400" cy="1533600"/>
          </a:xfrm>
        </p:spPr>
        <p:txBody>
          <a:bodyPr anchor="b"/>
          <a:lstStyle>
            <a:lvl1pPr>
              <a:defRPr sz="4800"/>
            </a:lvl1pPr>
          </a:lstStyle>
          <a:p>
            <a:r>
              <a:rPr lang="zh-CN" altLang="en-US"/>
              <a:t>单击此处编辑母版标题样式</a:t>
            </a:r>
            <a:endParaRPr lang="en-US" dirty="0"/>
          </a:p>
        </p:txBody>
      </p:sp>
      <p:sp>
        <p:nvSpPr>
          <p:cNvPr id="3" name="Text Placeholder 2"/>
          <p:cNvSpPr>
            <a:spLocks noGrp="1"/>
          </p:cNvSpPr>
          <p:nvPr>
            <p:ph type="body" idx="1"/>
          </p:nvPr>
        </p:nvSpPr>
        <p:spPr>
          <a:xfrm>
            <a:off x="1164978" y="4027400"/>
            <a:ext cx="6858000" cy="1656000"/>
          </a:xfrm>
        </p:spPr>
        <p:txBody>
          <a:bodyPr/>
          <a:lstStyle>
            <a:lvl1pPr marL="0" indent="0" algn="ctr">
              <a:buNone/>
              <a:defRPr sz="2400">
                <a:solidFill>
                  <a:srgbClr val="002060"/>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A42E54B1-0884-4633-8327-893DAA1E511F}" type="datetime1">
              <a:rPr lang="zh-CN" altLang="en-US" smtClean="0"/>
              <a:t>2021/5/30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AD84F5B-1672-4D3F-9FEC-5DF89A7B7912}"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0A1650BB-E4E8-4483-82DA-D58DEBC4998C}" type="datetime1">
              <a:rPr lang="zh-CN" altLang="en-US" smtClean="0"/>
              <a:t>2021/5/30</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5AD84F5B-1672-4D3F-9FEC-5DF89A7B7912}"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629842" y="2505075"/>
            <a:ext cx="3868340"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4629150" y="2505075"/>
            <a:ext cx="3887391"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26604BCF-E610-4FCE-ADC3-9F4D58E19C5C}" type="datetime1">
              <a:rPr lang="zh-CN" altLang="en-US" smtClean="0"/>
              <a:t>2021/5/30</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5AD84F5B-1672-4D3F-9FEC-5DF89A7B7912}"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ACBA7D6D-E156-4C2B-9FF2-B27706CE389A}" type="datetime1">
              <a:rPr lang="zh-CN" altLang="en-US" smtClean="0"/>
              <a:t>2021/5/30</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5AD84F5B-1672-4D3F-9FEC-5DF89A7B7912}"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6C0FCEF-073A-4FC7-8BAD-A662F97179A2}" type="datetime1">
              <a:rPr lang="zh-CN" altLang="en-US" smtClean="0"/>
              <a:t>2021/5/30</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5AD84F5B-1672-4D3F-9FEC-5DF89A7B7912}"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845B6709-067F-4154-9C9A-D56718F28438}" type="datetime1">
              <a:rPr lang="zh-CN" altLang="en-US" smtClean="0"/>
              <a:t>2021/5/30</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5AD84F5B-1672-4D3F-9FEC-5DF89A7B7912}"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5D8D4C65-E77B-45F2-BD81-CFF9643C0CCF}" type="datetime1">
              <a:rPr lang="zh-CN" altLang="en-US" smtClean="0"/>
              <a:t>2021/5/30</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5AD84F5B-1672-4D3F-9FEC-5DF89A7B7912}"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4399"/>
            <a:ext cx="9144000" cy="817721"/>
          </a:xfrm>
          <a:prstGeom prst="rect">
            <a:avLst/>
          </a:prstGeom>
        </p:spPr>
        <p:txBody>
          <a:bodyPr vert="horz" lIns="91440" tIns="144000" rIns="91440" bIns="45720" rtlCol="0" anchor="ctr">
            <a:noAutofit/>
          </a:bodyPr>
          <a:lstStyle/>
          <a:p>
            <a:r>
              <a:rPr lang="zh-CN" altLang="en-US" dirty="0"/>
              <a:t>单击此处编辑母版标题样式</a:t>
            </a:r>
            <a:endParaRPr lang="en-US" dirty="0"/>
          </a:p>
        </p:txBody>
      </p:sp>
      <p:sp>
        <p:nvSpPr>
          <p:cNvPr id="3" name="Text Placeholder 2"/>
          <p:cNvSpPr>
            <a:spLocks noGrp="1"/>
          </p:cNvSpPr>
          <p:nvPr>
            <p:ph type="body" idx="1"/>
          </p:nvPr>
        </p:nvSpPr>
        <p:spPr>
          <a:xfrm>
            <a:off x="134223" y="906011"/>
            <a:ext cx="8883941" cy="5637402"/>
          </a:xfrm>
          <a:prstGeom prst="rect">
            <a:avLst/>
          </a:prstGeom>
        </p:spPr>
        <p:txBody>
          <a:bodyPr vert="horz" lIns="91440" tIns="45720" rIns="91440" bIns="45720" rtlCol="0">
            <a:no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4" name="Date Placeholder 3"/>
          <p:cNvSpPr>
            <a:spLocks noGrp="1"/>
          </p:cNvSpPr>
          <p:nvPr>
            <p:ph type="dt" sz="half" idx="2"/>
          </p:nvPr>
        </p:nvSpPr>
        <p:spPr>
          <a:xfrm>
            <a:off x="-525" y="6660859"/>
            <a:ext cx="2057400" cy="197140"/>
          </a:xfrm>
          <a:prstGeom prst="rect">
            <a:avLst/>
          </a:prstGeom>
        </p:spPr>
        <p:txBody>
          <a:bodyPr vert="horz" lIns="91440" tIns="36000" rIns="91440" bIns="45720" rtlCol="0" anchor="ctr"/>
          <a:lstStyle>
            <a:lvl1pPr algn="l">
              <a:defRPr sz="1200" b="1">
                <a:solidFill>
                  <a:srgbClr val="002060"/>
                </a:solidFill>
              </a:defRPr>
            </a:lvl1pPr>
          </a:lstStyle>
          <a:p>
            <a:fld id="{7181A378-AD84-4E06-B1B5-6D5F5ACB78AE}" type="datetime1">
              <a:rPr lang="zh-CN" altLang="en-US" smtClean="0"/>
              <a:t>2021/5/30</a:t>
            </a:fld>
            <a:endParaRPr lang="zh-CN" altLang="en-US"/>
          </a:p>
        </p:txBody>
      </p:sp>
      <p:sp>
        <p:nvSpPr>
          <p:cNvPr id="5" name="Footer Placeholder 4"/>
          <p:cNvSpPr>
            <a:spLocks noGrp="1"/>
          </p:cNvSpPr>
          <p:nvPr>
            <p:ph type="ftr" sz="quarter" idx="3"/>
          </p:nvPr>
        </p:nvSpPr>
        <p:spPr>
          <a:xfrm>
            <a:off x="2273417" y="6660859"/>
            <a:ext cx="4597165" cy="197140"/>
          </a:xfrm>
          <a:prstGeom prst="rect">
            <a:avLst/>
          </a:prstGeom>
        </p:spPr>
        <p:txBody>
          <a:bodyPr vert="horz" lIns="91440" tIns="36000" rIns="91440" bIns="45720" rtlCol="0" anchor="ctr"/>
          <a:lstStyle>
            <a:lvl1pPr algn="ctr">
              <a:defRPr sz="1200" b="0">
                <a:solidFill>
                  <a:srgbClr val="002060"/>
                </a:solidFill>
              </a:defRPr>
            </a:lvl1pPr>
          </a:lstStyle>
          <a:p>
            <a:endParaRPr lang="zh-CN" altLang="en-US"/>
          </a:p>
        </p:txBody>
      </p:sp>
      <p:sp>
        <p:nvSpPr>
          <p:cNvPr id="6" name="Slide Number Placeholder 5"/>
          <p:cNvSpPr>
            <a:spLocks noGrp="1"/>
          </p:cNvSpPr>
          <p:nvPr>
            <p:ph type="sldNum" sz="quarter" idx="4"/>
          </p:nvPr>
        </p:nvSpPr>
        <p:spPr>
          <a:xfrm>
            <a:off x="7086600" y="6660859"/>
            <a:ext cx="2057400" cy="197140"/>
          </a:xfrm>
          <a:prstGeom prst="rect">
            <a:avLst/>
          </a:prstGeom>
        </p:spPr>
        <p:txBody>
          <a:bodyPr vert="horz" lIns="91440" tIns="36000" rIns="91440" bIns="45720" rtlCol="0" anchor="ctr"/>
          <a:lstStyle>
            <a:lvl1pPr algn="r">
              <a:defRPr sz="1200" b="1">
                <a:solidFill>
                  <a:srgbClr val="002060"/>
                </a:solidFill>
              </a:defRPr>
            </a:lvl1pPr>
          </a:lstStyle>
          <a:p>
            <a:fld id="{5AD84F5B-1672-4D3F-9FEC-5DF89A7B7912}"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2" r:id="rId12"/>
  </p:sldLayoutIdLst>
  <p:hf hdr="0" ftr="0" dt="0"/>
  <p:txStyles>
    <p:titleStyle>
      <a:lvl1pPr algn="ctr" defTabSz="914400" rtl="0" eaLnBrk="1" latinLnBrk="0" hangingPunct="1">
        <a:lnSpc>
          <a:spcPct val="90000"/>
        </a:lnSpc>
        <a:spcBef>
          <a:spcPct val="0"/>
        </a:spcBef>
        <a:buNone/>
        <a:defRPr sz="3600" kern="1200">
          <a:solidFill>
            <a:srgbClr val="C00000"/>
          </a:solidFill>
          <a:latin typeface="+mj-lt"/>
          <a:ea typeface="+mj-ea"/>
          <a:cs typeface="+mj-cs"/>
        </a:defRPr>
      </a:lvl1pPr>
    </p:titleStyle>
    <p:bodyStyle>
      <a:lvl1pPr marL="360680" indent="-360680" algn="l" defTabSz="914400" rtl="0" eaLnBrk="1" latinLnBrk="0" hangingPunct="1">
        <a:lnSpc>
          <a:spcPct val="130000"/>
        </a:lnSpc>
        <a:spcBef>
          <a:spcPts val="1000"/>
        </a:spcBef>
        <a:buSzPct val="85000"/>
        <a:buFont typeface="Wingdings" panose="05000000000000000000" pitchFamily="2" charset="2"/>
        <a:buChar char="n"/>
        <a:defRPr sz="2400" kern="1200">
          <a:solidFill>
            <a:srgbClr val="002060"/>
          </a:solidFill>
          <a:latin typeface="+mn-lt"/>
          <a:ea typeface="+mn-ea"/>
          <a:cs typeface="+mn-cs"/>
        </a:defRPr>
      </a:lvl1pPr>
      <a:lvl2pPr marL="720725" indent="-360680" algn="l" defTabSz="914400" rtl="0" eaLnBrk="1" latinLnBrk="0" hangingPunct="1">
        <a:lnSpc>
          <a:spcPct val="130000"/>
        </a:lnSpc>
        <a:spcBef>
          <a:spcPts val="500"/>
        </a:spcBef>
        <a:buSzPct val="85000"/>
        <a:buFont typeface="Wingdings" panose="05000000000000000000" pitchFamily="2" charset="2"/>
        <a:buChar char="u"/>
        <a:defRPr sz="2000" kern="1200">
          <a:solidFill>
            <a:srgbClr val="002060"/>
          </a:solidFill>
          <a:latin typeface="+mn-lt"/>
          <a:ea typeface="+mn-ea"/>
          <a:cs typeface="+mn-cs"/>
        </a:defRPr>
      </a:lvl2pPr>
      <a:lvl3pPr marL="990600" indent="-269875" algn="l" defTabSz="914400" rtl="0" eaLnBrk="1" latinLnBrk="0" hangingPunct="1">
        <a:lnSpc>
          <a:spcPct val="130000"/>
        </a:lnSpc>
        <a:spcBef>
          <a:spcPts val="500"/>
        </a:spcBef>
        <a:buSzPct val="85000"/>
        <a:buFont typeface="Wingdings" panose="05000000000000000000" pitchFamily="2" charset="2"/>
        <a:buChar char="l"/>
        <a:defRPr sz="1800" kern="1200">
          <a:solidFill>
            <a:srgbClr val="002060"/>
          </a:solidFill>
          <a:latin typeface="+mn-lt"/>
          <a:ea typeface="+mn-ea"/>
          <a:cs typeface="+mn-cs"/>
        </a:defRPr>
      </a:lvl3pPr>
      <a:lvl4pPr marL="1259205" indent="-268605" algn="l" defTabSz="914400" rtl="0" eaLnBrk="1" latinLnBrk="0" hangingPunct="1">
        <a:lnSpc>
          <a:spcPct val="130000"/>
        </a:lnSpc>
        <a:spcBef>
          <a:spcPts val="500"/>
        </a:spcBef>
        <a:buSzPct val="85000"/>
        <a:buFont typeface="Wingdings" panose="05000000000000000000" pitchFamily="2" charset="2"/>
        <a:buChar char="p"/>
        <a:defRPr sz="1600" kern="1200">
          <a:solidFill>
            <a:srgbClr val="002060"/>
          </a:solidFill>
          <a:latin typeface="+mn-lt"/>
          <a:ea typeface="+mn-ea"/>
          <a:cs typeface="+mn-cs"/>
        </a:defRPr>
      </a:lvl4pPr>
      <a:lvl5pPr marL="1527175" indent="-268605" algn="l" defTabSz="914400" rtl="0" eaLnBrk="1" latinLnBrk="0" hangingPunct="1">
        <a:lnSpc>
          <a:spcPct val="130000"/>
        </a:lnSpc>
        <a:spcBef>
          <a:spcPts val="500"/>
        </a:spcBef>
        <a:buSzPct val="85000"/>
        <a:buFont typeface="Wingdings" panose="05000000000000000000" pitchFamily="2" charset="2"/>
        <a:buChar char="Ø"/>
        <a:defRPr sz="1600" kern="1200">
          <a:solidFill>
            <a:srgbClr val="00206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mo.zju.edu.cn/classroom/class/zju_ai_2021" TargetMode="External"/><Relationship Id="rId2" Type="http://schemas.openxmlformats.org/officeDocument/2006/relationships/hyperlink" Target="https://www.icourse163.org/course/ZJU-1003377027" TargetMode="External"/><Relationship Id="rId1" Type="http://schemas.openxmlformats.org/officeDocument/2006/relationships/slideLayout" Target="../slideLayouts/slideLayout1.xml"/><Relationship Id="rId4" Type="http://schemas.openxmlformats.org/officeDocument/2006/relationships/hyperlink" Target="http://www.wiscean.cn/online/intro/zju-01"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13.jpg"/></Relationships>
</file>

<file path=ppt/slides/_rels/slide11.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0.png"/><Relationship Id="rId7" Type="http://schemas.openxmlformats.org/officeDocument/2006/relationships/image" Target="../media/image16.png"/><Relationship Id="rId2" Type="http://schemas.openxmlformats.org/officeDocument/2006/relationships/image" Target="../media/image110.png"/><Relationship Id="rId1" Type="http://schemas.openxmlformats.org/officeDocument/2006/relationships/slideLayout" Target="../slideLayouts/slideLayout2.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140.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5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4.xml.rels><?xml version="1.0" encoding="UTF-8" standalone="yes"?>
<Relationships xmlns="http://schemas.openxmlformats.org/package/2006/relationships"><Relationship Id="rId2" Type="http://schemas.openxmlformats.org/officeDocument/2006/relationships/image" Target="../media/image32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35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9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8.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41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20.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3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60.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image" Target="../media/image48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8" Type="http://schemas.openxmlformats.org/officeDocument/2006/relationships/image" Target="../media/image170.png"/><Relationship Id="rId3" Type="http://schemas.openxmlformats.org/officeDocument/2006/relationships/image" Target="../media/image162.png"/><Relationship Id="rId7" Type="http://schemas.openxmlformats.org/officeDocument/2006/relationships/image" Target="../media/image169.png"/><Relationship Id="rId2" Type="http://schemas.openxmlformats.org/officeDocument/2006/relationships/image" Target="../media/image161.png"/><Relationship Id="rId1" Type="http://schemas.openxmlformats.org/officeDocument/2006/relationships/slideLayout" Target="../slideLayouts/slideLayout2.xml"/><Relationship Id="rId6" Type="http://schemas.openxmlformats.org/officeDocument/2006/relationships/image" Target="../media/image168.png"/><Relationship Id="rId5" Type="http://schemas.openxmlformats.org/officeDocument/2006/relationships/image" Target="../media/image167.png"/><Relationship Id="rId10" Type="http://schemas.openxmlformats.org/officeDocument/2006/relationships/image" Target="../media/image113.png"/><Relationship Id="rId4" Type="http://schemas.openxmlformats.org/officeDocument/2006/relationships/image" Target="../media/image163.png"/><Relationship Id="rId9" Type="http://schemas.openxmlformats.org/officeDocument/2006/relationships/image" Target="../media/image171.png"/></Relationships>
</file>

<file path=ppt/slides/_rels/slide43.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1.jp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53.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571.png"/><Relationship Id="rId4" Type="http://schemas.openxmlformats.org/officeDocument/2006/relationships/image" Target="../media/image57.png"/></Relationships>
</file>

<file path=ppt/slides/_rels/slide51.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52.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5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66.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67.png"/></Relationships>
</file>

<file path=ppt/slides/_rels/slide6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microsoft.com/office/2007/relationships/hdphoto" Target="../media/hdphoto1.wdp"/></Relationships>
</file>

<file path=ppt/slides/_rels/slide65.xml.rels><?xml version="1.0" encoding="UTF-8" standalone="yes"?>
<Relationships xmlns="http://schemas.openxmlformats.org/package/2006/relationships"><Relationship Id="rId3" Type="http://schemas.openxmlformats.org/officeDocument/2006/relationships/image" Target="../media/image60.jp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60.jp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6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570.png"/><Relationship Id="rId5" Type="http://schemas.openxmlformats.org/officeDocument/2006/relationships/image" Target="../media/image560.png"/><Relationship Id="rId4" Type="http://schemas.openxmlformats.org/officeDocument/2006/relationships/image" Target="../media/image69.png"/></Relationships>
</file>

<file path=ppt/slides/_rels/slide6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6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7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72.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7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85.png"/></Relationships>
</file>

<file path=ppt/slides/_rels/slide7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88.png"/></Relationships>
</file>

<file path=ppt/slides/_rels/slide78.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253712" y="2369184"/>
            <a:ext cx="8713694" cy="2138947"/>
          </a:xfrm>
        </p:spPr>
        <p:txBody>
          <a:bodyPr anchor="ctr">
            <a:normAutofit fontScale="90000"/>
          </a:bodyPr>
          <a:lstStyle/>
          <a:p>
            <a:pPr>
              <a:lnSpc>
                <a:spcPct val="150000"/>
              </a:lnSpc>
            </a:pPr>
            <a:r>
              <a:rPr lang="zh-CN" altLang="en-US" sz="3600" b="1" dirty="0">
                <a:latin typeface="微软雅黑" panose="020B0503020204020204" pitchFamily="34" charset="-122"/>
                <a:ea typeface="微软雅黑" panose="020B0503020204020204" pitchFamily="34" charset="-122"/>
                <a:cs typeface="微软雅黑" panose="020B0503020204020204" pitchFamily="34" charset="-122"/>
              </a:rPr>
              <a:t>深度学习</a:t>
            </a:r>
            <a:br>
              <a:rPr lang="zh-CN" altLang="en-US" sz="3600" b="1" dirty="0">
                <a:latin typeface="微软雅黑" panose="020B0503020204020204" pitchFamily="34" charset="-122"/>
                <a:ea typeface="微软雅黑" panose="020B0503020204020204" pitchFamily="34" charset="-122"/>
                <a:cs typeface="微软雅黑" panose="020B0503020204020204" pitchFamily="34" charset="-122"/>
              </a:rPr>
            </a:br>
            <a:br>
              <a:rPr lang="en-US" altLang="zh-CN" sz="3600" b="1" dirty="0"/>
            </a:br>
            <a:r>
              <a:rPr lang="zh-CN" altLang="en-US" sz="3600" b="1" dirty="0"/>
              <a:t>教学课程组</a:t>
            </a:r>
            <a:br>
              <a:rPr lang="en-US" altLang="zh-CN" sz="3100" dirty="0">
                <a:solidFill>
                  <a:schemeClr val="tx1"/>
                </a:solidFill>
                <a:latin typeface="+mn-ea"/>
                <a:ea typeface="+mn-ea"/>
                <a:cs typeface="微软雅黑" panose="020B0503020204020204" pitchFamily="34" charset="-122"/>
              </a:rPr>
            </a:br>
            <a:br>
              <a:rPr lang="en-US" altLang="zh-CN" sz="3100" dirty="0">
                <a:solidFill>
                  <a:schemeClr val="tx1"/>
                </a:solidFill>
                <a:latin typeface="+mn-ea"/>
                <a:ea typeface="+mn-ea"/>
              </a:rPr>
            </a:br>
            <a:r>
              <a:rPr lang="zh-CN" altLang="en-US" sz="3100" dirty="0">
                <a:solidFill>
                  <a:schemeClr val="tx1"/>
                </a:solidFill>
                <a:latin typeface="+mn-ea"/>
                <a:ea typeface="+mn-ea"/>
              </a:rPr>
              <a:t> </a:t>
            </a:r>
            <a:br>
              <a:rPr lang="en-US" altLang="zh-CN" sz="3100" dirty="0">
                <a:solidFill>
                  <a:schemeClr val="tx1"/>
                </a:solidFill>
              </a:rPr>
            </a:br>
            <a:endParaRPr lang="zh-CN" altLang="en-US" sz="3100" dirty="0">
              <a:solidFill>
                <a:schemeClr val="tx1"/>
              </a:solidFill>
            </a:endParaRPr>
          </a:p>
        </p:txBody>
      </p:sp>
      <p:sp>
        <p:nvSpPr>
          <p:cNvPr id="3" name="副标题 2"/>
          <p:cNvSpPr>
            <a:spLocks noGrp="1"/>
          </p:cNvSpPr>
          <p:nvPr>
            <p:ph type="subTitle" idx="1"/>
          </p:nvPr>
        </p:nvSpPr>
        <p:spPr>
          <a:xfrm>
            <a:off x="1192586" y="4060811"/>
            <a:ext cx="6858000" cy="950912"/>
          </a:xfrm>
        </p:spPr>
        <p:txBody>
          <a:bodyPr/>
          <a:lstStyle/>
          <a:p>
            <a:r>
              <a:rPr lang="en-US" altLang="zh-CN">
                <a:ea typeface="微软雅黑" panose="020B0503020204020204" pitchFamily="34" charset="-122"/>
                <a:cs typeface="微软雅黑" panose="020B0503020204020204" pitchFamily="34" charset="-122"/>
              </a:rPr>
              <a:t>2021</a:t>
            </a:r>
            <a:r>
              <a:rPr lang="zh-CN" altLang="en-US">
                <a:ea typeface="微软雅黑" panose="020B0503020204020204" pitchFamily="34" charset="-122"/>
                <a:cs typeface="微软雅黑" panose="020B0503020204020204" pitchFamily="34" charset="-122"/>
              </a:rPr>
              <a:t>年</a:t>
            </a:r>
            <a:endParaRPr lang="zh-CN" altLang="en-US" dirty="0">
              <a:ea typeface="微软雅黑" panose="020B0503020204020204" pitchFamily="34" charset="-122"/>
              <a:cs typeface="微软雅黑" panose="020B0503020204020204" pitchFamily="34" charset="-122"/>
            </a:endParaRPr>
          </a:p>
        </p:txBody>
      </p:sp>
      <p:sp>
        <p:nvSpPr>
          <p:cNvPr id="6" name="矩形 5"/>
          <p:cNvSpPr/>
          <p:nvPr/>
        </p:nvSpPr>
        <p:spPr>
          <a:xfrm>
            <a:off x="440675" y="5192742"/>
            <a:ext cx="8339768" cy="1484445"/>
          </a:xfrm>
          <a:prstGeom prst="rect">
            <a:avLst/>
          </a:prstGeom>
        </p:spPr>
        <p:txBody>
          <a:bodyPr wrap="square">
            <a:spAutoFit/>
          </a:bodyPr>
          <a:lstStyle/>
          <a:p>
            <a:pPr marL="285750" indent="-285750">
              <a:lnSpc>
                <a:spcPts val="2800"/>
              </a:lnSpc>
              <a:buFont typeface="Wingdings" panose="05000000000000000000" pitchFamily="2" charset="2"/>
              <a:buChar char="l"/>
            </a:pPr>
            <a:r>
              <a:rPr lang="zh-CN" altLang="en-US" sz="1600" dirty="0"/>
              <a:t>参考教材：                             吴飞，</a:t>
            </a:r>
            <a:r>
              <a:rPr lang="en-US" altLang="zh-CN" sz="1600" dirty="0"/>
              <a:t>《</a:t>
            </a:r>
            <a:r>
              <a:rPr lang="zh-CN" altLang="en-US" sz="1600" dirty="0"/>
              <a:t>人工智能导论：模型与算法</a:t>
            </a:r>
            <a:r>
              <a:rPr lang="en-US" altLang="zh-CN" sz="1600" dirty="0"/>
              <a:t>》</a:t>
            </a:r>
            <a:r>
              <a:rPr lang="zh-CN" altLang="en-US" sz="1600" dirty="0"/>
              <a:t>，高等教育出版社 </a:t>
            </a:r>
            <a:endParaRPr lang="en-US" altLang="zh-CN" sz="1600" dirty="0"/>
          </a:p>
          <a:p>
            <a:pPr marL="285750" indent="-285750">
              <a:lnSpc>
                <a:spcPts val="2800"/>
              </a:lnSpc>
              <a:buFont typeface="Wingdings" panose="05000000000000000000" pitchFamily="2" charset="2"/>
              <a:buChar char="l"/>
            </a:pPr>
            <a:r>
              <a:rPr lang="zh-CN" altLang="en-US" sz="1600" dirty="0"/>
              <a:t>在线课程</a:t>
            </a:r>
            <a:r>
              <a:rPr lang="en-US" altLang="zh-CN" sz="1600" dirty="0"/>
              <a:t>(MOOC) </a:t>
            </a:r>
            <a:r>
              <a:rPr lang="zh-CN" altLang="en-US" sz="1600" dirty="0"/>
              <a:t>：              </a:t>
            </a:r>
            <a:r>
              <a:rPr lang="en-US" altLang="zh-CN" sz="1600" dirty="0">
                <a:hlinkClick r:id="rId2"/>
              </a:rPr>
              <a:t>https://www.icourse163.org/course/ZJU-1003377027</a:t>
            </a:r>
            <a:endParaRPr lang="en-US" altLang="zh-CN" sz="1600" dirty="0"/>
          </a:p>
          <a:p>
            <a:pPr marL="285750" indent="-285750">
              <a:lnSpc>
                <a:spcPts val="2800"/>
              </a:lnSpc>
              <a:buFont typeface="Wingdings" panose="05000000000000000000" pitchFamily="2" charset="2"/>
              <a:buChar char="l"/>
            </a:pPr>
            <a:r>
              <a:rPr lang="zh-CN" altLang="en-US" sz="1600" dirty="0"/>
              <a:t>在线实训平台（智海</a:t>
            </a:r>
            <a:r>
              <a:rPr lang="en-US" altLang="zh-CN" sz="1600" dirty="0"/>
              <a:t>-Mo</a:t>
            </a:r>
            <a:r>
              <a:rPr lang="zh-CN" altLang="en-US" sz="1600" dirty="0"/>
              <a:t>）：</a:t>
            </a:r>
            <a:r>
              <a:rPr lang="en-US" altLang="zh-CN" sz="1600" dirty="0">
                <a:hlinkClick r:id="rId3"/>
              </a:rPr>
              <a:t> https://mo.zju.edu.cn/classroom/class/zju_ai_2021</a:t>
            </a:r>
            <a:endParaRPr lang="en-US" altLang="zh-CN" sz="1600" dirty="0"/>
          </a:p>
          <a:p>
            <a:pPr marL="285750" indent="-285750">
              <a:lnSpc>
                <a:spcPts val="2800"/>
              </a:lnSpc>
              <a:buFont typeface="Wingdings" panose="05000000000000000000" pitchFamily="2" charset="2"/>
              <a:buChar char="l"/>
            </a:pPr>
            <a:r>
              <a:rPr lang="zh-CN" altLang="en-US" sz="1600" dirty="0"/>
              <a:t>在线共享资源（智海在线）：</a:t>
            </a:r>
            <a:r>
              <a:rPr lang="en-US" altLang="zh-CN" sz="1600" dirty="0">
                <a:hlinkClick r:id="rId4"/>
              </a:rPr>
              <a:t>http://www.wiscean.cn/online/intro/zju-01</a:t>
            </a:r>
            <a:endParaRPr lang="zh-CN" altLang="en-US" sz="1600" dirty="0"/>
          </a:p>
        </p:txBody>
      </p:sp>
      <p:sp>
        <p:nvSpPr>
          <p:cNvPr id="8" name="矩形 7">
            <a:extLst>
              <a:ext uri="{FF2B5EF4-FFF2-40B4-BE49-F238E27FC236}">
                <a16:creationId xmlns:a16="http://schemas.microsoft.com/office/drawing/2014/main" id="{769F681A-0B9C-406D-B1E0-AE56447BAD7B}"/>
              </a:ext>
            </a:extLst>
          </p:cNvPr>
          <p:cNvSpPr/>
          <p:nvPr/>
        </p:nvSpPr>
        <p:spPr>
          <a:xfrm>
            <a:off x="4621586" y="283814"/>
            <a:ext cx="3518912" cy="400110"/>
          </a:xfrm>
          <a:prstGeom prst="rect">
            <a:avLst/>
          </a:prstGeom>
        </p:spPr>
        <p:txBody>
          <a:bodyPr wrap="none">
            <a:spAutoFit/>
          </a:bodyPr>
          <a:lstStyle/>
          <a:p>
            <a:r>
              <a:rPr lang="en-US" altLang="zh-CN" sz="2000" dirty="0"/>
              <a:t>2021《</a:t>
            </a:r>
            <a:r>
              <a:rPr lang="zh-CN" altLang="en-US" sz="2000" dirty="0"/>
              <a:t>人工智能</a:t>
            </a:r>
            <a:r>
              <a:rPr lang="en-US" altLang="zh-CN" sz="2000" dirty="0"/>
              <a:t>》</a:t>
            </a:r>
            <a:r>
              <a:rPr lang="zh-CN" altLang="en-US" sz="2000" dirty="0"/>
              <a:t>本科生课程</a:t>
            </a:r>
          </a:p>
        </p:txBody>
      </p:sp>
    </p:spTree>
    <p:extLst>
      <p:ext uri="{BB962C8B-B14F-4D97-AF65-F5344CB8AC3E}">
        <p14:creationId xmlns:p14="http://schemas.microsoft.com/office/powerpoint/2010/main" val="12517153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a:spLocks noGrp="1"/>
          </p:cNvSpPr>
          <p:nvPr>
            <p:ph type="title"/>
          </p:nvPr>
        </p:nvSpPr>
        <p:spPr>
          <a:xfrm>
            <a:off x="462844" y="141552"/>
            <a:ext cx="8376356" cy="657727"/>
          </a:xfrm>
        </p:spPr>
        <p:txBody>
          <a:bodyPr/>
          <a:lstStyle/>
          <a:p>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常用的激活函数：</a:t>
            </a:r>
            <a:r>
              <a:rPr lang="en-US" altLang="zh-CN" sz="2000" dirty="0" err="1">
                <a:latin typeface="Times New Roman" panose="02020603050405020304" pitchFamily="18" charset="0"/>
                <a:ea typeface="黑体" panose="02010609060101010101" pitchFamily="49" charset="-122"/>
                <a:cs typeface="Times New Roman" panose="02020603050405020304" pitchFamily="18" charset="0"/>
              </a:rPr>
              <a:t>softmax</a:t>
            </a:r>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函数</a:t>
            </a:r>
          </a:p>
        </p:txBody>
      </p:sp>
      <mc:AlternateContent xmlns:mc="http://schemas.openxmlformats.org/markup-compatibility/2006" xmlns:a14="http://schemas.microsoft.com/office/drawing/2010/main">
        <mc:Choice Requires="a14">
          <p:sp>
            <p:nvSpPr>
              <p:cNvPr id="3" name="矩形 2"/>
              <p:cNvSpPr/>
              <p:nvPr/>
            </p:nvSpPr>
            <p:spPr>
              <a:xfrm>
                <a:off x="787705" y="1000914"/>
                <a:ext cx="7662231" cy="1324465"/>
              </a:xfrm>
              <a:prstGeom prst="rect">
                <a:avLst/>
              </a:prstGeom>
            </p:spPr>
            <p:txBody>
              <a:bodyPr wrap="square">
                <a:spAutoFit/>
              </a:bodyPr>
              <a:lstStyle/>
              <a:p>
                <a:r>
                  <a:rPr lang="en-US" altLang="zh-CN" b="1" dirty="0" err="1">
                    <a:latin typeface="Times New Roman" panose="02020603050405020304" pitchFamily="18" charset="0"/>
                    <a:ea typeface="楷体" panose="02010609060101010101" pitchFamily="49" charset="-122"/>
                    <a:cs typeface="Times New Roman" panose="02020603050405020304" pitchFamily="18" charset="0"/>
                  </a:rPr>
                  <a:t>Softmax</a:t>
                </a:r>
                <a:r>
                  <a:rPr lang="zh-CN" altLang="zh-CN" b="1" dirty="0">
                    <a:latin typeface="Times New Roman" panose="02020603050405020304" pitchFamily="18" charset="0"/>
                    <a:ea typeface="楷体" panose="02010609060101010101" pitchFamily="49" charset="-122"/>
                    <a:cs typeface="Times New Roman" panose="02020603050405020304" pitchFamily="18" charset="0"/>
                  </a:rPr>
                  <a:t>函数一般用于多分类问题中，</a:t>
                </a:r>
                <a:r>
                  <a:rPr lang="zh-CN" altLang="en-US" b="1" dirty="0">
                    <a:latin typeface="Times New Roman" panose="02020603050405020304" pitchFamily="18" charset="0"/>
                    <a:ea typeface="楷体" panose="02010609060101010101" pitchFamily="49" charset="-122"/>
                    <a:cs typeface="Times New Roman" panose="02020603050405020304" pitchFamily="18" charset="0"/>
                  </a:rPr>
                  <a:t>其</a:t>
                </a:r>
                <a:r>
                  <a:rPr lang="zh-CN" altLang="zh-CN" b="1" dirty="0">
                    <a:latin typeface="Times New Roman" panose="02020603050405020304" pitchFamily="18" charset="0"/>
                    <a:ea typeface="楷体" panose="02010609060101010101" pitchFamily="49" charset="-122"/>
                    <a:cs typeface="Times New Roman" panose="02020603050405020304" pitchFamily="18" charset="0"/>
                  </a:rPr>
                  <a:t>将输入数据</a:t>
                </a:r>
                <a14:m>
                  <m:oMath xmlns:m="http://schemas.openxmlformats.org/officeDocument/2006/math">
                    <m:sSub>
                      <m:sSubPr>
                        <m:ctrlPr>
                          <a:rPr lang="zh-CN" altLang="zh-CN" b="1" i="1">
                            <a:latin typeface="Cambria Math" panose="02040503050406030204" pitchFamily="18" charset="0"/>
                          </a:rPr>
                        </m:ctrlPr>
                      </m:sSubPr>
                      <m:e>
                        <m:r>
                          <a:rPr lang="en-US" altLang="zh-CN" b="1" i="1">
                            <a:latin typeface="Cambria Math" panose="02040503050406030204" pitchFamily="18" charset="0"/>
                          </a:rPr>
                          <m:t>𝒙</m:t>
                        </m:r>
                      </m:e>
                      <m:sub>
                        <m:r>
                          <a:rPr lang="en-US" altLang="zh-CN" b="1" i="1">
                            <a:latin typeface="Cambria Math" panose="02040503050406030204" pitchFamily="18" charset="0"/>
                          </a:rPr>
                          <m:t>𝒊</m:t>
                        </m:r>
                      </m:sub>
                    </m:sSub>
                  </m:oMath>
                </a14:m>
                <a:r>
                  <a:rPr lang="zh-CN" altLang="zh-CN" b="1" dirty="0">
                    <a:latin typeface="Times New Roman" panose="02020603050405020304" pitchFamily="18" charset="0"/>
                    <a:ea typeface="楷体" panose="02010609060101010101" pitchFamily="49" charset="-122"/>
                    <a:cs typeface="Times New Roman" panose="02020603050405020304" pitchFamily="18" charset="0"/>
                  </a:rPr>
                  <a:t>映射到第</a:t>
                </a:r>
                <a14:m>
                  <m:oMath xmlns:m="http://schemas.openxmlformats.org/officeDocument/2006/math">
                    <m:r>
                      <a:rPr lang="en-US" altLang="zh-CN" b="1" i="1">
                        <a:latin typeface="Cambria Math" panose="02040503050406030204" pitchFamily="18" charset="0"/>
                      </a:rPr>
                      <m:t>𝒊</m:t>
                    </m:r>
                  </m:oMath>
                </a14:m>
                <a:r>
                  <a:rPr lang="zh-CN" altLang="zh-CN" b="1" dirty="0">
                    <a:latin typeface="Times New Roman" panose="02020603050405020304" pitchFamily="18" charset="0"/>
                    <a:ea typeface="楷体" panose="02010609060101010101" pitchFamily="49" charset="-122"/>
                    <a:cs typeface="Times New Roman" panose="02020603050405020304" pitchFamily="18" charset="0"/>
                  </a:rPr>
                  <a:t>个类别的概率</a:t>
                </a:r>
                <a14:m>
                  <m:oMath xmlns:m="http://schemas.openxmlformats.org/officeDocument/2006/math">
                    <m:sSub>
                      <m:sSubPr>
                        <m:ctrlPr>
                          <a:rPr lang="zh-CN" altLang="zh-CN" b="1" i="1">
                            <a:latin typeface="Cambria Math" panose="02040503050406030204" pitchFamily="18" charset="0"/>
                          </a:rPr>
                        </m:ctrlPr>
                      </m:sSubPr>
                      <m:e>
                        <m:r>
                          <a:rPr lang="en-US" altLang="zh-CN" b="1" i="1">
                            <a:latin typeface="Cambria Math" panose="02040503050406030204" pitchFamily="18" charset="0"/>
                          </a:rPr>
                          <m:t>𝒚</m:t>
                        </m:r>
                      </m:e>
                      <m:sub>
                        <m:r>
                          <a:rPr lang="en-US" altLang="zh-CN" b="1" i="1">
                            <a:latin typeface="Cambria Math" panose="02040503050406030204" pitchFamily="18" charset="0"/>
                          </a:rPr>
                          <m:t>𝒊</m:t>
                        </m:r>
                      </m:sub>
                    </m:sSub>
                  </m:oMath>
                </a14:m>
                <a:r>
                  <a:rPr lang="zh-CN" altLang="zh-CN" b="1" dirty="0">
                    <a:latin typeface="Times New Roman" panose="02020603050405020304" pitchFamily="18" charset="0"/>
                    <a:ea typeface="楷体" panose="02010609060101010101" pitchFamily="49" charset="-122"/>
                    <a:cs typeface="Times New Roman" panose="02020603050405020304" pitchFamily="18" charset="0"/>
                  </a:rPr>
                  <a:t>如下计算：</a:t>
                </a:r>
              </a:p>
              <a:p>
                <a:pPr/>
                <a14:m>
                  <m:oMathPara xmlns:m="http://schemas.openxmlformats.org/officeDocument/2006/math">
                    <m:oMathParaPr>
                      <m:jc m:val="centerGroup"/>
                    </m:oMathParaPr>
                    <m:oMath xmlns:m="http://schemas.openxmlformats.org/officeDocument/2006/math">
                      <m:sSub>
                        <m:sSubPr>
                          <m:ctrlPr>
                            <a:rPr lang="zh-CN" altLang="zh-CN" b="1" i="1">
                              <a:latin typeface="Cambria Math" panose="02040503050406030204" pitchFamily="18" charset="0"/>
                            </a:rPr>
                          </m:ctrlPr>
                        </m:sSubPr>
                        <m:e>
                          <m:r>
                            <a:rPr lang="en-US" altLang="zh-CN" b="1" i="1">
                              <a:latin typeface="Cambria Math" panose="02040503050406030204" pitchFamily="18" charset="0"/>
                            </a:rPr>
                            <m:t>𝒚</m:t>
                          </m:r>
                        </m:e>
                        <m:sub>
                          <m:r>
                            <a:rPr lang="en-US" altLang="zh-CN" b="1" i="1">
                              <a:latin typeface="Cambria Math" panose="02040503050406030204" pitchFamily="18" charset="0"/>
                            </a:rPr>
                            <m:t>𝒊</m:t>
                          </m:r>
                        </m:sub>
                      </m:sSub>
                      <m:r>
                        <a:rPr lang="en-US" altLang="zh-CN" b="1">
                          <a:latin typeface="Cambria Math" panose="02040503050406030204" pitchFamily="18" charset="0"/>
                        </a:rPr>
                        <m:t>=</m:t>
                      </m:r>
                      <m:r>
                        <a:rPr lang="en-US" altLang="zh-CN" b="1" i="1">
                          <a:latin typeface="Cambria Math" panose="02040503050406030204" pitchFamily="18" charset="0"/>
                        </a:rPr>
                        <m:t>𝐬𝐨𝐟𝐭𝐦𝐚𝐱</m:t>
                      </m:r>
                      <m:d>
                        <m:dPr>
                          <m:ctrlPr>
                            <a:rPr lang="zh-CN" altLang="zh-CN" b="1" i="1">
                              <a:latin typeface="Cambria Math" panose="02040503050406030204" pitchFamily="18" charset="0"/>
                            </a:rPr>
                          </m:ctrlPr>
                        </m:dPr>
                        <m:e>
                          <m:sSub>
                            <m:sSubPr>
                              <m:ctrlPr>
                                <a:rPr lang="zh-CN" altLang="zh-CN" b="1" i="1">
                                  <a:latin typeface="Cambria Math" panose="02040503050406030204" pitchFamily="18" charset="0"/>
                                </a:rPr>
                              </m:ctrlPr>
                            </m:sSubPr>
                            <m:e>
                              <m:r>
                                <a:rPr lang="en-US" altLang="zh-CN" b="1" i="1">
                                  <a:latin typeface="Cambria Math" panose="02040503050406030204" pitchFamily="18" charset="0"/>
                                </a:rPr>
                                <m:t>𝒙</m:t>
                              </m:r>
                            </m:e>
                            <m:sub>
                              <m:r>
                                <a:rPr lang="en-US" altLang="zh-CN" b="1" i="1">
                                  <a:latin typeface="Cambria Math" panose="02040503050406030204" pitchFamily="18" charset="0"/>
                                </a:rPr>
                                <m:t>𝒊</m:t>
                              </m:r>
                            </m:sub>
                          </m:sSub>
                        </m:e>
                      </m:d>
                      <m:r>
                        <a:rPr lang="en-US" altLang="zh-CN" b="1">
                          <a:latin typeface="Cambria Math" panose="02040503050406030204" pitchFamily="18" charset="0"/>
                        </a:rPr>
                        <m:t>=</m:t>
                      </m:r>
                      <m:f>
                        <m:fPr>
                          <m:ctrlPr>
                            <a:rPr lang="zh-CN" altLang="zh-CN" b="1" i="1">
                              <a:latin typeface="Cambria Math" panose="02040503050406030204" pitchFamily="18" charset="0"/>
                            </a:rPr>
                          </m:ctrlPr>
                        </m:fPr>
                        <m:num>
                          <m:sSup>
                            <m:sSupPr>
                              <m:ctrlPr>
                                <a:rPr lang="zh-CN" altLang="zh-CN" b="1" i="1">
                                  <a:latin typeface="Cambria Math" panose="02040503050406030204" pitchFamily="18" charset="0"/>
                                </a:rPr>
                              </m:ctrlPr>
                            </m:sSupPr>
                            <m:e>
                              <m:r>
                                <a:rPr lang="en-US" altLang="zh-CN" b="1" i="1">
                                  <a:latin typeface="Cambria Math" panose="02040503050406030204" pitchFamily="18" charset="0"/>
                                </a:rPr>
                                <m:t>𝒆</m:t>
                              </m:r>
                            </m:e>
                            <m:sup>
                              <m:sSub>
                                <m:sSubPr>
                                  <m:ctrlPr>
                                    <a:rPr lang="zh-CN" altLang="zh-CN" b="1" i="1">
                                      <a:latin typeface="Cambria Math" panose="02040503050406030204" pitchFamily="18" charset="0"/>
                                    </a:rPr>
                                  </m:ctrlPr>
                                </m:sSubPr>
                                <m:e>
                                  <m:r>
                                    <a:rPr lang="en-US" altLang="zh-CN" b="1" i="1">
                                      <a:latin typeface="Cambria Math" panose="02040503050406030204" pitchFamily="18" charset="0"/>
                                    </a:rPr>
                                    <m:t>𝒙</m:t>
                                  </m:r>
                                </m:e>
                                <m:sub>
                                  <m:r>
                                    <a:rPr lang="en-US" altLang="zh-CN" b="1" i="1">
                                      <a:latin typeface="Cambria Math" panose="02040503050406030204" pitchFamily="18" charset="0"/>
                                    </a:rPr>
                                    <m:t>𝒊</m:t>
                                  </m:r>
                                </m:sub>
                              </m:sSub>
                            </m:sup>
                          </m:sSup>
                        </m:num>
                        <m:den>
                          <m:nary>
                            <m:naryPr>
                              <m:chr m:val="∑"/>
                              <m:limLoc m:val="subSup"/>
                              <m:ctrlPr>
                                <a:rPr lang="zh-CN" altLang="zh-CN" b="1" i="1">
                                  <a:latin typeface="Cambria Math" panose="02040503050406030204" pitchFamily="18" charset="0"/>
                                </a:rPr>
                              </m:ctrlPr>
                            </m:naryPr>
                            <m:sub>
                              <m:r>
                                <a:rPr lang="en-US" altLang="zh-CN" b="1" i="1">
                                  <a:latin typeface="Cambria Math" panose="02040503050406030204" pitchFamily="18" charset="0"/>
                                </a:rPr>
                                <m:t>𝒋</m:t>
                              </m:r>
                              <m:r>
                                <a:rPr lang="en-US" altLang="zh-CN" b="1" i="1">
                                  <a:latin typeface="Cambria Math" panose="02040503050406030204" pitchFamily="18" charset="0"/>
                                </a:rPr>
                                <m:t>=</m:t>
                              </m:r>
                              <m:r>
                                <a:rPr lang="en-US" altLang="zh-CN" b="1" i="1">
                                  <a:latin typeface="Cambria Math" panose="02040503050406030204" pitchFamily="18" charset="0"/>
                                </a:rPr>
                                <m:t>𝟏</m:t>
                              </m:r>
                            </m:sub>
                            <m:sup>
                              <m:r>
                                <a:rPr lang="en-US" altLang="zh-CN" b="1" i="1">
                                  <a:latin typeface="Cambria Math" panose="02040503050406030204" pitchFamily="18" charset="0"/>
                                </a:rPr>
                                <m:t>𝒌</m:t>
                              </m:r>
                            </m:sup>
                            <m:e>
                              <m:sSup>
                                <m:sSupPr>
                                  <m:ctrlPr>
                                    <a:rPr lang="zh-CN" altLang="zh-CN" b="1" i="1">
                                      <a:latin typeface="Cambria Math" panose="02040503050406030204" pitchFamily="18" charset="0"/>
                                    </a:rPr>
                                  </m:ctrlPr>
                                </m:sSupPr>
                                <m:e>
                                  <m:r>
                                    <a:rPr lang="en-US" altLang="zh-CN" b="1" i="1">
                                      <a:latin typeface="Cambria Math" panose="02040503050406030204" pitchFamily="18" charset="0"/>
                                    </a:rPr>
                                    <m:t>𝒆</m:t>
                                  </m:r>
                                </m:e>
                                <m:sup>
                                  <m:sSub>
                                    <m:sSubPr>
                                      <m:ctrlPr>
                                        <a:rPr lang="zh-CN" altLang="zh-CN" b="1" i="1">
                                          <a:latin typeface="Cambria Math" panose="02040503050406030204" pitchFamily="18" charset="0"/>
                                        </a:rPr>
                                      </m:ctrlPr>
                                    </m:sSubPr>
                                    <m:e>
                                      <m:r>
                                        <a:rPr lang="en-US" altLang="zh-CN" b="1" i="1">
                                          <a:latin typeface="Cambria Math" panose="02040503050406030204" pitchFamily="18" charset="0"/>
                                        </a:rPr>
                                        <m:t>𝒙</m:t>
                                      </m:r>
                                    </m:e>
                                    <m:sub>
                                      <m:r>
                                        <a:rPr lang="en-US" altLang="zh-CN" b="1" i="1">
                                          <a:latin typeface="Cambria Math" panose="02040503050406030204" pitchFamily="18" charset="0"/>
                                        </a:rPr>
                                        <m:t>𝒋</m:t>
                                      </m:r>
                                    </m:sub>
                                  </m:sSub>
                                </m:sup>
                              </m:sSup>
                            </m:e>
                          </m:nary>
                        </m:den>
                      </m:f>
                    </m:oMath>
                  </m:oMathPara>
                </a14:m>
                <a:endParaRPr lang="zh-CN" altLang="zh-CN" b="1" dirty="0">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3" name="矩形 2"/>
              <p:cNvSpPr>
                <a:spLocks noRot="1" noChangeAspect="1" noMove="1" noResize="1" noEditPoints="1" noAdjustHandles="1" noChangeArrowheads="1" noChangeShapeType="1" noTextEdit="1"/>
              </p:cNvSpPr>
              <p:nvPr/>
            </p:nvSpPr>
            <p:spPr>
              <a:xfrm>
                <a:off x="787705" y="1000914"/>
                <a:ext cx="7662231" cy="1324465"/>
              </a:xfrm>
              <a:prstGeom prst="rect">
                <a:avLst/>
              </a:prstGeom>
              <a:blipFill>
                <a:blip r:embed="rId2"/>
                <a:stretch>
                  <a:fillRect l="-636" t="-322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p:cNvSpPr/>
              <p:nvPr/>
            </p:nvSpPr>
            <p:spPr>
              <a:xfrm>
                <a:off x="787705" y="5327447"/>
                <a:ext cx="7687020" cy="1142620"/>
              </a:xfrm>
              <a:prstGeom prst="rect">
                <a:avLst/>
              </a:prstGeom>
            </p:spPr>
            <p:txBody>
              <a:bodyPr wrap="square">
                <a:spAutoFit/>
              </a:bodyPr>
              <a:lstStyle/>
              <a:p>
                <a:pPr marL="285750" indent="-285750">
                  <a:lnSpc>
                    <a:spcPct val="150000"/>
                  </a:lnSpc>
                  <a:buFont typeface="Wingdings" panose="05000000000000000000" pitchFamily="2" charset="2"/>
                  <a:buChar char="l"/>
                </a:pPr>
                <a:r>
                  <a:rPr lang="zh-CN" altLang="zh-CN" sz="1600" b="1" dirty="0">
                    <a:latin typeface="Times New Roman" panose="02020603050405020304" pitchFamily="18" charset="0"/>
                    <a:ea typeface="楷体" panose="02010609060101010101" pitchFamily="49" charset="-122"/>
                    <a:cs typeface="Times New Roman" panose="02020603050405020304" pitchFamily="18" charset="0"/>
                  </a:rPr>
                  <a:t>对于取值为</a:t>
                </a:r>
                <a:r>
                  <a:rPr lang="en-US" altLang="zh-CN" sz="1600" b="1" dirty="0">
                    <a:latin typeface="Times New Roman" panose="02020603050405020304" pitchFamily="18" charset="0"/>
                    <a:ea typeface="楷体" panose="02010609060101010101" pitchFamily="49" charset="-122"/>
                    <a:cs typeface="Times New Roman" panose="02020603050405020304" pitchFamily="18" charset="0"/>
                  </a:rPr>
                  <a:t>4</a:t>
                </a:r>
                <a:r>
                  <a:rPr lang="zh-CN" altLang="zh-CN" sz="1600" b="1"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1600" b="1" dirty="0">
                    <a:latin typeface="Times New Roman" panose="02020603050405020304" pitchFamily="18" charset="0"/>
                    <a:ea typeface="楷体" panose="02010609060101010101" pitchFamily="49" charset="-122"/>
                    <a:cs typeface="Times New Roman" panose="02020603050405020304" pitchFamily="18" charset="0"/>
                  </a:rPr>
                  <a:t>1</a:t>
                </a:r>
                <a:r>
                  <a:rPr lang="zh-CN" altLang="zh-CN" sz="1600" b="1" dirty="0">
                    <a:latin typeface="Times New Roman" panose="02020603050405020304" pitchFamily="18" charset="0"/>
                    <a:ea typeface="楷体" panose="02010609060101010101" pitchFamily="49" charset="-122"/>
                    <a:cs typeface="Times New Roman" panose="02020603050405020304" pitchFamily="18" charset="0"/>
                  </a:rPr>
                  <a:t>和</a:t>
                </a:r>
                <a:r>
                  <a:rPr lang="en-US" altLang="zh-CN" sz="1600" b="1" dirty="0">
                    <a:latin typeface="Times New Roman" panose="02020603050405020304" pitchFamily="18" charset="0"/>
                    <a:ea typeface="楷体" panose="02010609060101010101" pitchFamily="49" charset="-122"/>
                    <a:cs typeface="Times New Roman" panose="02020603050405020304" pitchFamily="18" charset="0"/>
                  </a:rPr>
                  <a:t>-4</a:t>
                </a:r>
                <a:r>
                  <a:rPr lang="zh-CN" altLang="zh-CN" sz="1600" b="1" dirty="0">
                    <a:latin typeface="Times New Roman" panose="02020603050405020304" pitchFamily="18" charset="0"/>
                    <a:ea typeface="楷体" panose="02010609060101010101" pitchFamily="49" charset="-122"/>
                    <a:cs typeface="Times New Roman" panose="02020603050405020304" pitchFamily="18" charset="0"/>
                  </a:rPr>
                  <a:t>的</a:t>
                </a:r>
                <a14:m>
                  <m:oMath xmlns:m="http://schemas.openxmlformats.org/officeDocument/2006/math">
                    <m:sSub>
                      <m:sSubPr>
                        <m:ctrlPr>
                          <a:rPr lang="zh-CN" altLang="zh-CN" sz="1600" b="1" i="1">
                            <a:latin typeface="Cambria Math" panose="02040503050406030204" pitchFamily="18" charset="0"/>
                          </a:rPr>
                        </m:ctrlPr>
                      </m:sSubPr>
                      <m:e>
                        <m:r>
                          <a:rPr lang="en-US" altLang="zh-CN" sz="1600" b="1" i="1">
                            <a:latin typeface="Cambria Math" panose="02040503050406030204" pitchFamily="18" charset="0"/>
                          </a:rPr>
                          <m:t>𝒙</m:t>
                        </m:r>
                      </m:e>
                      <m:sub>
                        <m:r>
                          <a:rPr lang="en-US" altLang="zh-CN" sz="1600" b="1" i="1">
                            <a:latin typeface="Cambria Math" panose="02040503050406030204" pitchFamily="18" charset="0"/>
                          </a:rPr>
                          <m:t>𝟏</m:t>
                        </m:r>
                      </m:sub>
                    </m:sSub>
                  </m:oMath>
                </a14:m>
                <a:r>
                  <a:rPr lang="zh-CN" altLang="zh-CN" sz="1600" b="1" dirty="0">
                    <a:latin typeface="Times New Roman" panose="02020603050405020304" pitchFamily="18" charset="0"/>
                    <a:ea typeface="楷体" panose="02010609060101010101" pitchFamily="49" charset="-122"/>
                    <a:cs typeface="Times New Roman" panose="02020603050405020304" pitchFamily="18" charset="0"/>
                  </a:rPr>
                  <a:t>、</a:t>
                </a:r>
                <a14:m>
                  <m:oMath xmlns:m="http://schemas.openxmlformats.org/officeDocument/2006/math">
                    <m:sSub>
                      <m:sSubPr>
                        <m:ctrlPr>
                          <a:rPr lang="zh-CN" altLang="zh-CN" sz="1600" b="1" i="1">
                            <a:latin typeface="Cambria Math" panose="02040503050406030204" pitchFamily="18" charset="0"/>
                          </a:rPr>
                        </m:ctrlPr>
                      </m:sSubPr>
                      <m:e>
                        <m:r>
                          <a:rPr lang="en-US" altLang="zh-CN" sz="1600" b="1" i="1">
                            <a:latin typeface="Cambria Math" panose="02040503050406030204" pitchFamily="18" charset="0"/>
                          </a:rPr>
                          <m:t>𝒙</m:t>
                        </m:r>
                      </m:e>
                      <m:sub>
                        <m:r>
                          <a:rPr lang="en-US" altLang="zh-CN" sz="1600" b="1" i="1">
                            <a:latin typeface="Cambria Math" panose="02040503050406030204" pitchFamily="18" charset="0"/>
                          </a:rPr>
                          <m:t>𝟐</m:t>
                        </m:r>
                      </m:sub>
                    </m:sSub>
                  </m:oMath>
                </a14:m>
                <a:r>
                  <a:rPr lang="zh-CN" altLang="zh-CN" sz="1600" b="1" dirty="0">
                    <a:latin typeface="Times New Roman" panose="02020603050405020304" pitchFamily="18" charset="0"/>
                    <a:ea typeface="楷体" panose="02010609060101010101" pitchFamily="49" charset="-122"/>
                    <a:cs typeface="Times New Roman" panose="02020603050405020304" pitchFamily="18" charset="0"/>
                  </a:rPr>
                  <a:t>和</a:t>
                </a:r>
                <a14:m>
                  <m:oMath xmlns:m="http://schemas.openxmlformats.org/officeDocument/2006/math">
                    <m:sSub>
                      <m:sSubPr>
                        <m:ctrlPr>
                          <a:rPr lang="zh-CN" altLang="zh-CN" sz="1600" b="1" i="1">
                            <a:latin typeface="Cambria Math" panose="02040503050406030204" pitchFamily="18" charset="0"/>
                          </a:rPr>
                        </m:ctrlPr>
                      </m:sSubPr>
                      <m:e>
                        <m:r>
                          <a:rPr lang="en-US" altLang="zh-CN" sz="1600" b="1" i="1">
                            <a:latin typeface="Cambria Math" panose="02040503050406030204" pitchFamily="18" charset="0"/>
                          </a:rPr>
                          <m:t>𝒙</m:t>
                        </m:r>
                      </m:e>
                      <m:sub>
                        <m:r>
                          <a:rPr lang="en-US" altLang="zh-CN" sz="1600" b="1" i="1">
                            <a:latin typeface="Cambria Math" panose="02040503050406030204" pitchFamily="18" charset="0"/>
                          </a:rPr>
                          <m:t>𝟑</m:t>
                        </m:r>
                      </m:sub>
                    </m:sSub>
                  </m:oMath>
                </a14:m>
                <a:r>
                  <a:rPr lang="zh-CN" altLang="zh-CN" sz="1600" b="1" dirty="0">
                    <a:latin typeface="Times New Roman" panose="02020603050405020304" pitchFamily="18" charset="0"/>
                    <a:ea typeface="楷体" panose="02010609060101010101" pitchFamily="49" charset="-122"/>
                    <a:cs typeface="Times New Roman" panose="02020603050405020304" pitchFamily="18" charset="0"/>
                  </a:rPr>
                  <a:t>，通过</a:t>
                </a:r>
                <a:r>
                  <a:rPr lang="en-US" altLang="zh-CN" sz="1600" b="1" dirty="0" err="1">
                    <a:latin typeface="Times New Roman" panose="02020603050405020304" pitchFamily="18" charset="0"/>
                    <a:ea typeface="楷体" panose="02010609060101010101" pitchFamily="49" charset="-122"/>
                    <a:cs typeface="Times New Roman" panose="02020603050405020304" pitchFamily="18" charset="0"/>
                  </a:rPr>
                  <a:t>softmax</a:t>
                </a:r>
                <a:r>
                  <a:rPr lang="zh-CN" altLang="zh-CN" sz="1600" b="1" dirty="0">
                    <a:latin typeface="Times New Roman" panose="02020603050405020304" pitchFamily="18" charset="0"/>
                    <a:ea typeface="楷体" panose="02010609060101010101" pitchFamily="49" charset="-122"/>
                    <a:cs typeface="Times New Roman" panose="02020603050405020304" pitchFamily="18" charset="0"/>
                  </a:rPr>
                  <a:t>变换后，将其映射到</a:t>
                </a:r>
                <a:r>
                  <a:rPr lang="en-US" altLang="zh-CN" sz="1600" b="1" dirty="0">
                    <a:latin typeface="Times New Roman" panose="02020603050405020304" pitchFamily="18" charset="0"/>
                    <a:ea typeface="楷体" panose="02010609060101010101" pitchFamily="49" charset="-122"/>
                    <a:cs typeface="Times New Roman" panose="02020603050405020304" pitchFamily="18" charset="0"/>
                  </a:rPr>
                  <a:t>(0,1)</a:t>
                </a:r>
                <a:r>
                  <a:rPr lang="zh-CN" altLang="zh-CN" sz="1600" b="1" dirty="0">
                    <a:latin typeface="Times New Roman" panose="02020603050405020304" pitchFamily="18" charset="0"/>
                    <a:ea typeface="楷体" panose="02010609060101010101" pitchFamily="49" charset="-122"/>
                    <a:cs typeface="Times New Roman" panose="02020603050405020304" pitchFamily="18" charset="0"/>
                  </a:rPr>
                  <a:t>之间的概率值。</a:t>
                </a:r>
              </a:p>
              <a:p>
                <a:pPr marL="285750" indent="-285750">
                  <a:lnSpc>
                    <a:spcPct val="150000"/>
                  </a:lnSpc>
                  <a:buFont typeface="Wingdings" panose="05000000000000000000" pitchFamily="2" charset="2"/>
                  <a:buChar char="l"/>
                </a:pPr>
                <a:r>
                  <a:rPr lang="zh-CN" altLang="zh-CN" sz="1600" b="1" dirty="0">
                    <a:latin typeface="Times New Roman" panose="02020603050405020304" pitchFamily="18" charset="0"/>
                    <a:ea typeface="楷体" panose="02010609060101010101" pitchFamily="49" charset="-122"/>
                    <a:cs typeface="Times New Roman" panose="02020603050405020304" pitchFamily="18" charset="0"/>
                  </a:rPr>
                  <a:t>由于</a:t>
                </a:r>
                <a:r>
                  <a:rPr lang="en-US" altLang="zh-CN" sz="1600" b="1" dirty="0" err="1">
                    <a:latin typeface="Times New Roman" panose="02020603050405020304" pitchFamily="18" charset="0"/>
                    <a:ea typeface="楷体" panose="02010609060101010101" pitchFamily="49" charset="-122"/>
                    <a:cs typeface="Times New Roman" panose="02020603050405020304" pitchFamily="18" charset="0"/>
                  </a:rPr>
                  <a:t>Softmax</a:t>
                </a:r>
                <a:r>
                  <a:rPr lang="zh-CN" altLang="zh-CN" sz="1600" b="1" dirty="0">
                    <a:latin typeface="Times New Roman" panose="02020603050405020304" pitchFamily="18" charset="0"/>
                    <a:ea typeface="楷体" panose="02010609060101010101" pitchFamily="49" charset="-122"/>
                    <a:cs typeface="Times New Roman" panose="02020603050405020304" pitchFamily="18" charset="0"/>
                  </a:rPr>
                  <a:t>输出结果的值累加起来为</a:t>
                </a:r>
                <a:r>
                  <a:rPr lang="en-US" altLang="zh-CN" sz="1600" b="1" dirty="0">
                    <a:latin typeface="Times New Roman" panose="02020603050405020304" pitchFamily="18" charset="0"/>
                    <a:ea typeface="楷体" panose="02010609060101010101" pitchFamily="49" charset="-122"/>
                    <a:cs typeface="Times New Roman" panose="02020603050405020304" pitchFamily="18" charset="0"/>
                  </a:rPr>
                  <a:t>1</a:t>
                </a:r>
                <a:r>
                  <a:rPr lang="zh-CN" altLang="zh-CN" sz="1600" b="1" dirty="0">
                    <a:latin typeface="Times New Roman" panose="02020603050405020304" pitchFamily="18" charset="0"/>
                    <a:ea typeface="楷体" panose="02010609060101010101" pitchFamily="49" charset="-122"/>
                    <a:cs typeface="Times New Roman" panose="02020603050405020304" pitchFamily="18" charset="0"/>
                  </a:rPr>
                  <a:t>，因此可将输出概率最大的作为分类目标</a:t>
                </a: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a:t>
                </a:r>
              </a:p>
            </p:txBody>
          </p:sp>
        </mc:Choice>
        <mc:Fallback xmlns="">
          <p:sp>
            <p:nvSpPr>
              <p:cNvPr id="4" name="矩形 3"/>
              <p:cNvSpPr>
                <a:spLocks noRot="1" noChangeAspect="1" noMove="1" noResize="1" noEditPoints="1" noAdjustHandles="1" noChangeArrowheads="1" noChangeShapeType="1" noTextEdit="1"/>
              </p:cNvSpPr>
              <p:nvPr/>
            </p:nvSpPr>
            <p:spPr>
              <a:xfrm>
                <a:off x="787705" y="5327447"/>
                <a:ext cx="7687020" cy="1142620"/>
              </a:xfrm>
              <a:prstGeom prst="rect">
                <a:avLst/>
              </a:prstGeom>
              <a:blipFill>
                <a:blip r:embed="rId3"/>
                <a:stretch>
                  <a:fillRect l="-317" r="-2617" b="-7487"/>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C932FEDE-54A6-40A4-866B-EEF6B69D5E6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079930" y="2395376"/>
            <a:ext cx="4146997" cy="2563792"/>
          </a:xfrm>
          <a:prstGeom prst="rect">
            <a:avLst/>
          </a:prstGeom>
        </p:spPr>
      </p:pic>
      <p:sp>
        <p:nvSpPr>
          <p:cNvPr id="9" name="文本框 8">
            <a:extLst>
              <a:ext uri="{FF2B5EF4-FFF2-40B4-BE49-F238E27FC236}">
                <a16:creationId xmlns:a16="http://schemas.microsoft.com/office/drawing/2014/main" id="{CD849D14-98A3-4B87-96AF-4A55F3DD00A1}"/>
              </a:ext>
            </a:extLst>
          </p:cNvPr>
          <p:cNvSpPr txBox="1"/>
          <p:nvPr/>
        </p:nvSpPr>
        <p:spPr>
          <a:xfrm>
            <a:off x="1830548" y="5029166"/>
            <a:ext cx="4867557" cy="338554"/>
          </a:xfrm>
          <a:prstGeom prst="rect">
            <a:avLst/>
          </a:prstGeom>
          <a:noFill/>
        </p:spPr>
        <p:txBody>
          <a:bodyPr wrap="square" rtlCol="0">
            <a:spAutoFit/>
          </a:bodyPr>
          <a:lstStyle/>
          <a:p>
            <a:pPr algn="ct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图</a:t>
            </a:r>
            <a:r>
              <a:rPr lang="en-US" altLang="zh-CN" sz="1600" b="1" dirty="0">
                <a:latin typeface="Times New Roman" panose="02020603050405020304" pitchFamily="18" charset="0"/>
                <a:ea typeface="楷体" panose="02010609060101010101" pitchFamily="49" charset="-122"/>
                <a:cs typeface="Times New Roman" panose="02020603050405020304" pitchFamily="18" charset="0"/>
              </a:rPr>
              <a:t>6.2 </a:t>
            </a: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三分类问题的 </a:t>
            </a:r>
            <a:r>
              <a:rPr lang="en-US" altLang="zh-CN" sz="1600" b="1" dirty="0" err="1">
                <a:latin typeface="Times New Roman" panose="02020603050405020304" pitchFamily="18" charset="0"/>
                <a:ea typeface="楷体" panose="02010609060101010101" pitchFamily="49" charset="-122"/>
                <a:cs typeface="Times New Roman" panose="02020603050405020304" pitchFamily="18" charset="0"/>
              </a:rPr>
              <a:t>softmax</a:t>
            </a:r>
            <a:r>
              <a:rPr lang="en-US" altLang="zh-CN" sz="1600" b="1"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输出示意</a:t>
            </a:r>
          </a:p>
        </p:txBody>
      </p:sp>
    </p:spTree>
    <p:extLst>
      <p:ext uri="{BB962C8B-B14F-4D97-AF65-F5344CB8AC3E}">
        <p14:creationId xmlns:p14="http://schemas.microsoft.com/office/powerpoint/2010/main" val="5365687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a:spLocks noGrp="1"/>
          </p:cNvSpPr>
          <p:nvPr>
            <p:ph type="title"/>
          </p:nvPr>
        </p:nvSpPr>
        <p:spPr>
          <a:xfrm>
            <a:off x="195787" y="163858"/>
            <a:ext cx="8376356" cy="657727"/>
          </a:xfrm>
        </p:spPr>
        <p:txBody>
          <a:bodyPr/>
          <a:lstStyle/>
          <a:p>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神经元</a:t>
            </a:r>
          </a:p>
        </p:txBody>
      </p:sp>
      <mc:AlternateContent xmlns:mc="http://schemas.openxmlformats.org/markup-compatibility/2006" xmlns:a14="http://schemas.microsoft.com/office/drawing/2010/main">
        <mc:Choice Requires="a14">
          <p:sp>
            <p:nvSpPr>
              <p:cNvPr id="5" name="流程图: 延期 4">
                <a:extLst>
                  <a:ext uri="{FF2B5EF4-FFF2-40B4-BE49-F238E27FC236}">
                    <a16:creationId xmlns:a16="http://schemas.microsoft.com/office/drawing/2014/main" id="{A58974FC-8CE3-46D4-8816-CF7819BB8AF1}"/>
                  </a:ext>
                </a:extLst>
              </p:cNvPr>
              <p:cNvSpPr/>
              <p:nvPr/>
            </p:nvSpPr>
            <p:spPr>
              <a:xfrm>
                <a:off x="5103429" y="4266567"/>
                <a:ext cx="921488" cy="1145363"/>
              </a:xfrm>
              <a:prstGeom prst="flowChartDelay">
                <a:avLst/>
              </a:prstGeom>
              <a:solidFill>
                <a:srgbClr val="92D050"/>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dirty="0">
                    <a:latin typeface="Times New Roman" panose="02020603050405020304" pitchFamily="18" charset="0"/>
                    <a:ea typeface="楷体" panose="02010609060101010101" pitchFamily="49" charset="-122"/>
                    <a:cs typeface="Times New Roman" panose="02020603050405020304" pitchFamily="18" charset="0"/>
                  </a:rPr>
                  <a:t>输出</a:t>
                </a:r>
                <a:endParaRPr lang="en-US" altLang="zh-CN" b="1" dirty="0">
                  <a:latin typeface="Times New Roman" panose="02020603050405020304" pitchFamily="18" charset="0"/>
                  <a:ea typeface="楷体" panose="02010609060101010101" pitchFamily="49" charset="-122"/>
                  <a:cs typeface="Times New Roman" panose="02020603050405020304" pitchFamily="18" charset="0"/>
                </a:endParaRPr>
              </a:p>
              <a:p>
                <a:pPr algn="ctr"/>
                <a14:m>
                  <m:oMathPara xmlns:m="http://schemas.openxmlformats.org/officeDocument/2006/math">
                    <m:oMathParaPr>
                      <m:jc m:val="centerGroup"/>
                    </m:oMathParaPr>
                    <m:oMath xmlns:m="http://schemas.openxmlformats.org/officeDocument/2006/math">
                      <m:r>
                        <a:rPr lang="en-US" altLang="zh-CN" b="1" i="1" smtClean="0">
                          <a:latin typeface="Cambria Math" panose="02040503050406030204" pitchFamily="18" charset="0"/>
                        </a:rPr>
                        <m:t>𝑶𝒖𝒕</m:t>
                      </m:r>
                    </m:oMath>
                  </m:oMathPara>
                </a14:m>
                <a:endParaRPr lang="zh-CN" altLang="en-US" b="1" dirty="0">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5" name="流程图: 延期 4">
                <a:extLst>
                  <a:ext uri="{FF2B5EF4-FFF2-40B4-BE49-F238E27FC236}">
                    <a16:creationId xmlns:a16="http://schemas.microsoft.com/office/drawing/2014/main" id="{A58974FC-8CE3-46D4-8816-CF7819BB8AF1}"/>
                  </a:ext>
                </a:extLst>
              </p:cNvPr>
              <p:cNvSpPr>
                <a:spLocks noRot="1" noChangeAspect="1" noMove="1" noResize="1" noEditPoints="1" noAdjustHandles="1" noChangeArrowheads="1" noChangeShapeType="1" noTextEdit="1"/>
              </p:cNvSpPr>
              <p:nvPr/>
            </p:nvSpPr>
            <p:spPr>
              <a:xfrm>
                <a:off x="5103429" y="4266567"/>
                <a:ext cx="921488" cy="1145363"/>
              </a:xfrm>
              <a:prstGeom prst="flowChartDelay">
                <a:avLst/>
              </a:prstGeo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id="{A32ED554-DE56-4DD8-B5FB-38E5EE543DA4}"/>
                  </a:ext>
                </a:extLst>
              </p:cNvPr>
              <p:cNvSpPr/>
              <p:nvPr/>
            </p:nvSpPr>
            <p:spPr>
              <a:xfrm>
                <a:off x="3990555" y="4266567"/>
                <a:ext cx="1112874" cy="1145363"/>
              </a:xfrm>
              <a:prstGeom prst="rect">
                <a:avLst/>
              </a:prstGeom>
              <a:solidFill>
                <a:srgbClr val="FFFF00"/>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dirty="0">
                    <a:latin typeface="Times New Roman" panose="02020603050405020304" pitchFamily="18" charset="0"/>
                    <a:ea typeface="楷体" panose="02010609060101010101" pitchFamily="49" charset="-122"/>
                    <a:cs typeface="Times New Roman" panose="02020603050405020304" pitchFamily="18" charset="0"/>
                  </a:rPr>
                  <a:t>激活函数</a:t>
                </a:r>
                <a:endParaRPr lang="en-US" altLang="zh-CN" b="1" dirty="0">
                  <a:latin typeface="Times New Roman" panose="02020603050405020304" pitchFamily="18" charset="0"/>
                  <a:ea typeface="楷体" panose="02010609060101010101" pitchFamily="49" charset="-122"/>
                  <a:cs typeface="Times New Roman" panose="02020603050405020304" pitchFamily="18" charset="0"/>
                </a:endParaRPr>
              </a:p>
              <a:p>
                <a:pPr algn="ctr"/>
                <a14:m>
                  <m:oMathPara xmlns:m="http://schemas.openxmlformats.org/officeDocument/2006/math">
                    <m:oMathParaPr>
                      <m:jc m:val="centerGroup"/>
                    </m:oMathParaPr>
                    <m:oMath xmlns:m="http://schemas.openxmlformats.org/officeDocument/2006/math">
                      <m:r>
                        <a:rPr lang="en-US" altLang="zh-CN" b="1" i="1" dirty="0" smtClean="0">
                          <a:latin typeface="Cambria Math" panose="02040503050406030204" pitchFamily="18" charset="0"/>
                        </a:rPr>
                        <m:t>𝒈</m:t>
                      </m:r>
                    </m:oMath>
                  </m:oMathPara>
                </a14:m>
                <a:endParaRPr lang="zh-CN" altLang="en-US" b="1" dirty="0">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12" name="矩形 11">
                <a:extLst>
                  <a:ext uri="{FF2B5EF4-FFF2-40B4-BE49-F238E27FC236}">
                    <a16:creationId xmlns:a16="http://schemas.microsoft.com/office/drawing/2014/main" id="{A32ED554-DE56-4DD8-B5FB-38E5EE543DA4}"/>
                  </a:ext>
                </a:extLst>
              </p:cNvPr>
              <p:cNvSpPr>
                <a:spLocks noRot="1" noChangeAspect="1" noMove="1" noResize="1" noEditPoints="1" noAdjustHandles="1" noChangeArrowheads="1" noChangeShapeType="1" noTextEdit="1"/>
              </p:cNvSpPr>
              <p:nvPr/>
            </p:nvSpPr>
            <p:spPr>
              <a:xfrm>
                <a:off x="3990555" y="4266567"/>
                <a:ext cx="1112874" cy="1145363"/>
              </a:xfrm>
              <a:prstGeom prst="rect">
                <a:avLst/>
              </a:prstGeom>
              <a:blipFill>
                <a:blip r:embed="rId3"/>
                <a:stretch>
                  <a:fillRect l="-3763" r="-268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 name="流程图: 延期 31">
                <a:extLst>
                  <a:ext uri="{FF2B5EF4-FFF2-40B4-BE49-F238E27FC236}">
                    <a16:creationId xmlns:a16="http://schemas.microsoft.com/office/drawing/2014/main" id="{A5B870AB-0237-45FE-86E0-ECB209EE1F71}"/>
                  </a:ext>
                </a:extLst>
              </p:cNvPr>
              <p:cNvSpPr/>
              <p:nvPr/>
            </p:nvSpPr>
            <p:spPr>
              <a:xfrm flipH="1">
                <a:off x="3069067" y="4266567"/>
                <a:ext cx="921488" cy="1145363"/>
              </a:xfrm>
              <a:prstGeom prst="flowChartDelay">
                <a:avLst/>
              </a:prstGeom>
              <a:solidFill>
                <a:srgbClr val="00B050"/>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dirty="0">
                    <a:latin typeface="Times New Roman" panose="02020603050405020304" pitchFamily="18" charset="0"/>
                    <a:ea typeface="楷体" panose="02010609060101010101" pitchFamily="49" charset="-122"/>
                    <a:cs typeface="Times New Roman" panose="02020603050405020304" pitchFamily="18" charset="0"/>
                  </a:rPr>
                  <a:t>输入</a:t>
                </a:r>
                <a14:m>
                  <m:oMath xmlns:m="http://schemas.openxmlformats.org/officeDocument/2006/math">
                    <m:r>
                      <a:rPr lang="en-US" altLang="zh-CN" b="1" i="1" smtClean="0">
                        <a:latin typeface="Cambria Math" panose="02040503050406030204" pitchFamily="18" charset="0"/>
                      </a:rPr>
                      <m:t>𝑰𝒏</m:t>
                    </m:r>
                  </m:oMath>
                </a14:m>
                <a:endParaRPr lang="zh-CN" altLang="en-US" b="1" dirty="0">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32" name="流程图: 延期 31">
                <a:extLst>
                  <a:ext uri="{FF2B5EF4-FFF2-40B4-BE49-F238E27FC236}">
                    <a16:creationId xmlns:a16="http://schemas.microsoft.com/office/drawing/2014/main" id="{A5B870AB-0237-45FE-86E0-ECB209EE1F71}"/>
                  </a:ext>
                </a:extLst>
              </p:cNvPr>
              <p:cNvSpPr>
                <a:spLocks noRot="1" noChangeAspect="1" noMove="1" noResize="1" noEditPoints="1" noAdjustHandles="1" noChangeArrowheads="1" noChangeShapeType="1" noTextEdit="1"/>
              </p:cNvSpPr>
              <p:nvPr/>
            </p:nvSpPr>
            <p:spPr>
              <a:xfrm flipH="1">
                <a:off x="3069067" y="4266567"/>
                <a:ext cx="921488" cy="1145363"/>
              </a:xfrm>
              <a:prstGeom prst="flowChartDelay">
                <a:avLst/>
              </a:prstGeom>
              <a:blipFill>
                <a:blip r:embed="rId4"/>
                <a:stretch>
                  <a:fillRect/>
                </a:stretch>
              </a:blipFill>
            </p:spPr>
            <p:txBody>
              <a:bodyPr/>
              <a:lstStyle/>
              <a:p>
                <a:r>
                  <a:rPr lang="zh-CN" altLang="en-US">
                    <a:noFill/>
                  </a:rPr>
                  <a:t> </a:t>
                </a:r>
              </a:p>
            </p:txBody>
          </p:sp>
        </mc:Fallback>
      </mc:AlternateContent>
      <p:cxnSp>
        <p:nvCxnSpPr>
          <p:cNvPr id="15" name="直接箭头连接符 14">
            <a:extLst>
              <a:ext uri="{FF2B5EF4-FFF2-40B4-BE49-F238E27FC236}">
                <a16:creationId xmlns:a16="http://schemas.microsoft.com/office/drawing/2014/main" id="{C1246A57-5E1B-4119-BFE8-7AEAD84CB4AF}"/>
              </a:ext>
            </a:extLst>
          </p:cNvPr>
          <p:cNvCxnSpPr>
            <a:cxnSpLocks/>
            <a:stCxn id="19" idx="5"/>
          </p:cNvCxnSpPr>
          <p:nvPr/>
        </p:nvCxnSpPr>
        <p:spPr>
          <a:xfrm>
            <a:off x="2001781" y="3822170"/>
            <a:ext cx="1040718" cy="743517"/>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906E3568-E027-4F82-9DEB-E794864660A6}"/>
              </a:ext>
            </a:extLst>
          </p:cNvPr>
          <p:cNvCxnSpPr>
            <a:cxnSpLocks/>
            <a:stCxn id="34" idx="5"/>
          </p:cNvCxnSpPr>
          <p:nvPr/>
        </p:nvCxnSpPr>
        <p:spPr>
          <a:xfrm>
            <a:off x="1628627" y="4663746"/>
            <a:ext cx="1413873" cy="175503"/>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椭圆 18">
                <a:extLst>
                  <a:ext uri="{FF2B5EF4-FFF2-40B4-BE49-F238E27FC236}">
                    <a16:creationId xmlns:a16="http://schemas.microsoft.com/office/drawing/2014/main" id="{E741B014-7E41-48F8-AA8D-E55B78335902}"/>
                  </a:ext>
                </a:extLst>
              </p:cNvPr>
              <p:cNvSpPr/>
              <p:nvPr/>
            </p:nvSpPr>
            <p:spPr>
              <a:xfrm>
                <a:off x="1559299" y="3260765"/>
                <a:ext cx="518400" cy="657727"/>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altLang="zh-CN" b="1" i="1">
                              <a:latin typeface="Cambria Math" panose="02040503050406030204" pitchFamily="18" charset="0"/>
                            </a:rPr>
                          </m:ctrlPr>
                        </m:sSubPr>
                        <m:e>
                          <m:r>
                            <a:rPr lang="en-US" altLang="zh-CN" b="1" i="1" smtClean="0">
                              <a:latin typeface="Cambria Math" panose="02040503050406030204" pitchFamily="18" charset="0"/>
                            </a:rPr>
                            <m:t>𝒂</m:t>
                          </m:r>
                        </m:e>
                        <m:sub>
                          <m:r>
                            <a:rPr lang="en-US" altLang="zh-CN" b="1" i="1" smtClean="0">
                              <a:latin typeface="Cambria Math" panose="02040503050406030204" pitchFamily="18" charset="0"/>
                            </a:rPr>
                            <m:t>𝟏</m:t>
                          </m:r>
                        </m:sub>
                      </m:sSub>
                    </m:oMath>
                  </m:oMathPara>
                </a14:m>
                <a:endParaRPr lang="zh-CN" altLang="en-US" b="1" dirty="0">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19" name="椭圆 18">
                <a:extLst>
                  <a:ext uri="{FF2B5EF4-FFF2-40B4-BE49-F238E27FC236}">
                    <a16:creationId xmlns:a16="http://schemas.microsoft.com/office/drawing/2014/main" id="{E741B014-7E41-48F8-AA8D-E55B78335902}"/>
                  </a:ext>
                </a:extLst>
              </p:cNvPr>
              <p:cNvSpPr>
                <a:spLocks noRot="1" noChangeAspect="1" noMove="1" noResize="1" noEditPoints="1" noAdjustHandles="1" noChangeArrowheads="1" noChangeShapeType="1" noTextEdit="1"/>
              </p:cNvSpPr>
              <p:nvPr/>
            </p:nvSpPr>
            <p:spPr>
              <a:xfrm>
                <a:off x="1559299" y="3260765"/>
                <a:ext cx="518400" cy="657727"/>
              </a:xfrm>
              <a:prstGeom prst="ellipse">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4" name="椭圆 33">
                <a:extLst>
                  <a:ext uri="{FF2B5EF4-FFF2-40B4-BE49-F238E27FC236}">
                    <a16:creationId xmlns:a16="http://schemas.microsoft.com/office/drawing/2014/main" id="{0F581B86-09BF-4FB5-92C1-DD5BAF4CA307}"/>
                  </a:ext>
                </a:extLst>
              </p:cNvPr>
              <p:cNvSpPr/>
              <p:nvPr/>
            </p:nvSpPr>
            <p:spPr>
              <a:xfrm>
                <a:off x="1186144" y="4102341"/>
                <a:ext cx="518400" cy="657727"/>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altLang="zh-CN" b="1" i="1">
                              <a:latin typeface="Cambria Math" panose="02040503050406030204" pitchFamily="18" charset="0"/>
                            </a:rPr>
                          </m:ctrlPr>
                        </m:sSubPr>
                        <m:e>
                          <m:r>
                            <a:rPr lang="en-US" altLang="zh-CN" b="1" i="1" smtClean="0">
                              <a:latin typeface="Cambria Math" panose="02040503050406030204" pitchFamily="18" charset="0"/>
                            </a:rPr>
                            <m:t>𝒂</m:t>
                          </m:r>
                        </m:e>
                        <m:sub>
                          <m:r>
                            <a:rPr lang="en-US" altLang="zh-CN" b="1" i="1" smtClean="0">
                              <a:latin typeface="Cambria Math" panose="02040503050406030204" pitchFamily="18" charset="0"/>
                            </a:rPr>
                            <m:t>𝟐</m:t>
                          </m:r>
                        </m:sub>
                      </m:sSub>
                    </m:oMath>
                  </m:oMathPara>
                </a14:m>
                <a:endParaRPr lang="zh-CN" altLang="en-US" b="1" dirty="0">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34" name="椭圆 33">
                <a:extLst>
                  <a:ext uri="{FF2B5EF4-FFF2-40B4-BE49-F238E27FC236}">
                    <a16:creationId xmlns:a16="http://schemas.microsoft.com/office/drawing/2014/main" id="{0F581B86-09BF-4FB5-92C1-DD5BAF4CA307}"/>
                  </a:ext>
                </a:extLst>
              </p:cNvPr>
              <p:cNvSpPr>
                <a:spLocks noRot="1" noChangeAspect="1" noMove="1" noResize="1" noEditPoints="1" noAdjustHandles="1" noChangeArrowheads="1" noChangeShapeType="1" noTextEdit="1"/>
              </p:cNvSpPr>
              <p:nvPr/>
            </p:nvSpPr>
            <p:spPr>
              <a:xfrm>
                <a:off x="1186144" y="4102341"/>
                <a:ext cx="518400" cy="657727"/>
              </a:xfrm>
              <a:prstGeom prst="ellipse">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6" name="文本框 35">
                <a:extLst>
                  <a:ext uri="{FF2B5EF4-FFF2-40B4-BE49-F238E27FC236}">
                    <a16:creationId xmlns:a16="http://schemas.microsoft.com/office/drawing/2014/main" id="{290081B2-5202-408E-AD0A-11583988EC43}"/>
                  </a:ext>
                </a:extLst>
              </p:cNvPr>
              <p:cNvSpPr txBox="1"/>
              <p:nvPr/>
            </p:nvSpPr>
            <p:spPr>
              <a:xfrm>
                <a:off x="2374323" y="3798607"/>
                <a:ext cx="4680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b="1" i="1">
                              <a:latin typeface="Cambria Math" panose="02040503050406030204" pitchFamily="18" charset="0"/>
                            </a:rPr>
                          </m:ctrlPr>
                        </m:sSubPr>
                        <m:e>
                          <m:r>
                            <a:rPr lang="en-US" altLang="zh-CN" b="1" i="1" smtClean="0">
                              <a:latin typeface="Cambria Math" panose="02040503050406030204" pitchFamily="18" charset="0"/>
                            </a:rPr>
                            <m:t>𝒘</m:t>
                          </m:r>
                        </m:e>
                        <m:sub>
                          <m:r>
                            <a:rPr lang="en-US" altLang="zh-CN" b="1" i="1" smtClean="0">
                              <a:latin typeface="Cambria Math" panose="02040503050406030204" pitchFamily="18" charset="0"/>
                            </a:rPr>
                            <m:t>𝟏</m:t>
                          </m:r>
                        </m:sub>
                      </m:sSub>
                    </m:oMath>
                  </m:oMathPara>
                </a14:m>
                <a:endParaRPr lang="zh-CN" altLang="en-US" b="1" dirty="0">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36" name="文本框 35">
                <a:extLst>
                  <a:ext uri="{FF2B5EF4-FFF2-40B4-BE49-F238E27FC236}">
                    <a16:creationId xmlns:a16="http://schemas.microsoft.com/office/drawing/2014/main" id="{290081B2-5202-408E-AD0A-11583988EC43}"/>
                  </a:ext>
                </a:extLst>
              </p:cNvPr>
              <p:cNvSpPr txBox="1">
                <a:spLocks noRot="1" noChangeAspect="1" noMove="1" noResize="1" noEditPoints="1" noAdjustHandles="1" noChangeArrowheads="1" noChangeShapeType="1" noTextEdit="1"/>
              </p:cNvSpPr>
              <p:nvPr/>
            </p:nvSpPr>
            <p:spPr>
              <a:xfrm>
                <a:off x="2374323" y="3798607"/>
                <a:ext cx="468000" cy="369332"/>
              </a:xfrm>
              <a:prstGeom prst="rect">
                <a:avLst/>
              </a:prstGeom>
              <a:blipFill>
                <a:blip r:embed="rId7"/>
                <a:stretch>
                  <a:fillRect b="-163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9" name="文本框 38">
                <a:extLst>
                  <a:ext uri="{FF2B5EF4-FFF2-40B4-BE49-F238E27FC236}">
                    <a16:creationId xmlns:a16="http://schemas.microsoft.com/office/drawing/2014/main" id="{52670006-D4F1-4384-B37C-949D211F65A4}"/>
                  </a:ext>
                </a:extLst>
              </p:cNvPr>
              <p:cNvSpPr txBox="1"/>
              <p:nvPr/>
            </p:nvSpPr>
            <p:spPr>
              <a:xfrm>
                <a:off x="2001168" y="4262616"/>
                <a:ext cx="4680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b="1" i="1">
                              <a:latin typeface="Cambria Math" panose="02040503050406030204" pitchFamily="18" charset="0"/>
                            </a:rPr>
                          </m:ctrlPr>
                        </m:sSubPr>
                        <m:e>
                          <m:r>
                            <a:rPr lang="en-US" altLang="zh-CN" b="1" i="1" smtClean="0">
                              <a:latin typeface="Cambria Math" panose="02040503050406030204" pitchFamily="18" charset="0"/>
                            </a:rPr>
                            <m:t>𝒘</m:t>
                          </m:r>
                        </m:e>
                        <m:sub>
                          <m:r>
                            <a:rPr lang="en-US" altLang="zh-CN" b="1" i="1" smtClean="0">
                              <a:latin typeface="Cambria Math" panose="02040503050406030204" pitchFamily="18" charset="0"/>
                            </a:rPr>
                            <m:t>𝟐</m:t>
                          </m:r>
                        </m:sub>
                      </m:sSub>
                    </m:oMath>
                  </m:oMathPara>
                </a14:m>
                <a:endParaRPr lang="zh-CN" altLang="en-US" b="1" dirty="0">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39" name="文本框 38">
                <a:extLst>
                  <a:ext uri="{FF2B5EF4-FFF2-40B4-BE49-F238E27FC236}">
                    <a16:creationId xmlns:a16="http://schemas.microsoft.com/office/drawing/2014/main" id="{52670006-D4F1-4384-B37C-949D211F65A4}"/>
                  </a:ext>
                </a:extLst>
              </p:cNvPr>
              <p:cNvSpPr txBox="1">
                <a:spLocks noRot="1" noChangeAspect="1" noMove="1" noResize="1" noEditPoints="1" noAdjustHandles="1" noChangeArrowheads="1" noChangeShapeType="1" noTextEdit="1"/>
              </p:cNvSpPr>
              <p:nvPr/>
            </p:nvSpPr>
            <p:spPr>
              <a:xfrm>
                <a:off x="2001168" y="4262616"/>
                <a:ext cx="468000" cy="369332"/>
              </a:xfrm>
              <a:prstGeom prst="rect">
                <a:avLst/>
              </a:prstGeom>
              <a:blipFill>
                <a:blip r:embed="rId8"/>
                <a:stretch>
                  <a:fillRect b="-1639"/>
                </a:stretch>
              </a:blipFill>
            </p:spPr>
            <p:txBody>
              <a:bodyPr/>
              <a:lstStyle/>
              <a:p>
                <a:r>
                  <a:rPr lang="zh-CN" altLang="en-US">
                    <a:noFill/>
                  </a:rPr>
                  <a:t> </a:t>
                </a:r>
              </a:p>
            </p:txBody>
          </p:sp>
        </mc:Fallback>
      </mc:AlternateContent>
      <p:sp>
        <p:nvSpPr>
          <p:cNvPr id="37" name="文本框 36">
            <a:extLst>
              <a:ext uri="{FF2B5EF4-FFF2-40B4-BE49-F238E27FC236}">
                <a16:creationId xmlns:a16="http://schemas.microsoft.com/office/drawing/2014/main" id="{4AD26B77-6613-4D28-AAE3-C86EC9D2E06D}"/>
              </a:ext>
            </a:extLst>
          </p:cNvPr>
          <p:cNvSpPr txBox="1"/>
          <p:nvPr/>
        </p:nvSpPr>
        <p:spPr>
          <a:xfrm>
            <a:off x="1328467" y="5043479"/>
            <a:ext cx="461665" cy="492443"/>
          </a:xfrm>
          <a:prstGeom prst="rect">
            <a:avLst/>
          </a:prstGeom>
          <a:noFill/>
        </p:spPr>
        <p:txBody>
          <a:bodyPr vert="eaVert" wrap="square" rtlCol="0">
            <a:spAutoFit/>
          </a:bodyPr>
          <a:lstStyle/>
          <a:p>
            <a:r>
              <a:rPr lang="en-US" altLang="zh-CN" b="1" dirty="0">
                <a:latin typeface="Times New Roman" panose="02020603050405020304" pitchFamily="18" charset="0"/>
                <a:ea typeface="楷体" panose="02010609060101010101" pitchFamily="49" charset="-122"/>
                <a:cs typeface="Times New Roman" panose="02020603050405020304" pitchFamily="18" charset="0"/>
              </a:rPr>
              <a:t>…</a:t>
            </a:r>
            <a:endParaRPr lang="zh-CN" altLang="en-US" b="1" dirty="0">
              <a:latin typeface="Times New Roman" panose="02020603050405020304" pitchFamily="18" charset="0"/>
              <a:ea typeface="楷体" panose="02010609060101010101" pitchFamily="49" charset="-122"/>
              <a:cs typeface="Times New Roman" panose="02020603050405020304" pitchFamily="18" charset="0"/>
            </a:endParaRPr>
          </a:p>
        </p:txBody>
      </p:sp>
      <p:cxnSp>
        <p:nvCxnSpPr>
          <p:cNvPr id="41" name="直接箭头连接符 40">
            <a:extLst>
              <a:ext uri="{FF2B5EF4-FFF2-40B4-BE49-F238E27FC236}">
                <a16:creationId xmlns:a16="http://schemas.microsoft.com/office/drawing/2014/main" id="{A78B3969-90CC-4E40-A418-5D9BA72F3599}"/>
              </a:ext>
            </a:extLst>
          </p:cNvPr>
          <p:cNvCxnSpPr>
            <a:cxnSpLocks/>
            <a:stCxn id="42" idx="6"/>
          </p:cNvCxnSpPr>
          <p:nvPr/>
        </p:nvCxnSpPr>
        <p:spPr>
          <a:xfrm flipV="1">
            <a:off x="1704545" y="5036305"/>
            <a:ext cx="1337955" cy="891649"/>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2" name="椭圆 41">
                <a:extLst>
                  <a:ext uri="{FF2B5EF4-FFF2-40B4-BE49-F238E27FC236}">
                    <a16:creationId xmlns:a16="http://schemas.microsoft.com/office/drawing/2014/main" id="{3D764704-849B-408D-8D32-B6F2081648FA}"/>
                  </a:ext>
                </a:extLst>
              </p:cNvPr>
              <p:cNvSpPr/>
              <p:nvPr/>
            </p:nvSpPr>
            <p:spPr>
              <a:xfrm>
                <a:off x="1186144" y="5599090"/>
                <a:ext cx="518400" cy="657727"/>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altLang="zh-CN" b="1" i="1">
                              <a:latin typeface="Cambria Math" panose="02040503050406030204" pitchFamily="18" charset="0"/>
                            </a:rPr>
                          </m:ctrlPr>
                        </m:sSubPr>
                        <m:e>
                          <m:r>
                            <a:rPr lang="en-US" altLang="zh-CN" b="1" i="1" smtClean="0">
                              <a:latin typeface="Cambria Math" panose="02040503050406030204" pitchFamily="18" charset="0"/>
                            </a:rPr>
                            <m:t>𝒂</m:t>
                          </m:r>
                        </m:e>
                        <m:sub>
                          <m:r>
                            <a:rPr lang="en-US" altLang="zh-CN" b="1" i="1" smtClean="0">
                              <a:latin typeface="Cambria Math" panose="02040503050406030204" pitchFamily="18" charset="0"/>
                            </a:rPr>
                            <m:t>𝒏</m:t>
                          </m:r>
                        </m:sub>
                      </m:sSub>
                    </m:oMath>
                  </m:oMathPara>
                </a14:m>
                <a:endParaRPr lang="zh-CN" altLang="en-US" b="1" dirty="0">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42" name="椭圆 41">
                <a:extLst>
                  <a:ext uri="{FF2B5EF4-FFF2-40B4-BE49-F238E27FC236}">
                    <a16:creationId xmlns:a16="http://schemas.microsoft.com/office/drawing/2014/main" id="{3D764704-849B-408D-8D32-B6F2081648FA}"/>
                  </a:ext>
                </a:extLst>
              </p:cNvPr>
              <p:cNvSpPr>
                <a:spLocks noRot="1" noChangeAspect="1" noMove="1" noResize="1" noEditPoints="1" noAdjustHandles="1" noChangeArrowheads="1" noChangeShapeType="1" noTextEdit="1"/>
              </p:cNvSpPr>
              <p:nvPr/>
            </p:nvSpPr>
            <p:spPr>
              <a:xfrm>
                <a:off x="1186144" y="5599090"/>
                <a:ext cx="518400" cy="657727"/>
              </a:xfrm>
              <a:prstGeom prst="ellipse">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3" name="文本框 42">
                <a:extLst>
                  <a:ext uri="{FF2B5EF4-FFF2-40B4-BE49-F238E27FC236}">
                    <a16:creationId xmlns:a16="http://schemas.microsoft.com/office/drawing/2014/main" id="{E7AC8A25-AFAF-4F6F-B4AB-9F00C1D71ED7}"/>
                  </a:ext>
                </a:extLst>
              </p:cNvPr>
              <p:cNvSpPr txBox="1"/>
              <p:nvPr/>
            </p:nvSpPr>
            <p:spPr>
              <a:xfrm>
                <a:off x="2150192" y="5500313"/>
                <a:ext cx="4680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b="1" i="1">
                              <a:latin typeface="Cambria Math" panose="02040503050406030204" pitchFamily="18" charset="0"/>
                            </a:rPr>
                          </m:ctrlPr>
                        </m:sSubPr>
                        <m:e>
                          <m:r>
                            <a:rPr lang="en-US" altLang="zh-CN" b="1" i="1" smtClean="0">
                              <a:latin typeface="Cambria Math" panose="02040503050406030204" pitchFamily="18" charset="0"/>
                            </a:rPr>
                            <m:t>𝒘</m:t>
                          </m:r>
                        </m:e>
                        <m:sub>
                          <m:r>
                            <a:rPr lang="en-US" altLang="zh-CN" b="1" i="1" smtClean="0">
                              <a:latin typeface="Cambria Math" panose="02040503050406030204" pitchFamily="18" charset="0"/>
                            </a:rPr>
                            <m:t>𝒏</m:t>
                          </m:r>
                        </m:sub>
                      </m:sSub>
                    </m:oMath>
                  </m:oMathPara>
                </a14:m>
                <a:endParaRPr lang="zh-CN" altLang="en-US" b="1" dirty="0">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43" name="文本框 42">
                <a:extLst>
                  <a:ext uri="{FF2B5EF4-FFF2-40B4-BE49-F238E27FC236}">
                    <a16:creationId xmlns:a16="http://schemas.microsoft.com/office/drawing/2014/main" id="{E7AC8A25-AFAF-4F6F-B4AB-9F00C1D71ED7}"/>
                  </a:ext>
                </a:extLst>
              </p:cNvPr>
              <p:cNvSpPr txBox="1">
                <a:spLocks noRot="1" noChangeAspect="1" noMove="1" noResize="1" noEditPoints="1" noAdjustHandles="1" noChangeArrowheads="1" noChangeShapeType="1" noTextEdit="1"/>
              </p:cNvSpPr>
              <p:nvPr/>
            </p:nvSpPr>
            <p:spPr>
              <a:xfrm>
                <a:off x="2150192" y="5500313"/>
                <a:ext cx="468000" cy="369332"/>
              </a:xfrm>
              <a:prstGeom prst="rect">
                <a:avLst/>
              </a:prstGeom>
              <a:blipFill>
                <a:blip r:embed="rId10"/>
                <a:stretch>
                  <a:fillRect/>
                </a:stretch>
              </a:blipFill>
            </p:spPr>
            <p:txBody>
              <a:bodyPr/>
              <a:lstStyle/>
              <a:p>
                <a:r>
                  <a:rPr lang="zh-CN" altLang="en-US">
                    <a:noFill/>
                  </a:rPr>
                  <a:t> </a:t>
                </a:r>
              </a:p>
            </p:txBody>
          </p:sp>
        </mc:Fallback>
      </mc:AlternateContent>
      <p:cxnSp>
        <p:nvCxnSpPr>
          <p:cNvPr id="46" name="直接箭头连接符 45">
            <a:extLst>
              <a:ext uri="{FF2B5EF4-FFF2-40B4-BE49-F238E27FC236}">
                <a16:creationId xmlns:a16="http://schemas.microsoft.com/office/drawing/2014/main" id="{D9221A66-9535-48E5-8591-2989D1E9A76C}"/>
              </a:ext>
            </a:extLst>
          </p:cNvPr>
          <p:cNvCxnSpPr>
            <a:cxnSpLocks/>
          </p:cNvCxnSpPr>
          <p:nvPr/>
        </p:nvCxnSpPr>
        <p:spPr>
          <a:xfrm flipV="1">
            <a:off x="6120611" y="3942607"/>
            <a:ext cx="949367" cy="589256"/>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2" name="椭圆 51">
            <a:extLst>
              <a:ext uri="{FF2B5EF4-FFF2-40B4-BE49-F238E27FC236}">
                <a16:creationId xmlns:a16="http://schemas.microsoft.com/office/drawing/2014/main" id="{616F9B65-63C9-417A-ACEF-9C8EA11B77C1}"/>
              </a:ext>
            </a:extLst>
          </p:cNvPr>
          <p:cNvSpPr/>
          <p:nvPr/>
        </p:nvSpPr>
        <p:spPr>
          <a:xfrm>
            <a:off x="7069977" y="3469743"/>
            <a:ext cx="518400" cy="657727"/>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b="1" dirty="0">
              <a:latin typeface="Times New Roman" panose="02020603050405020304" pitchFamily="18" charset="0"/>
              <a:ea typeface="楷体" panose="02010609060101010101" pitchFamily="49" charset="-122"/>
              <a:cs typeface="Times New Roman" panose="02020603050405020304" pitchFamily="18" charset="0"/>
            </a:endParaRPr>
          </a:p>
        </p:txBody>
      </p:sp>
      <p:cxnSp>
        <p:nvCxnSpPr>
          <p:cNvPr id="55" name="直接箭头连接符 54">
            <a:extLst>
              <a:ext uri="{FF2B5EF4-FFF2-40B4-BE49-F238E27FC236}">
                <a16:creationId xmlns:a16="http://schemas.microsoft.com/office/drawing/2014/main" id="{7CD1B228-3AEA-4D6F-AD81-51639A9C7044}"/>
              </a:ext>
            </a:extLst>
          </p:cNvPr>
          <p:cNvCxnSpPr>
            <a:cxnSpLocks/>
            <a:endCxn id="56" idx="2"/>
          </p:cNvCxnSpPr>
          <p:nvPr/>
        </p:nvCxnSpPr>
        <p:spPr>
          <a:xfrm flipV="1">
            <a:off x="6120610" y="4835224"/>
            <a:ext cx="1006074" cy="4024"/>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6" name="椭圆 55">
            <a:extLst>
              <a:ext uri="{FF2B5EF4-FFF2-40B4-BE49-F238E27FC236}">
                <a16:creationId xmlns:a16="http://schemas.microsoft.com/office/drawing/2014/main" id="{795AFA2C-12DF-4EF3-9595-03BA6CFD114D}"/>
              </a:ext>
            </a:extLst>
          </p:cNvPr>
          <p:cNvSpPr/>
          <p:nvPr/>
        </p:nvSpPr>
        <p:spPr>
          <a:xfrm>
            <a:off x="7126684" y="4506361"/>
            <a:ext cx="518400" cy="657727"/>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b="1" dirty="0">
              <a:latin typeface="Times New Roman" panose="02020603050405020304" pitchFamily="18" charset="0"/>
              <a:ea typeface="楷体" panose="02010609060101010101" pitchFamily="49" charset="-122"/>
              <a:cs typeface="Times New Roman" panose="02020603050405020304" pitchFamily="18" charset="0"/>
            </a:endParaRPr>
          </a:p>
        </p:txBody>
      </p:sp>
      <p:cxnSp>
        <p:nvCxnSpPr>
          <p:cNvPr id="59" name="直接箭头连接符 58">
            <a:extLst>
              <a:ext uri="{FF2B5EF4-FFF2-40B4-BE49-F238E27FC236}">
                <a16:creationId xmlns:a16="http://schemas.microsoft.com/office/drawing/2014/main" id="{AA8468A3-B983-4228-96B7-516F3774DF98}"/>
              </a:ext>
            </a:extLst>
          </p:cNvPr>
          <p:cNvCxnSpPr>
            <a:cxnSpLocks/>
          </p:cNvCxnSpPr>
          <p:nvPr/>
        </p:nvCxnSpPr>
        <p:spPr>
          <a:xfrm>
            <a:off x="6081624" y="5142610"/>
            <a:ext cx="1033338" cy="482837"/>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0" name="椭圆 59">
            <a:extLst>
              <a:ext uri="{FF2B5EF4-FFF2-40B4-BE49-F238E27FC236}">
                <a16:creationId xmlns:a16="http://schemas.microsoft.com/office/drawing/2014/main" id="{7CB58689-B40C-423B-8026-4E0F7C056340}"/>
              </a:ext>
            </a:extLst>
          </p:cNvPr>
          <p:cNvSpPr/>
          <p:nvPr/>
        </p:nvSpPr>
        <p:spPr>
          <a:xfrm>
            <a:off x="7102770" y="5476695"/>
            <a:ext cx="518400" cy="657727"/>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b="1" dirty="0">
              <a:latin typeface="Times New Roman" panose="02020603050405020304" pitchFamily="18" charset="0"/>
              <a:ea typeface="楷体" panose="02010609060101010101" pitchFamily="49"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65" name="矩形 64">
                <a:extLst>
                  <a:ext uri="{FF2B5EF4-FFF2-40B4-BE49-F238E27FC236}">
                    <a16:creationId xmlns:a16="http://schemas.microsoft.com/office/drawing/2014/main" id="{47928EF5-1121-40F8-B3E8-73630DF05CC7}"/>
                  </a:ext>
                </a:extLst>
              </p:cNvPr>
              <p:cNvSpPr/>
              <p:nvPr/>
            </p:nvSpPr>
            <p:spPr>
              <a:xfrm>
                <a:off x="635001" y="991929"/>
                <a:ext cx="8449733" cy="1560042"/>
              </a:xfrm>
              <a:prstGeom prst="rect">
                <a:avLst/>
              </a:prstGeom>
            </p:spPr>
            <p:txBody>
              <a:bodyPr wrap="square">
                <a:spAutoFit/>
              </a:bodyPr>
              <a:lstStyle/>
              <a:p>
                <a:r>
                  <a:rPr lang="zh-CN" altLang="en-US" b="1" dirty="0">
                    <a:latin typeface="Times New Roman" panose="02020603050405020304" pitchFamily="18" charset="0"/>
                    <a:ea typeface="楷体" panose="02010609060101010101" pitchFamily="49" charset="-122"/>
                    <a:cs typeface="Times New Roman" panose="02020603050405020304" pitchFamily="18" charset="0"/>
                  </a:rPr>
                  <a:t>神经元是深度学习模型中基本单位，可以如下刻画神经元功</a:t>
                </a:r>
                <a:r>
                  <a:rPr lang="zh-CN" altLang="en-US" b="1">
                    <a:latin typeface="Times New Roman" panose="02020603050405020304" pitchFamily="18" charset="0"/>
                    <a:ea typeface="楷体" panose="02010609060101010101" pitchFamily="49" charset="-122"/>
                    <a:cs typeface="Times New Roman" panose="02020603050405020304" pitchFamily="18" charset="0"/>
                  </a:rPr>
                  <a:t>能：</a:t>
                </a:r>
                <a:endParaRPr lang="en-US" altLang="zh-CN" b="1" dirty="0">
                  <a:latin typeface="Times New Roman" panose="02020603050405020304" pitchFamily="18" charset="0"/>
                  <a:ea typeface="楷体" panose="02010609060101010101" pitchFamily="49" charset="-122"/>
                  <a:cs typeface="Times New Roman" panose="02020603050405020304" pitchFamily="18" charset="0"/>
                </a:endParaRPr>
              </a:p>
              <a:p>
                <a:pPr marL="800100" lvl="1" indent="-342900">
                  <a:lnSpc>
                    <a:spcPct val="150000"/>
                  </a:lnSpc>
                  <a:buFont typeface="+mj-lt"/>
                  <a:buAutoNum type="arabicPeriod"/>
                </a:pPr>
                <a:r>
                  <a:rPr lang="zh-CN" altLang="en-US" b="1" dirty="0">
                    <a:latin typeface="Times New Roman" panose="02020603050405020304" pitchFamily="18" charset="0"/>
                    <a:ea typeface="楷体" panose="02010609060101010101" pitchFamily="49" charset="-122"/>
                    <a:cs typeface="Times New Roman" panose="02020603050405020304" pitchFamily="18" charset="0"/>
                  </a:rPr>
                  <a:t>对相邻前向神经元输入信息进行加权累加：</a:t>
                </a:r>
                <a14:m>
                  <m:oMath xmlns:m="http://schemas.openxmlformats.org/officeDocument/2006/math">
                    <m:r>
                      <a:rPr lang="en-US" altLang="zh-CN" b="1" i="1" smtClean="0">
                        <a:latin typeface="Cambria Math" panose="02040503050406030204" pitchFamily="18" charset="0"/>
                      </a:rPr>
                      <m:t>𝑰𝒏</m:t>
                    </m:r>
                    <m:r>
                      <a:rPr lang="en-US" altLang="zh-CN" b="1" i="1" smtClean="0">
                        <a:latin typeface="Cambria Math" panose="02040503050406030204" pitchFamily="18" charset="0"/>
                      </a:rPr>
                      <m:t>= </m:t>
                    </m:r>
                    <m:nary>
                      <m:naryPr>
                        <m:chr m:val="∑"/>
                        <m:limLoc m:val="subSup"/>
                        <m:ctrlPr>
                          <a:rPr lang="en-US" altLang="zh-CN" b="1" i="1">
                            <a:latin typeface="Cambria Math" panose="02040503050406030204" pitchFamily="18" charset="0"/>
                          </a:rPr>
                        </m:ctrlPr>
                      </m:naryPr>
                      <m:sub>
                        <m:r>
                          <m:rPr>
                            <m:brk m:alnAt="25"/>
                          </m:rPr>
                          <a:rPr lang="en-US" altLang="zh-CN" b="1" i="1" smtClean="0">
                            <a:latin typeface="Cambria Math" panose="02040503050406030204" pitchFamily="18" charset="0"/>
                          </a:rPr>
                          <m:t>𝒊</m:t>
                        </m:r>
                        <m:r>
                          <a:rPr lang="en-US" altLang="zh-CN" b="1" i="1" smtClean="0">
                            <a:latin typeface="Cambria Math" panose="02040503050406030204" pitchFamily="18" charset="0"/>
                          </a:rPr>
                          <m:t>=</m:t>
                        </m:r>
                        <m:r>
                          <a:rPr lang="en-US" altLang="zh-CN" b="1" i="1" smtClean="0">
                            <a:latin typeface="Cambria Math" panose="02040503050406030204" pitchFamily="18" charset="0"/>
                          </a:rPr>
                          <m:t>𝟏</m:t>
                        </m:r>
                      </m:sub>
                      <m:sup>
                        <m:r>
                          <a:rPr lang="en-US" altLang="zh-CN" b="1" i="1" smtClean="0">
                            <a:latin typeface="Cambria Math" panose="02040503050406030204" pitchFamily="18" charset="0"/>
                          </a:rPr>
                          <m:t>𝒏</m:t>
                        </m:r>
                      </m:sup>
                      <m:e>
                        <m:sSub>
                          <m:sSubPr>
                            <m:ctrlPr>
                              <a:rPr lang="en-US" altLang="zh-CN" b="1" i="1">
                                <a:latin typeface="Cambria Math" panose="02040503050406030204" pitchFamily="18" charset="0"/>
                              </a:rPr>
                            </m:ctrlPr>
                          </m:sSubPr>
                          <m:e>
                            <m:sSub>
                              <m:sSubPr>
                                <m:ctrlPr>
                                  <a:rPr lang="en-US" altLang="zh-CN" b="1" i="1">
                                    <a:latin typeface="Cambria Math" panose="02040503050406030204" pitchFamily="18" charset="0"/>
                                  </a:rPr>
                                </m:ctrlPr>
                              </m:sSubPr>
                              <m:e>
                                <m:r>
                                  <a:rPr lang="en-US" altLang="zh-CN" b="1" i="1" smtClean="0">
                                    <a:latin typeface="Cambria Math" panose="02040503050406030204" pitchFamily="18" charset="0"/>
                                  </a:rPr>
                                  <m:t>𝒘</m:t>
                                </m:r>
                              </m:e>
                              <m:sub>
                                <m:r>
                                  <a:rPr lang="en-US" altLang="zh-CN" b="1" i="1" smtClean="0">
                                    <a:latin typeface="Cambria Math" panose="02040503050406030204" pitchFamily="18" charset="0"/>
                                  </a:rPr>
                                  <m:t>𝒊</m:t>
                                </m:r>
                              </m:sub>
                            </m:sSub>
                            <m:r>
                              <a:rPr lang="en-US" altLang="zh-CN" b="1" i="1" smtClean="0">
                                <a:latin typeface="Cambria Math" panose="02040503050406030204" pitchFamily="18" charset="0"/>
                              </a:rPr>
                              <m:t>∗</m:t>
                            </m:r>
                            <m:r>
                              <a:rPr lang="en-US" altLang="zh-CN" b="1" i="1" smtClean="0">
                                <a:latin typeface="Cambria Math" panose="02040503050406030204" pitchFamily="18" charset="0"/>
                              </a:rPr>
                              <m:t>𝒂</m:t>
                            </m:r>
                          </m:e>
                          <m:sub>
                            <m:r>
                              <a:rPr lang="en-US" altLang="zh-CN" b="1" i="1" smtClean="0">
                                <a:latin typeface="Cambria Math" panose="02040503050406030204" pitchFamily="18" charset="0"/>
                              </a:rPr>
                              <m:t>𝒊</m:t>
                            </m:r>
                          </m:sub>
                        </m:sSub>
                      </m:e>
                    </m:nary>
                  </m:oMath>
                </a14:m>
                <a:endParaRPr lang="en-US" altLang="zh-CN" b="1" dirty="0">
                  <a:latin typeface="Times New Roman" panose="02020603050405020304" pitchFamily="18" charset="0"/>
                  <a:ea typeface="楷体" panose="02010609060101010101" pitchFamily="49" charset="-122"/>
                  <a:cs typeface="Times New Roman" panose="02020603050405020304" pitchFamily="18" charset="0"/>
                </a:endParaRPr>
              </a:p>
              <a:p>
                <a:pPr marL="800100" lvl="1" indent="-342900">
                  <a:lnSpc>
                    <a:spcPct val="150000"/>
                  </a:lnSpc>
                  <a:buFont typeface="+mj-lt"/>
                  <a:buAutoNum type="arabicPeriod"/>
                </a:pPr>
                <a:r>
                  <a:rPr lang="zh-CN" altLang="en-US" b="1" dirty="0">
                    <a:latin typeface="Times New Roman" panose="02020603050405020304" pitchFamily="18" charset="0"/>
                    <a:ea typeface="楷体" panose="02010609060101010101" pitchFamily="49" charset="-122"/>
                    <a:cs typeface="Times New Roman" panose="02020603050405020304" pitchFamily="18" charset="0"/>
                  </a:rPr>
                  <a:t>对累加结果进行非线性变换（通过激活函数）：</a:t>
                </a:r>
                <a14:m>
                  <m:oMath xmlns:m="http://schemas.openxmlformats.org/officeDocument/2006/math">
                    <m:r>
                      <a:rPr lang="en-US" altLang="zh-CN" b="1" i="1" dirty="0" smtClean="0">
                        <a:latin typeface="Cambria Math" panose="02040503050406030204" pitchFamily="18" charset="0"/>
                      </a:rPr>
                      <m:t>𝒈</m:t>
                    </m:r>
                    <m:d>
                      <m:dPr>
                        <m:ctrlPr>
                          <a:rPr lang="en-US" altLang="zh-CN" b="1" i="1" dirty="0">
                            <a:latin typeface="Cambria Math" panose="02040503050406030204" pitchFamily="18" charset="0"/>
                          </a:rPr>
                        </m:ctrlPr>
                      </m:dPr>
                      <m:e>
                        <m:r>
                          <a:rPr lang="en-US" altLang="zh-CN" b="1" i="1" dirty="0" smtClean="0">
                            <a:latin typeface="Cambria Math" panose="02040503050406030204" pitchFamily="18" charset="0"/>
                          </a:rPr>
                          <m:t>𝒙</m:t>
                        </m:r>
                      </m:e>
                    </m:d>
                  </m:oMath>
                </a14:m>
                <a:endParaRPr lang="en-US" altLang="zh-CN" b="1" dirty="0">
                  <a:latin typeface="Times New Roman" panose="02020603050405020304" pitchFamily="18" charset="0"/>
                  <a:ea typeface="楷体" panose="02010609060101010101" pitchFamily="49" charset="-122"/>
                  <a:cs typeface="Times New Roman" panose="02020603050405020304" pitchFamily="18" charset="0"/>
                </a:endParaRPr>
              </a:p>
              <a:p>
                <a:pPr marL="800100" lvl="1" indent="-342900">
                  <a:lnSpc>
                    <a:spcPct val="150000"/>
                  </a:lnSpc>
                  <a:buFont typeface="+mj-lt"/>
                  <a:buAutoNum type="arabicPeriod"/>
                </a:pPr>
                <a:r>
                  <a:rPr lang="zh-CN" altLang="en-US" b="1" dirty="0">
                    <a:latin typeface="Times New Roman" panose="02020603050405020304" pitchFamily="18" charset="0"/>
                    <a:ea typeface="楷体" panose="02010609060101010101" pitchFamily="49" charset="-122"/>
                    <a:cs typeface="Times New Roman" panose="02020603050405020304" pitchFamily="18" charset="0"/>
                  </a:rPr>
                  <a:t>神经元的输出：</a:t>
                </a:r>
                <a14:m>
                  <m:oMath xmlns:m="http://schemas.openxmlformats.org/officeDocument/2006/math">
                    <m:r>
                      <a:rPr lang="en-US" altLang="zh-CN" b="1" i="1" smtClean="0">
                        <a:latin typeface="Cambria Math" panose="02040503050406030204" pitchFamily="18" charset="0"/>
                      </a:rPr>
                      <m:t>𝑶𝒖𝒕</m:t>
                    </m:r>
                    <m:r>
                      <a:rPr lang="en-US" altLang="zh-CN" b="1" i="1" smtClean="0">
                        <a:latin typeface="Cambria Math" panose="02040503050406030204" pitchFamily="18" charset="0"/>
                      </a:rPr>
                      <m:t>=</m:t>
                    </m:r>
                    <m:r>
                      <a:rPr lang="en-US" altLang="zh-CN" b="1" i="1" smtClean="0">
                        <a:latin typeface="Cambria Math" panose="02040503050406030204" pitchFamily="18" charset="0"/>
                      </a:rPr>
                      <m:t>𝒈</m:t>
                    </m:r>
                    <m:r>
                      <a:rPr lang="en-US" altLang="zh-CN" b="1" i="1" smtClean="0">
                        <a:latin typeface="Cambria Math" panose="02040503050406030204" pitchFamily="18" charset="0"/>
                      </a:rPr>
                      <m:t>(</m:t>
                    </m:r>
                    <m:r>
                      <a:rPr lang="en-US" altLang="zh-CN" b="1" i="1" smtClean="0">
                        <a:latin typeface="Cambria Math" panose="02040503050406030204" pitchFamily="18" charset="0"/>
                      </a:rPr>
                      <m:t>𝑰𝒏</m:t>
                    </m:r>
                    <m:r>
                      <a:rPr lang="en-US" altLang="zh-CN" b="1" i="1" smtClean="0">
                        <a:latin typeface="Cambria Math" panose="02040503050406030204" pitchFamily="18" charset="0"/>
                      </a:rPr>
                      <m:t>)</m:t>
                    </m:r>
                  </m:oMath>
                </a14:m>
                <a:endParaRPr lang="en-US" altLang="zh-CN" b="1" dirty="0">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65" name="矩形 64">
                <a:extLst>
                  <a:ext uri="{FF2B5EF4-FFF2-40B4-BE49-F238E27FC236}">
                    <a16:creationId xmlns:a16="http://schemas.microsoft.com/office/drawing/2014/main" id="{47928EF5-1121-40F8-B3E8-73630DF05CC7}"/>
                  </a:ext>
                </a:extLst>
              </p:cNvPr>
              <p:cNvSpPr>
                <a:spLocks noRot="1" noChangeAspect="1" noMove="1" noResize="1" noEditPoints="1" noAdjustHandles="1" noChangeArrowheads="1" noChangeShapeType="1" noTextEdit="1"/>
              </p:cNvSpPr>
              <p:nvPr/>
            </p:nvSpPr>
            <p:spPr>
              <a:xfrm>
                <a:off x="635001" y="991929"/>
                <a:ext cx="8449733" cy="1560042"/>
              </a:xfrm>
              <a:prstGeom prst="rect">
                <a:avLst/>
              </a:prstGeom>
              <a:blipFill>
                <a:blip r:embed="rId11"/>
                <a:stretch>
                  <a:fillRect l="-577" t="-4688" b="-4688"/>
                </a:stretch>
              </a:blipFill>
            </p:spPr>
            <p:txBody>
              <a:bodyPr/>
              <a:lstStyle/>
              <a:p>
                <a:r>
                  <a:rPr lang="zh-CN" altLang="en-US">
                    <a:noFill/>
                  </a:rPr>
                  <a:t> </a:t>
                </a:r>
              </a:p>
            </p:txBody>
          </p:sp>
        </mc:Fallback>
      </mc:AlternateContent>
      <p:sp>
        <p:nvSpPr>
          <p:cNvPr id="23" name="云形标注 22"/>
          <p:cNvSpPr/>
          <p:nvPr/>
        </p:nvSpPr>
        <p:spPr>
          <a:xfrm>
            <a:off x="6745996" y="1988534"/>
            <a:ext cx="2267938" cy="1291764"/>
          </a:xfrm>
          <a:prstGeom prst="cloudCallout">
            <a:avLst>
              <a:gd name="adj1" fmla="val -66827"/>
              <a:gd name="adj2" fmla="val 71863"/>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dirty="0">
                <a:latin typeface="Times New Roman" panose="02020603050405020304" pitchFamily="18" charset="0"/>
                <a:ea typeface="楷体" panose="02010609060101010101" pitchFamily="49" charset="-122"/>
                <a:cs typeface="Times New Roman" panose="02020603050405020304" pitchFamily="18" charset="0"/>
              </a:rPr>
              <a:t>神经元越多、非线性映射越复杂</a:t>
            </a:r>
          </a:p>
        </p:txBody>
      </p:sp>
    </p:spTree>
    <p:extLst>
      <p:ext uri="{BB962C8B-B14F-4D97-AF65-F5344CB8AC3E}">
        <p14:creationId xmlns:p14="http://schemas.microsoft.com/office/powerpoint/2010/main" val="40760143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a:spLocks noGrp="1"/>
          </p:cNvSpPr>
          <p:nvPr>
            <p:ph type="title"/>
          </p:nvPr>
        </p:nvSpPr>
        <p:spPr>
          <a:xfrm>
            <a:off x="462844" y="141552"/>
            <a:ext cx="8376356" cy="657727"/>
          </a:xfrm>
        </p:spPr>
        <p:txBody>
          <a:bodyPr/>
          <a:lstStyle/>
          <a:p>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损失函数</a:t>
            </a:r>
          </a:p>
        </p:txBody>
      </p:sp>
      <p:sp>
        <p:nvSpPr>
          <p:cNvPr id="2" name="矩形 1">
            <a:extLst>
              <a:ext uri="{FF2B5EF4-FFF2-40B4-BE49-F238E27FC236}">
                <a16:creationId xmlns:a16="http://schemas.microsoft.com/office/drawing/2014/main" id="{01632B17-D780-4A4F-9CDC-322E4FC61B0C}"/>
              </a:ext>
            </a:extLst>
          </p:cNvPr>
          <p:cNvSpPr/>
          <p:nvPr/>
        </p:nvSpPr>
        <p:spPr>
          <a:xfrm>
            <a:off x="412784" y="1312980"/>
            <a:ext cx="8083720" cy="4091376"/>
          </a:xfrm>
          <a:prstGeom prst="rect">
            <a:avLst/>
          </a:prstGeom>
        </p:spPr>
        <p:txBody>
          <a:bodyPr wrap="square">
            <a:spAutoFit/>
          </a:bodyPr>
          <a:lstStyle/>
          <a:p>
            <a:pPr algn="just">
              <a:lnSpc>
                <a:spcPct val="150000"/>
              </a:lnSpc>
              <a:spcAft>
                <a:spcPts val="600"/>
              </a:spcAft>
            </a:pP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损失函数（</a:t>
            </a:r>
            <a:r>
              <a:rPr lang="en-US" altLang="zh-CN" kern="100" dirty="0">
                <a:latin typeface="Times New Roman" panose="02020603050405020304" pitchFamily="18" charset="0"/>
                <a:ea typeface="华文楷体" panose="02010600040101010101" pitchFamily="2" charset="-122"/>
                <a:cs typeface="Times New Roman" panose="02020603050405020304" pitchFamily="18" charset="0"/>
              </a:rPr>
              <a:t>Loss Function</a:t>
            </a: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）又称为代价函数（</a:t>
            </a:r>
            <a:r>
              <a:rPr lang="en-US" altLang="zh-CN" kern="100" dirty="0">
                <a:latin typeface="Times New Roman" panose="02020603050405020304" pitchFamily="18" charset="0"/>
                <a:ea typeface="华文楷体" panose="02010600040101010101" pitchFamily="2" charset="-122"/>
                <a:cs typeface="Times New Roman" panose="02020603050405020304" pitchFamily="18" charset="0"/>
              </a:rPr>
              <a:t>Cost Function</a:t>
            </a: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用来计算模型预测值与真实值之间的误差。损失函数是神经网络设计中的一个重要组成部分。通过定义与任务相关的良好损失函数，在训练过程中可根据损失函数来计算神经网络的误差大小，进而优化神经网络参数。</a:t>
            </a:r>
            <a:endParaRPr lang="en-US" altLang="zh-CN" kern="100" dirty="0">
              <a:latin typeface="Times New Roman" panose="02020603050405020304" pitchFamily="18" charset="0"/>
              <a:ea typeface="华文楷体" panose="02010600040101010101" pitchFamily="2" charset="-122"/>
              <a:cs typeface="Times New Roman" panose="02020603050405020304" pitchFamily="18" charset="0"/>
            </a:endParaRPr>
          </a:p>
          <a:p>
            <a:pPr algn="just">
              <a:lnSpc>
                <a:spcPct val="150000"/>
              </a:lnSpc>
              <a:spcAft>
                <a:spcPts val="600"/>
              </a:spcAft>
            </a:pPr>
            <a:endParaRPr lang="en-US" altLang="zh-CN" kern="100" dirty="0">
              <a:latin typeface="Times New Roman" panose="02020603050405020304" pitchFamily="18" charset="0"/>
              <a:ea typeface="华文楷体" panose="02010600040101010101" pitchFamily="2" charset="-122"/>
              <a:cs typeface="Times New Roman" panose="02020603050405020304" pitchFamily="18" charset="0"/>
            </a:endParaRPr>
          </a:p>
          <a:p>
            <a:pPr algn="just">
              <a:lnSpc>
                <a:spcPct val="150000"/>
              </a:lnSpc>
              <a:spcAft>
                <a:spcPts val="600"/>
              </a:spcAft>
            </a:pP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两种最常用损失函数：</a:t>
            </a:r>
            <a:endParaRPr lang="en-US" altLang="zh-CN" kern="100" dirty="0">
              <a:latin typeface="Times New Roman" panose="02020603050405020304" pitchFamily="18" charset="0"/>
              <a:ea typeface="华文楷体" panose="02010600040101010101" pitchFamily="2" charset="-122"/>
              <a:cs typeface="Times New Roman" panose="02020603050405020304" pitchFamily="18" charset="0"/>
            </a:endParaRPr>
          </a:p>
          <a:p>
            <a:pPr marL="285750" indent="-285750" algn="just">
              <a:lnSpc>
                <a:spcPct val="150000"/>
              </a:lnSpc>
              <a:spcAft>
                <a:spcPts val="600"/>
              </a:spcAft>
              <a:buFont typeface="Wingdings" panose="05000000000000000000" pitchFamily="2" charset="2"/>
              <a:buChar char="l"/>
            </a:pP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均方误差损失函数</a:t>
            </a:r>
            <a:endParaRPr lang="en-US" altLang="zh-CN" kern="100" dirty="0">
              <a:latin typeface="Times New Roman" panose="02020603050405020304" pitchFamily="18" charset="0"/>
              <a:ea typeface="华文楷体" panose="02010600040101010101" pitchFamily="2" charset="-122"/>
              <a:cs typeface="Times New Roman" panose="02020603050405020304" pitchFamily="18" charset="0"/>
            </a:endParaRPr>
          </a:p>
          <a:p>
            <a:pPr marL="285750" indent="-285750" algn="just">
              <a:lnSpc>
                <a:spcPct val="150000"/>
              </a:lnSpc>
              <a:spcAft>
                <a:spcPts val="600"/>
              </a:spcAft>
              <a:buFont typeface="Wingdings" panose="05000000000000000000" pitchFamily="2" charset="2"/>
              <a:buChar char="l"/>
            </a:pP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交叉熵损失函数。</a:t>
            </a:r>
          </a:p>
          <a:p>
            <a:pPr algn="just">
              <a:lnSpc>
                <a:spcPct val="150000"/>
              </a:lnSpc>
              <a:spcAft>
                <a:spcPts val="600"/>
              </a:spcAft>
            </a:pPr>
            <a:endPar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6340800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a:spLocks noGrp="1"/>
          </p:cNvSpPr>
          <p:nvPr>
            <p:ph type="title"/>
          </p:nvPr>
        </p:nvSpPr>
        <p:spPr>
          <a:xfrm>
            <a:off x="462844" y="141552"/>
            <a:ext cx="8376356" cy="657727"/>
          </a:xfrm>
        </p:spPr>
        <p:txBody>
          <a:bodyPr/>
          <a:lstStyle/>
          <a:p>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常用的损失函数</a:t>
            </a:r>
          </a:p>
        </p:txBody>
      </p:sp>
      <p:sp>
        <p:nvSpPr>
          <p:cNvPr id="9" name="文本框 8">
            <a:extLst>
              <a:ext uri="{FF2B5EF4-FFF2-40B4-BE49-F238E27FC236}">
                <a16:creationId xmlns:a16="http://schemas.microsoft.com/office/drawing/2014/main" id="{4B9DD5EE-27F4-4CA9-8960-7E2BA39D9A52}"/>
              </a:ext>
            </a:extLst>
          </p:cNvPr>
          <p:cNvSpPr txBox="1"/>
          <p:nvPr/>
        </p:nvSpPr>
        <p:spPr>
          <a:xfrm>
            <a:off x="462844" y="1328549"/>
            <a:ext cx="8274678" cy="461665"/>
          </a:xfrm>
          <a:prstGeom prst="rect">
            <a:avLst/>
          </a:prstGeom>
          <a:noFill/>
        </p:spPr>
        <p:txBody>
          <a:bodyPr wrap="square">
            <a:spAutoFit/>
          </a:bodyPr>
          <a:lstStyle/>
          <a:p>
            <a:r>
              <a:rPr lang="zh-CN" altLang="zh-CN" sz="2400" b="1" dirty="0">
                <a:solidFill>
                  <a:srgbClr val="0070C0"/>
                </a:solidFill>
                <a:effectLst/>
                <a:latin typeface="Times New Roman" panose="02020603050405020304" pitchFamily="18" charset="0"/>
                <a:ea typeface="华文楷体" panose="02010600040101010101" pitchFamily="2" charset="-122"/>
                <a:cs typeface="Times New Roman" panose="02020603050405020304" pitchFamily="18" charset="0"/>
              </a:rPr>
              <a:t>均方误差损失函数</a:t>
            </a:r>
            <a:endParaRPr lang="zh-CN" altLang="en-US" sz="2400" b="1" dirty="0">
              <a:solidFill>
                <a:srgbClr val="0070C0"/>
              </a:solidFill>
            </a:endParaRPr>
          </a:p>
        </p:txBody>
      </p:sp>
      <mc:AlternateContent xmlns:mc="http://schemas.openxmlformats.org/markup-compatibility/2006" xmlns:a14="http://schemas.microsoft.com/office/drawing/2010/main">
        <mc:Choice Requires="a14">
          <p:sp>
            <p:nvSpPr>
              <p:cNvPr id="2" name="矩形 1">
                <a:extLst>
                  <a:ext uri="{FF2B5EF4-FFF2-40B4-BE49-F238E27FC236}">
                    <a16:creationId xmlns:a16="http://schemas.microsoft.com/office/drawing/2014/main" id="{C8915C5D-2B44-44C7-B3BC-461D9DC07BCC}"/>
                  </a:ext>
                </a:extLst>
              </p:cNvPr>
              <p:cNvSpPr/>
              <p:nvPr/>
            </p:nvSpPr>
            <p:spPr>
              <a:xfrm>
                <a:off x="462844" y="2175158"/>
                <a:ext cx="8216621" cy="2327176"/>
              </a:xfrm>
              <a:prstGeom prst="rect">
                <a:avLst/>
              </a:prstGeom>
            </p:spPr>
            <p:txBody>
              <a:bodyPr wrap="square">
                <a:spAutoFit/>
              </a:bodyPr>
              <a:lstStyle/>
              <a:p>
                <a:pPr indent="266700" algn="just">
                  <a:lnSpc>
                    <a:spcPct val="150000"/>
                  </a:lnSpc>
                  <a:spcAft>
                    <a:spcPts val="600"/>
                  </a:spcAft>
                </a:pP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均方误差损失函数通过计算预测值和实际值之间距离（即误差）的平方来衡量模型优劣。假设有</a:t>
                </a:r>
                <a14:m>
                  <m:oMath xmlns:m="http://schemas.openxmlformats.org/officeDocument/2006/math">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𝑛</m:t>
                    </m:r>
                  </m:oMath>
                </a14:m>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个训练数据</a:t>
                </a:r>
                <a14:m>
                  <m:oMath xmlns:m="http://schemas.openxmlformats.org/officeDocument/2006/math">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𝑖</m:t>
                        </m:r>
                      </m:sub>
                    </m:sSub>
                  </m:oMath>
                </a14:m>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，每个训练数据</a:t>
                </a:r>
                <a14:m>
                  <m:oMath xmlns:m="http://schemas.openxmlformats.org/officeDocument/2006/math">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𝑖</m:t>
                        </m:r>
                      </m:sub>
                    </m:sSub>
                  </m:oMath>
                </a14:m>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的真实输出为</a:t>
                </a:r>
                <a14:m>
                  <m:oMath xmlns:m="http://schemas.openxmlformats.org/officeDocument/2006/math">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𝑦</m:t>
                        </m:r>
                      </m:e>
                      <m:sub>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𝑖</m:t>
                        </m:r>
                      </m:sub>
                    </m:sSub>
                  </m:oMath>
                </a14:m>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，模型对</a:t>
                </a:r>
                <a14:m>
                  <m:oMath xmlns:m="http://schemas.openxmlformats.org/officeDocument/2006/math">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𝑖</m:t>
                        </m:r>
                      </m:sub>
                    </m:sSub>
                  </m:oMath>
                </a14:m>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的预测值为</a:t>
                </a:r>
                <a14:m>
                  <m:oMath xmlns:m="http://schemas.openxmlformats.org/officeDocument/2006/math">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acc>
                          <m:accPr>
                            <m:chr m:val="̂"/>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𝑦</m:t>
                            </m:r>
                          </m:e>
                        </m:acc>
                      </m:e>
                      <m:sub>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𝑖</m:t>
                        </m:r>
                      </m:sub>
                    </m:sSub>
                  </m:oMath>
                </a14:m>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。该模型在</a:t>
                </a:r>
                <a14:m>
                  <m:oMath xmlns:m="http://schemas.openxmlformats.org/officeDocument/2006/math">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𝑛</m:t>
                    </m:r>
                  </m:oMath>
                </a14:m>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个训练数据下所产生的均方误差损失可定义如下：</a:t>
                </a:r>
                <a:endPar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lnSpc>
                    <a:spcPct val="150000"/>
                  </a:lnSpc>
                  <a:spcAft>
                    <a:spcPts val="600"/>
                  </a:spcAft>
                </a:pPr>
                <a14:m>
                  <m:oMathPara xmlns:m="http://schemas.openxmlformats.org/officeDocument/2006/math">
                    <m:oMathParaPr>
                      <m:jc m:val="centerGroup"/>
                    </m:oMathParaPr>
                    <m:oMath xmlns:m="http://schemas.openxmlformats.org/officeDocument/2006/math">
                      <m:r>
                        <m:rPr>
                          <m:sty m:val="p"/>
                        </m:rPr>
                        <a:rPr lang="en-US" altLang="zh-CN" kern="100">
                          <a:latin typeface="Cambria Math" panose="02040503050406030204" pitchFamily="18" charset="0"/>
                          <a:ea typeface="华文楷体" panose="02010600040101010101" pitchFamily="2" charset="-122"/>
                          <a:cs typeface="Times New Roman" panose="02020603050405020304" pitchFamily="18" charset="0"/>
                        </a:rPr>
                        <m:t>MSE</m:t>
                      </m:r>
                      <m:r>
                        <a:rPr lang="en-US" altLang="zh-CN" kern="100">
                          <a:latin typeface="Cambria Math" panose="02040503050406030204" pitchFamily="18" charset="0"/>
                          <a:ea typeface="华文楷体" panose="02010600040101010101" pitchFamily="2" charset="-122"/>
                          <a:cs typeface="Times New Roman" panose="02020603050405020304" pitchFamily="18" charset="0"/>
                        </a:rPr>
                        <m:t>=</m:t>
                      </m:r>
                      <m:f>
                        <m:f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1</m:t>
                          </m:r>
                        </m:num>
                        <m:den>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𝑛</m:t>
                          </m:r>
                        </m:den>
                      </m:f>
                      <m:nary>
                        <m:naryPr>
                          <m:chr m:val="∑"/>
                          <m:limLoc m:val="subSup"/>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𝑖</m:t>
                          </m:r>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=1</m:t>
                          </m:r>
                        </m:sub>
                        <m:sup>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𝑛</m:t>
                          </m:r>
                        </m:sup>
                        <m:e>
                          <m:sSup>
                            <m:sSup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𝑦</m:t>
                                  </m:r>
                                </m:e>
                                <m:sub>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𝑖</m:t>
                                  </m:r>
                                </m:sub>
                              </m:sSub>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acc>
                                    <m:accPr>
                                      <m:chr m:val="̂"/>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𝑦</m:t>
                                      </m:r>
                                    </m:e>
                                  </m:acc>
                                </m:e>
                                <m:sub>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𝑖</m:t>
                                  </m:r>
                                </m:sub>
                              </m:sSub>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m:t>
                              </m:r>
                            </m:e>
                            <m:sup>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2</m:t>
                              </m:r>
                            </m:sup>
                          </m:sSup>
                        </m:e>
                      </m:nary>
                    </m:oMath>
                  </m:oMathPara>
                </a14:m>
                <a:endPar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endParaRPr>
              </a:p>
            </p:txBody>
          </p:sp>
        </mc:Choice>
        <mc:Fallback xmlns="">
          <p:sp>
            <p:nvSpPr>
              <p:cNvPr id="2" name="矩形 1">
                <a:extLst>
                  <a:ext uri="{FF2B5EF4-FFF2-40B4-BE49-F238E27FC236}">
                    <a16:creationId xmlns:a16="http://schemas.microsoft.com/office/drawing/2014/main" id="{C8915C5D-2B44-44C7-B3BC-461D9DC07BCC}"/>
                  </a:ext>
                </a:extLst>
              </p:cNvPr>
              <p:cNvSpPr>
                <a:spLocks noRot="1" noChangeAspect="1" noMove="1" noResize="1" noEditPoints="1" noAdjustHandles="1" noChangeArrowheads="1" noChangeShapeType="1" noTextEdit="1"/>
              </p:cNvSpPr>
              <p:nvPr/>
            </p:nvSpPr>
            <p:spPr>
              <a:xfrm>
                <a:off x="462844" y="2175158"/>
                <a:ext cx="8216621" cy="2327176"/>
              </a:xfrm>
              <a:prstGeom prst="rect">
                <a:avLst/>
              </a:prstGeom>
              <a:blipFill>
                <a:blip r:embed="rId2"/>
                <a:stretch>
                  <a:fillRect l="-668" r="-59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5921098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a:spLocks noGrp="1"/>
          </p:cNvSpPr>
          <p:nvPr>
            <p:ph type="title"/>
          </p:nvPr>
        </p:nvSpPr>
        <p:spPr>
          <a:xfrm>
            <a:off x="462844" y="141552"/>
            <a:ext cx="8376356" cy="657727"/>
          </a:xfrm>
        </p:spPr>
        <p:txBody>
          <a:bodyPr/>
          <a:lstStyle/>
          <a:p>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常用的损失函数</a:t>
            </a:r>
          </a:p>
        </p:txBody>
      </p:sp>
      <p:sp>
        <p:nvSpPr>
          <p:cNvPr id="9" name="文本框 8">
            <a:extLst>
              <a:ext uri="{FF2B5EF4-FFF2-40B4-BE49-F238E27FC236}">
                <a16:creationId xmlns:a16="http://schemas.microsoft.com/office/drawing/2014/main" id="{4B9DD5EE-27F4-4CA9-8960-7E2BA39D9A52}"/>
              </a:ext>
            </a:extLst>
          </p:cNvPr>
          <p:cNvSpPr txBox="1"/>
          <p:nvPr/>
        </p:nvSpPr>
        <p:spPr>
          <a:xfrm>
            <a:off x="462844" y="1328549"/>
            <a:ext cx="8274678" cy="461665"/>
          </a:xfrm>
          <a:prstGeom prst="rect">
            <a:avLst/>
          </a:prstGeom>
          <a:noFill/>
        </p:spPr>
        <p:txBody>
          <a:bodyPr wrap="square">
            <a:spAutoFit/>
          </a:bodyPr>
          <a:lstStyle/>
          <a:p>
            <a:r>
              <a:rPr lang="zh-CN" altLang="zh-CN" sz="2400" b="1" dirty="0">
                <a:solidFill>
                  <a:srgbClr val="0070C0"/>
                </a:solidFill>
                <a:latin typeface="Times New Roman" panose="02020603050405020304" pitchFamily="18" charset="0"/>
                <a:ea typeface="华文楷体" panose="02010600040101010101" pitchFamily="2" charset="-122"/>
                <a:cs typeface="Times New Roman" panose="02020603050405020304" pitchFamily="18" charset="0"/>
              </a:rPr>
              <a:t>交叉熵损失函数</a:t>
            </a:r>
            <a:endParaRPr lang="zh-CN" altLang="en-US" sz="2400" b="1" dirty="0">
              <a:solidFill>
                <a:srgbClr val="0070C0"/>
              </a:solidFill>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13" name="文本框 12">
            <a:extLst>
              <a:ext uri="{FF2B5EF4-FFF2-40B4-BE49-F238E27FC236}">
                <a16:creationId xmlns:a16="http://schemas.microsoft.com/office/drawing/2014/main" id="{E37F7324-7FEA-4EDE-9D4E-B19D949A73BA}"/>
              </a:ext>
            </a:extLst>
          </p:cNvPr>
          <p:cNvSpPr txBox="1"/>
          <p:nvPr/>
        </p:nvSpPr>
        <p:spPr>
          <a:xfrm>
            <a:off x="462843" y="2078875"/>
            <a:ext cx="8082288" cy="646331"/>
          </a:xfrm>
          <a:prstGeom prst="rect">
            <a:avLst/>
          </a:prstGeom>
          <a:noFill/>
        </p:spPr>
        <p:txBody>
          <a:bodyPr wrap="square">
            <a:spAutoFit/>
          </a:bodyPr>
          <a:lstStyle/>
          <a:p>
            <a:pPr algn="just"/>
            <a:r>
              <a:rPr lang="zh-CN" altLang="en-US" dirty="0">
                <a:latin typeface="Times New Roman" panose="02020603050405020304" pitchFamily="18" charset="0"/>
                <a:ea typeface="楷体" panose="02010609060101010101" pitchFamily="49" charset="-122"/>
                <a:cs typeface="Times New Roman" panose="02020603050405020304" pitchFamily="18" charset="0"/>
              </a:rPr>
              <a:t>交叉熵（</a:t>
            </a:r>
            <a:r>
              <a:rPr lang="en-US" altLang="zh-CN" dirty="0">
                <a:latin typeface="Times New Roman" panose="02020603050405020304" pitchFamily="18" charset="0"/>
                <a:ea typeface="楷体" panose="02010609060101010101" pitchFamily="49" charset="-122"/>
                <a:cs typeface="Times New Roman" panose="02020603050405020304" pitchFamily="18" charset="0"/>
              </a:rPr>
              <a:t>cross entropy</a:t>
            </a:r>
            <a:r>
              <a:rPr lang="zh-CN" altLang="en-US" dirty="0">
                <a:latin typeface="Times New Roman" panose="02020603050405020304" pitchFamily="18" charset="0"/>
                <a:ea typeface="楷体" panose="02010609060101010101" pitchFamily="49" charset="-122"/>
                <a:cs typeface="Times New Roman" panose="02020603050405020304" pitchFamily="18" charset="0"/>
              </a:rPr>
              <a:t>）是信息论中的重要概念，主要用来度量两个概率分布间的差异。假定</a:t>
            </a:r>
            <a:r>
              <a:rPr lang="en-US" altLang="zh-CN" dirty="0">
                <a:latin typeface="Times New Roman" panose="02020603050405020304" pitchFamily="18" charset="0"/>
                <a:ea typeface="楷体" panose="02010609060101010101" pitchFamily="49" charset="-122"/>
                <a:cs typeface="Times New Roman" panose="02020603050405020304" pitchFamily="18" charset="0"/>
              </a:rPr>
              <a:t>p</a:t>
            </a:r>
            <a:r>
              <a:rPr lang="zh-CN" altLang="en-US" dirty="0">
                <a:latin typeface="Times New Roman" panose="02020603050405020304" pitchFamily="18" charset="0"/>
                <a:ea typeface="楷体" panose="02010609060101010101" pitchFamily="49" charset="-122"/>
                <a:cs typeface="Times New Roman" panose="02020603050405020304" pitchFamily="18" charset="0"/>
              </a:rPr>
              <a:t>和</a:t>
            </a:r>
            <a:r>
              <a:rPr lang="en-US" altLang="zh-CN" dirty="0">
                <a:latin typeface="Times New Roman" panose="02020603050405020304" pitchFamily="18" charset="0"/>
                <a:ea typeface="楷体" panose="02010609060101010101" pitchFamily="49" charset="-122"/>
                <a:cs typeface="Times New Roman" panose="02020603050405020304" pitchFamily="18" charset="0"/>
              </a:rPr>
              <a:t>q</a:t>
            </a:r>
            <a:r>
              <a:rPr lang="zh-CN" altLang="en-US" dirty="0">
                <a:latin typeface="Times New Roman" panose="02020603050405020304" pitchFamily="18" charset="0"/>
                <a:ea typeface="楷体" panose="02010609060101010101" pitchFamily="49" charset="-122"/>
                <a:cs typeface="Times New Roman" panose="02020603050405020304" pitchFamily="18" charset="0"/>
              </a:rPr>
              <a:t>是数据</a:t>
            </a:r>
            <a:r>
              <a:rPr lang="en-US" altLang="zh-CN" dirty="0">
                <a:latin typeface="Times New Roman" panose="02020603050405020304" pitchFamily="18" charset="0"/>
                <a:ea typeface="楷体" panose="02010609060101010101" pitchFamily="49" charset="-122"/>
                <a:cs typeface="Times New Roman" panose="02020603050405020304" pitchFamily="18" charset="0"/>
              </a:rPr>
              <a:t>x</a:t>
            </a:r>
            <a:r>
              <a:rPr lang="zh-CN" altLang="en-US" dirty="0">
                <a:latin typeface="Times New Roman" panose="02020603050405020304" pitchFamily="18" charset="0"/>
                <a:ea typeface="楷体" panose="02010609060101010101" pitchFamily="49" charset="-122"/>
                <a:cs typeface="Times New Roman" panose="02020603050405020304" pitchFamily="18" charset="0"/>
              </a:rPr>
              <a:t>的两个概率分布，通过</a:t>
            </a:r>
            <a:r>
              <a:rPr lang="en-US" altLang="zh-CN" dirty="0">
                <a:latin typeface="Times New Roman" panose="02020603050405020304" pitchFamily="18" charset="0"/>
                <a:ea typeface="楷体" panose="02010609060101010101" pitchFamily="49" charset="-122"/>
                <a:cs typeface="Times New Roman" panose="02020603050405020304" pitchFamily="18" charset="0"/>
              </a:rPr>
              <a:t>q</a:t>
            </a:r>
            <a:r>
              <a:rPr lang="zh-CN" altLang="en-US" dirty="0">
                <a:latin typeface="Times New Roman" panose="02020603050405020304" pitchFamily="18" charset="0"/>
                <a:ea typeface="楷体" panose="02010609060101010101" pitchFamily="49" charset="-122"/>
                <a:cs typeface="Times New Roman" panose="02020603050405020304" pitchFamily="18" charset="0"/>
              </a:rPr>
              <a:t>来表示</a:t>
            </a:r>
            <a:r>
              <a:rPr lang="en-US" altLang="zh-CN" dirty="0">
                <a:latin typeface="Times New Roman" panose="02020603050405020304" pitchFamily="18" charset="0"/>
                <a:ea typeface="楷体" panose="02010609060101010101" pitchFamily="49" charset="-122"/>
                <a:cs typeface="Times New Roman" panose="02020603050405020304" pitchFamily="18" charset="0"/>
              </a:rPr>
              <a:t>p</a:t>
            </a:r>
            <a:r>
              <a:rPr lang="zh-CN" altLang="en-US" dirty="0">
                <a:latin typeface="Times New Roman" panose="02020603050405020304" pitchFamily="18" charset="0"/>
                <a:ea typeface="楷体" panose="02010609060101010101" pitchFamily="49" charset="-122"/>
                <a:cs typeface="Times New Roman" panose="02020603050405020304" pitchFamily="18" charset="0"/>
              </a:rPr>
              <a:t>的交叉熵可如下计算：</a:t>
            </a:r>
          </a:p>
        </p:txBody>
      </p:sp>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1149E19A-5A10-46B6-AA9C-EECB78B51ABA}"/>
                  </a:ext>
                </a:extLst>
              </p:cNvPr>
              <p:cNvSpPr txBox="1"/>
              <p:nvPr/>
            </p:nvSpPr>
            <p:spPr>
              <a:xfrm>
                <a:off x="2217987" y="3013867"/>
                <a:ext cx="4572000" cy="7645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zh-CN" altLang="en-US" smtClean="0">
                          <a:latin typeface="Cambria Math" panose="02040503050406030204" pitchFamily="18" charset="0"/>
                        </a:rPr>
                        <m:t>H</m:t>
                      </m:r>
                      <m:d>
                        <m:dPr>
                          <m:ctrlPr>
                            <a:rPr lang="zh-CN" altLang="en-US" i="1">
                              <a:solidFill>
                                <a:srgbClr val="836967"/>
                              </a:solidFill>
                              <a:latin typeface="Cambria Math" panose="02040503050406030204" pitchFamily="18" charset="0"/>
                            </a:rPr>
                          </m:ctrlPr>
                        </m:dPr>
                        <m:e>
                          <m:r>
                            <a:rPr lang="zh-CN" altLang="en-US" i="1">
                              <a:latin typeface="Cambria Math" panose="02040503050406030204" pitchFamily="18" charset="0"/>
                            </a:rPr>
                            <m:t>𝑝</m:t>
                          </m:r>
                          <m:r>
                            <a:rPr lang="zh-CN" altLang="en-US" i="0">
                              <a:latin typeface="Cambria Math" panose="02040503050406030204" pitchFamily="18" charset="0"/>
                            </a:rPr>
                            <m:t>, </m:t>
                          </m:r>
                          <m:r>
                            <a:rPr lang="zh-CN" altLang="en-US" i="1">
                              <a:latin typeface="Cambria Math" panose="02040503050406030204" pitchFamily="18" charset="0"/>
                            </a:rPr>
                            <m:t>𝑞</m:t>
                          </m:r>
                        </m:e>
                      </m:d>
                      <m:r>
                        <a:rPr lang="zh-CN" altLang="en-US" i="0">
                          <a:latin typeface="Cambria Math" panose="02040503050406030204" pitchFamily="18" charset="0"/>
                        </a:rPr>
                        <m:t>=−</m:t>
                      </m:r>
                      <m:nary>
                        <m:naryPr>
                          <m:chr m:val="∑"/>
                          <m:limLoc m:val="undOvr"/>
                          <m:supHide m:val="on"/>
                          <m:ctrlPr>
                            <a:rPr lang="zh-CN" altLang="en-US" i="1">
                              <a:latin typeface="Cambria Math" panose="02040503050406030204" pitchFamily="18" charset="0"/>
                            </a:rPr>
                          </m:ctrlPr>
                        </m:naryPr>
                        <m:sub>
                          <m:r>
                            <a:rPr lang="zh-CN" altLang="en-US" i="1">
                              <a:latin typeface="Cambria Math" panose="02040503050406030204" pitchFamily="18" charset="0"/>
                            </a:rPr>
                            <m:t>𝑥</m:t>
                          </m:r>
                        </m:sub>
                        <m:sup/>
                        <m:e>
                          <m:r>
                            <a:rPr lang="zh-CN" altLang="en-US" i="1">
                              <a:latin typeface="Cambria Math" panose="02040503050406030204" pitchFamily="18" charset="0"/>
                            </a:rPr>
                            <m:t>𝑝</m:t>
                          </m:r>
                          <m:r>
                            <a:rPr lang="en-US" altLang="zh-CN" i="1">
                              <a:latin typeface="Cambria Math" panose="02040503050406030204" pitchFamily="18" charset="0"/>
                            </a:rPr>
                            <m:t>(</m:t>
                          </m:r>
                          <m:r>
                            <a:rPr lang="en-US" altLang="zh-CN" i="1">
                              <a:latin typeface="Cambria Math" panose="02040503050406030204" pitchFamily="18" charset="0"/>
                            </a:rPr>
                            <m:t>𝑥</m:t>
                          </m:r>
                          <m:r>
                            <a:rPr lang="en-US" altLang="zh-CN" i="1">
                              <a:latin typeface="Cambria Math" panose="02040503050406030204" pitchFamily="18" charset="0"/>
                            </a:rPr>
                            <m:t>)</m:t>
                          </m:r>
                          <m:r>
                            <a:rPr lang="zh-CN" altLang="en-US">
                              <a:latin typeface="Cambria Math" panose="02040503050406030204" pitchFamily="18" charset="0"/>
                            </a:rPr>
                            <m:t>∗</m:t>
                          </m:r>
                          <m:r>
                            <a:rPr lang="en-US" altLang="zh-CN" i="1">
                              <a:latin typeface="Cambria Math" panose="02040503050406030204" pitchFamily="18" charset="0"/>
                            </a:rPr>
                            <m:t>𝑙𝑜𝑔𝑞</m:t>
                          </m:r>
                          <m:r>
                            <a:rPr lang="en-US" altLang="zh-CN" i="1">
                              <a:latin typeface="Cambria Math" panose="02040503050406030204" pitchFamily="18" charset="0"/>
                            </a:rPr>
                            <m:t>(</m:t>
                          </m:r>
                          <m:r>
                            <a:rPr lang="en-US" altLang="zh-CN" i="1">
                              <a:latin typeface="Cambria Math" panose="02040503050406030204" pitchFamily="18" charset="0"/>
                            </a:rPr>
                            <m:t>𝑥</m:t>
                          </m:r>
                          <m:r>
                            <a:rPr lang="en-US" altLang="zh-CN" i="1">
                              <a:latin typeface="Cambria Math" panose="02040503050406030204" pitchFamily="18" charset="0"/>
                            </a:rPr>
                            <m:t>)</m:t>
                          </m:r>
                        </m:e>
                      </m:nary>
                    </m:oMath>
                  </m:oMathPara>
                </a14:m>
                <a:endParaRPr lang="zh-CN" altLang="en-US" dirty="0"/>
              </a:p>
            </p:txBody>
          </p:sp>
        </mc:Choice>
        <mc:Fallback xmlns="">
          <p:sp>
            <p:nvSpPr>
              <p:cNvPr id="16" name="文本框 15">
                <a:extLst>
                  <a:ext uri="{FF2B5EF4-FFF2-40B4-BE49-F238E27FC236}">
                    <a16:creationId xmlns:a16="http://schemas.microsoft.com/office/drawing/2014/main" id="{1149E19A-5A10-46B6-AA9C-EECB78B51ABA}"/>
                  </a:ext>
                </a:extLst>
              </p:cNvPr>
              <p:cNvSpPr txBox="1">
                <a:spLocks noRot="1" noChangeAspect="1" noMove="1" noResize="1" noEditPoints="1" noAdjustHandles="1" noChangeArrowheads="1" noChangeShapeType="1" noTextEdit="1"/>
              </p:cNvSpPr>
              <p:nvPr/>
            </p:nvSpPr>
            <p:spPr>
              <a:xfrm>
                <a:off x="2217987" y="3013867"/>
                <a:ext cx="4572000" cy="764505"/>
              </a:xfrm>
              <a:prstGeom prst="rect">
                <a:avLst/>
              </a:prstGeom>
              <a:blipFill>
                <a:blip r:embed="rId2"/>
                <a:stretch>
                  <a:fillRect/>
                </a:stretch>
              </a:blipFill>
            </p:spPr>
            <p:txBody>
              <a:bodyPr/>
              <a:lstStyle/>
              <a:p>
                <a:r>
                  <a:rPr lang="zh-CN" altLang="en-US">
                    <a:noFill/>
                  </a:rPr>
                  <a:t> </a:t>
                </a:r>
              </a:p>
            </p:txBody>
          </p:sp>
        </mc:Fallback>
      </mc:AlternateContent>
      <p:sp>
        <p:nvSpPr>
          <p:cNvPr id="18" name="文本框 17">
            <a:extLst>
              <a:ext uri="{FF2B5EF4-FFF2-40B4-BE49-F238E27FC236}">
                <a16:creationId xmlns:a16="http://schemas.microsoft.com/office/drawing/2014/main" id="{E7745038-C3AF-4DD3-A7EF-8E537B8AA4C9}"/>
              </a:ext>
            </a:extLst>
          </p:cNvPr>
          <p:cNvSpPr txBox="1"/>
          <p:nvPr/>
        </p:nvSpPr>
        <p:spPr>
          <a:xfrm>
            <a:off x="513683" y="4266090"/>
            <a:ext cx="8274677" cy="870751"/>
          </a:xfrm>
          <a:prstGeom prst="rect">
            <a:avLst/>
          </a:prstGeom>
          <a:noFill/>
        </p:spPr>
        <p:txBody>
          <a:bodyPr wrap="square">
            <a:spAutoFit/>
          </a:bodyPr>
          <a:lstStyle/>
          <a:p>
            <a:pPr algn="just">
              <a:lnSpc>
                <a:spcPct val="150000"/>
              </a:lnSpc>
            </a:pPr>
            <a:r>
              <a:rPr lang="zh-CN" altLang="en-US" dirty="0">
                <a:latin typeface="Times New Roman" panose="02020603050405020304" pitchFamily="18" charset="0"/>
                <a:ea typeface="楷体" panose="02010609060101010101" pitchFamily="49" charset="-122"/>
                <a:cs typeface="Times New Roman" panose="02020603050405020304" pitchFamily="18" charset="0"/>
              </a:rPr>
              <a:t>交叉熵刻画了两个概率分布之间的距离，旨在描绘通过概率分布</a:t>
            </a:r>
            <a:r>
              <a:rPr lang="en-US" altLang="zh-CN" dirty="0">
                <a:latin typeface="Times New Roman" panose="02020603050405020304" pitchFamily="18" charset="0"/>
                <a:ea typeface="楷体" panose="02010609060101010101" pitchFamily="49" charset="-122"/>
                <a:cs typeface="Times New Roman" panose="02020603050405020304" pitchFamily="18" charset="0"/>
              </a:rPr>
              <a:t>q</a:t>
            </a:r>
            <a:r>
              <a:rPr lang="zh-CN" altLang="en-US" dirty="0">
                <a:latin typeface="Times New Roman" panose="02020603050405020304" pitchFamily="18" charset="0"/>
                <a:ea typeface="楷体" panose="02010609060101010101" pitchFamily="49" charset="-122"/>
                <a:cs typeface="Times New Roman" panose="02020603050405020304" pitchFamily="18" charset="0"/>
              </a:rPr>
              <a:t>来表达概率分布</a:t>
            </a:r>
            <a:r>
              <a:rPr lang="en-US" altLang="zh-CN" dirty="0">
                <a:latin typeface="Times New Roman" panose="02020603050405020304" pitchFamily="18" charset="0"/>
                <a:ea typeface="楷体" panose="02010609060101010101" pitchFamily="49" charset="-122"/>
                <a:cs typeface="Times New Roman" panose="02020603050405020304" pitchFamily="18" charset="0"/>
              </a:rPr>
              <a:t>p</a:t>
            </a:r>
            <a:r>
              <a:rPr lang="zh-CN" altLang="en-US" dirty="0">
                <a:latin typeface="Times New Roman" panose="02020603050405020304" pitchFamily="18" charset="0"/>
                <a:ea typeface="楷体" panose="02010609060101010101" pitchFamily="49" charset="-122"/>
                <a:cs typeface="Times New Roman" panose="02020603050405020304" pitchFamily="18" charset="0"/>
              </a:rPr>
              <a:t>的困难程度。根据公式不难理解，交叉熵越小，两个概率分布</a:t>
            </a:r>
            <a:r>
              <a:rPr lang="en-US" altLang="zh-CN" dirty="0">
                <a:latin typeface="Times New Roman" panose="02020603050405020304" pitchFamily="18" charset="0"/>
                <a:ea typeface="楷体" panose="02010609060101010101" pitchFamily="49" charset="-122"/>
                <a:cs typeface="Times New Roman" panose="02020603050405020304" pitchFamily="18" charset="0"/>
              </a:rPr>
              <a:t>p</a:t>
            </a:r>
            <a:r>
              <a:rPr lang="zh-CN" altLang="en-US" dirty="0">
                <a:latin typeface="Times New Roman" panose="02020603050405020304" pitchFamily="18" charset="0"/>
                <a:ea typeface="楷体" panose="02010609060101010101" pitchFamily="49" charset="-122"/>
                <a:cs typeface="Times New Roman" panose="02020603050405020304" pitchFamily="18" charset="0"/>
              </a:rPr>
              <a:t>和</a:t>
            </a:r>
            <a:r>
              <a:rPr lang="en-US" altLang="zh-CN" dirty="0">
                <a:latin typeface="Times New Roman" panose="02020603050405020304" pitchFamily="18" charset="0"/>
                <a:ea typeface="楷体" panose="02010609060101010101" pitchFamily="49" charset="-122"/>
                <a:cs typeface="Times New Roman" panose="02020603050405020304" pitchFamily="18" charset="0"/>
              </a:rPr>
              <a:t>q</a:t>
            </a:r>
            <a:r>
              <a:rPr lang="zh-CN" altLang="en-US" dirty="0">
                <a:latin typeface="Times New Roman" panose="02020603050405020304" pitchFamily="18" charset="0"/>
                <a:ea typeface="楷体" panose="02010609060101010101" pitchFamily="49" charset="-122"/>
                <a:cs typeface="Times New Roman" panose="02020603050405020304" pitchFamily="18" charset="0"/>
              </a:rPr>
              <a:t>越接近。</a:t>
            </a:r>
          </a:p>
        </p:txBody>
      </p:sp>
    </p:spTree>
    <p:extLst>
      <p:ext uri="{BB962C8B-B14F-4D97-AF65-F5344CB8AC3E}">
        <p14:creationId xmlns:p14="http://schemas.microsoft.com/office/powerpoint/2010/main" val="22950359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a:spLocks noGrp="1"/>
          </p:cNvSpPr>
          <p:nvPr>
            <p:ph type="title"/>
          </p:nvPr>
        </p:nvSpPr>
        <p:spPr>
          <a:xfrm>
            <a:off x="462844" y="141552"/>
            <a:ext cx="8376356" cy="657727"/>
          </a:xfrm>
        </p:spPr>
        <p:txBody>
          <a:bodyPr/>
          <a:lstStyle/>
          <a:p>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常用的损失函数</a:t>
            </a:r>
          </a:p>
        </p:txBody>
      </p:sp>
      <p:sp>
        <p:nvSpPr>
          <p:cNvPr id="9" name="文本框 8">
            <a:extLst>
              <a:ext uri="{FF2B5EF4-FFF2-40B4-BE49-F238E27FC236}">
                <a16:creationId xmlns:a16="http://schemas.microsoft.com/office/drawing/2014/main" id="{4B9DD5EE-27F4-4CA9-8960-7E2BA39D9A52}"/>
              </a:ext>
            </a:extLst>
          </p:cNvPr>
          <p:cNvSpPr txBox="1"/>
          <p:nvPr/>
        </p:nvSpPr>
        <p:spPr>
          <a:xfrm>
            <a:off x="301480" y="933259"/>
            <a:ext cx="8274678" cy="461665"/>
          </a:xfrm>
          <a:prstGeom prst="rect">
            <a:avLst/>
          </a:prstGeom>
          <a:noFill/>
        </p:spPr>
        <p:txBody>
          <a:bodyPr wrap="square">
            <a:spAutoFit/>
          </a:bodyPr>
          <a:lstStyle/>
          <a:p>
            <a:r>
              <a:rPr lang="zh-CN" altLang="zh-CN" sz="2400" b="1" dirty="0">
                <a:solidFill>
                  <a:srgbClr val="0070C0"/>
                </a:solidFill>
                <a:latin typeface="Times New Roman" panose="02020603050405020304" pitchFamily="18" charset="0"/>
                <a:ea typeface="华文楷体" panose="02010600040101010101" pitchFamily="2" charset="-122"/>
                <a:cs typeface="Times New Roman" panose="02020603050405020304" pitchFamily="18" charset="0"/>
              </a:rPr>
              <a:t>交叉熵损失函数</a:t>
            </a:r>
            <a:endParaRPr lang="zh-CN" altLang="en-US" sz="2400" b="1" dirty="0">
              <a:solidFill>
                <a:srgbClr val="0070C0"/>
              </a:solidFill>
              <a:latin typeface="Times New Roman" panose="02020603050405020304" pitchFamily="18" charset="0"/>
              <a:ea typeface="华文楷体" panose="02010600040101010101" pitchFamily="2"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 name="矩形 1">
                <a:extLst>
                  <a:ext uri="{FF2B5EF4-FFF2-40B4-BE49-F238E27FC236}">
                    <a16:creationId xmlns:a16="http://schemas.microsoft.com/office/drawing/2014/main" id="{FCC83200-155B-4E8D-B8C0-E0EA4FCCCF53}"/>
                  </a:ext>
                </a:extLst>
              </p:cNvPr>
              <p:cNvSpPr/>
              <p:nvPr/>
            </p:nvSpPr>
            <p:spPr>
              <a:xfrm>
                <a:off x="409056" y="1394924"/>
                <a:ext cx="8167102" cy="2323713"/>
              </a:xfrm>
              <a:prstGeom prst="rect">
                <a:avLst/>
              </a:prstGeom>
            </p:spPr>
            <p:txBody>
              <a:bodyPr wrap="square">
                <a:spAutoFit/>
              </a:bodyPr>
              <a:lstStyle/>
              <a:p>
                <a:pPr indent="266700" algn="just">
                  <a:lnSpc>
                    <a:spcPct val="150000"/>
                  </a:lnSpc>
                  <a:spcAft>
                    <a:spcPts val="600"/>
                  </a:spcAft>
                </a:pP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假设数据</a:t>
                </a:r>
                <a14:m>
                  <m:oMath xmlns:m="http://schemas.openxmlformats.org/officeDocument/2006/math">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𝑥</m:t>
                    </m:r>
                  </m:oMath>
                </a14:m>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属于类别</a:t>
                </a:r>
                <a:r>
                  <a:rPr lang="en-US" altLang="zh-CN" kern="100" dirty="0">
                    <a:latin typeface="Times New Roman" panose="02020603050405020304" pitchFamily="18" charset="0"/>
                    <a:ea typeface="华文楷体" panose="02010600040101010101" pitchFamily="2" charset="-122"/>
                    <a:cs typeface="Times New Roman" panose="02020603050405020304" pitchFamily="18" charset="0"/>
                  </a:rPr>
                  <a:t>1</a:t>
                </a: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。记数据</a:t>
                </a:r>
                <a14:m>
                  <m:oMath xmlns:m="http://schemas.openxmlformats.org/officeDocument/2006/math">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𝑥</m:t>
                    </m:r>
                  </m:oMath>
                </a14:m>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的类别分布概率为</a:t>
                </a:r>
                <a14:m>
                  <m:oMath xmlns:m="http://schemas.openxmlformats.org/officeDocument/2006/math">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𝑦</m:t>
                    </m:r>
                  </m:oMath>
                </a14:m>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，显然</a:t>
                </a:r>
                <a14:m>
                  <m:oMath xmlns:m="http://schemas.openxmlformats.org/officeDocument/2006/math">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𝑦</m:t>
                    </m:r>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=(1,0,0)</m:t>
                    </m:r>
                  </m:oMath>
                </a14:m>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代表数据</a:t>
                </a:r>
                <a14:m>
                  <m:oMath xmlns:m="http://schemas.openxmlformats.org/officeDocument/2006/math">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𝑥</m:t>
                    </m:r>
                  </m:oMath>
                </a14:m>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的实际类别分布概率。记</a:t>
                </a:r>
                <a14:m>
                  <m:oMath xmlns:m="http://schemas.openxmlformats.org/officeDocument/2006/math">
                    <m:acc>
                      <m:accPr>
                        <m:chr m:val="̂"/>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𝑦</m:t>
                        </m:r>
                      </m:e>
                    </m:acc>
                  </m:oMath>
                </a14:m>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代表模型预测所得类别分布概率。</a:t>
                </a:r>
                <a:endPar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lnSpc>
                    <a:spcPct val="150000"/>
                  </a:lnSpc>
                  <a:spcAft>
                    <a:spcPts val="600"/>
                  </a:spcAft>
                </a:pP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那么对于数据</a:t>
                </a:r>
                <a14:m>
                  <m:oMath xmlns:m="http://schemas.openxmlformats.org/officeDocument/2006/math">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𝑥</m:t>
                    </m:r>
                  </m:oMath>
                </a14:m>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而言，其实际类别分布概率</a:t>
                </a:r>
                <a14:m>
                  <m:oMath xmlns:m="http://schemas.openxmlformats.org/officeDocument/2006/math">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𝑦</m:t>
                    </m:r>
                  </m:oMath>
                </a14:m>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和模型预测类别分布概率</a:t>
                </a:r>
                <a14:m>
                  <m:oMath xmlns:m="http://schemas.openxmlformats.org/officeDocument/2006/math">
                    <m:acc>
                      <m:accPr>
                        <m:chr m:val="̂"/>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𝑦</m:t>
                        </m:r>
                      </m:e>
                    </m:acc>
                  </m:oMath>
                </a14:m>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的交叉熵损失函数定义为：</a:t>
                </a:r>
                <a:endPar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lnSpc>
                    <a:spcPct val="150000"/>
                  </a:lnSpc>
                  <a:spcAft>
                    <a:spcPts val="0"/>
                  </a:spcAft>
                </a:pPr>
                <a14:m>
                  <m:oMathPara xmlns:m="http://schemas.openxmlformats.org/officeDocument/2006/math">
                    <m:oMathParaPr>
                      <m:jc m:val="centerGroup"/>
                    </m:oMathParaPr>
                    <m:oMath xmlns:m="http://schemas.openxmlformats.org/officeDocument/2006/math">
                      <m:r>
                        <m:rPr>
                          <m:sty m:val="p"/>
                        </m:rPr>
                        <a:rPr lang="en-US" altLang="zh-CN" kern="100">
                          <a:latin typeface="Cambria Math" panose="02040503050406030204" pitchFamily="18" charset="0"/>
                          <a:ea typeface="华文楷体" panose="02010600040101010101" pitchFamily="2" charset="-122"/>
                          <a:cs typeface="Times New Roman" panose="02020603050405020304" pitchFamily="18" charset="0"/>
                        </a:rPr>
                        <m:t>cross</m:t>
                      </m:r>
                      <m:r>
                        <a:rPr lang="en-US" altLang="zh-CN" kern="100">
                          <a:latin typeface="Cambria Math" panose="02040503050406030204" pitchFamily="18" charset="0"/>
                          <a:ea typeface="华文楷体" panose="02010600040101010101" pitchFamily="2" charset="-122"/>
                          <a:cs typeface="Times New Roman" panose="02020603050405020304" pitchFamily="18" charset="0"/>
                        </a:rPr>
                        <m:t> </m:t>
                      </m:r>
                      <m:r>
                        <m:rPr>
                          <m:sty m:val="p"/>
                        </m:rPr>
                        <a:rPr lang="en-US" altLang="zh-CN" kern="100">
                          <a:latin typeface="Cambria Math" panose="02040503050406030204" pitchFamily="18" charset="0"/>
                          <a:ea typeface="华文楷体" panose="02010600040101010101" pitchFamily="2" charset="-122"/>
                          <a:cs typeface="Times New Roman" panose="02020603050405020304" pitchFamily="18" charset="0"/>
                        </a:rPr>
                        <m:t>entropy</m:t>
                      </m:r>
                      <m:r>
                        <a:rPr lang="en-US" altLang="zh-CN" kern="100">
                          <a:latin typeface="Cambria Math" panose="02040503050406030204" pitchFamily="18" charset="0"/>
                          <a:ea typeface="华文楷体" panose="02010600040101010101" pitchFamily="2" charset="-122"/>
                          <a:cs typeface="Times New Roman" panose="02020603050405020304" pitchFamily="18" charset="0"/>
                        </a:rPr>
                        <m:t>=</m:t>
                      </m:r>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m:t>
                      </m:r>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𝑦</m:t>
                      </m:r>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m:t>
                      </m:r>
                      <m:r>
                        <m:rPr>
                          <m:sty m:val="p"/>
                        </m:rPr>
                        <a:rPr lang="en-US" altLang="zh-CN" kern="100">
                          <a:latin typeface="Cambria Math" panose="02040503050406030204" pitchFamily="18" charset="0"/>
                          <a:ea typeface="华文楷体" panose="02010600040101010101" pitchFamily="2" charset="-122"/>
                          <a:cs typeface="Times New Roman" panose="02020603050405020304" pitchFamily="18" charset="0"/>
                        </a:rPr>
                        <m:t>log</m:t>
                      </m:r>
                      <m:r>
                        <a:rPr lang="en-US" altLang="zh-CN" kern="100">
                          <a:latin typeface="Cambria Math" panose="02040503050406030204" pitchFamily="18" charset="0"/>
                          <a:ea typeface="华文楷体" panose="02010600040101010101" pitchFamily="2" charset="-122"/>
                          <a:cs typeface="Times New Roman" panose="02020603050405020304" pitchFamily="18" charset="0"/>
                        </a:rPr>
                        <m:t>⁡</m:t>
                      </m:r>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m:t>
                      </m:r>
                      <m:acc>
                        <m:accPr>
                          <m:chr m:val="̂"/>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𝑦</m:t>
                          </m:r>
                        </m:e>
                      </m:acc>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m:t>
                      </m:r>
                    </m:oMath>
                  </m:oMathPara>
                </a14:m>
                <a:endPar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endParaRPr>
              </a:p>
            </p:txBody>
          </p:sp>
        </mc:Choice>
        <mc:Fallback xmlns="">
          <p:sp>
            <p:nvSpPr>
              <p:cNvPr id="2" name="矩形 1">
                <a:extLst>
                  <a:ext uri="{FF2B5EF4-FFF2-40B4-BE49-F238E27FC236}">
                    <a16:creationId xmlns:a16="http://schemas.microsoft.com/office/drawing/2014/main" id="{FCC83200-155B-4E8D-B8C0-E0EA4FCCCF53}"/>
                  </a:ext>
                </a:extLst>
              </p:cNvPr>
              <p:cNvSpPr>
                <a:spLocks noRot="1" noChangeAspect="1" noMove="1" noResize="1" noEditPoints="1" noAdjustHandles="1" noChangeArrowheads="1" noChangeShapeType="1" noTextEdit="1"/>
              </p:cNvSpPr>
              <p:nvPr/>
            </p:nvSpPr>
            <p:spPr>
              <a:xfrm>
                <a:off x="409056" y="1394924"/>
                <a:ext cx="8167102" cy="2323713"/>
              </a:xfrm>
              <a:prstGeom prst="rect">
                <a:avLst/>
              </a:prstGeom>
              <a:blipFill>
                <a:blip r:embed="rId2"/>
                <a:stretch>
                  <a:fillRect l="-597" r="-672"/>
                </a:stretch>
              </a:blipFill>
            </p:spPr>
            <p:txBody>
              <a:bodyPr/>
              <a:lstStyle/>
              <a:p>
                <a:r>
                  <a:rPr lang="zh-CN" altLang="en-US">
                    <a:noFill/>
                  </a:rPr>
                  <a:t> </a:t>
                </a:r>
              </a:p>
            </p:txBody>
          </p:sp>
        </mc:Fallback>
      </mc:AlternateContent>
      <p:pic>
        <p:nvPicPr>
          <p:cNvPr id="10" name="图片 9">
            <a:extLst>
              <a:ext uri="{FF2B5EF4-FFF2-40B4-BE49-F238E27FC236}">
                <a16:creationId xmlns:a16="http://schemas.microsoft.com/office/drawing/2014/main" id="{1F2D017F-1C2B-4FB0-AE2A-AA4D607F5C94}"/>
              </a:ext>
            </a:extLst>
          </p:cNvPr>
          <p:cNvPicPr/>
          <p:nvPr/>
        </p:nvPicPr>
        <p:blipFill>
          <a:blip r:embed="rId3"/>
          <a:stretch>
            <a:fillRect/>
          </a:stretch>
        </p:blipFill>
        <p:spPr>
          <a:xfrm>
            <a:off x="2087773" y="3772859"/>
            <a:ext cx="4968453" cy="2181571"/>
          </a:xfrm>
          <a:prstGeom prst="rect">
            <a:avLst/>
          </a:prstGeom>
        </p:spPr>
      </p:pic>
      <mc:AlternateContent xmlns:mc="http://schemas.openxmlformats.org/markup-compatibility/2006" xmlns:a14="http://schemas.microsoft.com/office/drawing/2010/main">
        <mc:Choice Requires="a14">
          <p:sp>
            <p:nvSpPr>
              <p:cNvPr id="3" name="矩形 2">
                <a:extLst>
                  <a:ext uri="{FF2B5EF4-FFF2-40B4-BE49-F238E27FC236}">
                    <a16:creationId xmlns:a16="http://schemas.microsoft.com/office/drawing/2014/main" id="{EAD1D01A-DD15-4461-B258-1A00AE04760F}"/>
                  </a:ext>
                </a:extLst>
              </p:cNvPr>
              <p:cNvSpPr/>
              <p:nvPr/>
            </p:nvSpPr>
            <p:spPr>
              <a:xfrm>
                <a:off x="1638096" y="5924741"/>
                <a:ext cx="6982691" cy="465961"/>
              </a:xfrm>
              <a:prstGeom prst="rect">
                <a:avLst/>
              </a:prstGeom>
            </p:spPr>
            <p:txBody>
              <a:bodyPr wrap="square">
                <a:spAutoFit/>
              </a:bodyPr>
              <a:lstStyle/>
              <a:p>
                <a:pPr algn="ctr">
                  <a:lnSpc>
                    <a:spcPct val="150000"/>
                  </a:lnSpc>
                  <a:spcAft>
                    <a:spcPts val="600"/>
                  </a:spcAft>
                </a:pPr>
                <a:r>
                  <a:rPr lang="zh-CN" altLang="zh-CN" b="1" kern="100" dirty="0">
                    <a:latin typeface="Times New Roman" panose="02020603050405020304" pitchFamily="18" charset="0"/>
                    <a:ea typeface="华文楷体" panose="02010600040101010101" pitchFamily="2" charset="-122"/>
                    <a:cs typeface="Times New Roman" panose="02020603050405020304" pitchFamily="18" charset="0"/>
                  </a:rPr>
                  <a:t>图</a:t>
                </a:r>
                <a:r>
                  <a:rPr lang="en-US" altLang="zh-CN" b="1" kern="100" dirty="0">
                    <a:latin typeface="Times New Roman" panose="02020603050405020304" pitchFamily="18" charset="0"/>
                    <a:ea typeface="华文楷体" panose="02010600040101010101" pitchFamily="2" charset="-122"/>
                    <a:cs typeface="Times New Roman" panose="02020603050405020304" pitchFamily="18" charset="0"/>
                  </a:rPr>
                  <a:t>6.3  </a:t>
                </a:r>
                <a:r>
                  <a:rPr lang="zh-CN" altLang="zh-CN" b="1" kern="100" dirty="0">
                    <a:latin typeface="Times New Roman" panose="02020603050405020304" pitchFamily="18" charset="0"/>
                    <a:ea typeface="华文楷体" panose="02010600040101010101" pitchFamily="2" charset="-122"/>
                    <a:cs typeface="Times New Roman" panose="02020603050405020304" pitchFamily="18" charset="0"/>
                  </a:rPr>
                  <a:t>三类分类问题中输入</a:t>
                </a:r>
                <a14:m>
                  <m:oMath xmlns:m="http://schemas.openxmlformats.org/officeDocument/2006/math">
                    <m:r>
                      <a:rPr lang="en-US" altLang="zh-CN" b="1" i="1" kern="100">
                        <a:latin typeface="Cambria Math" panose="02040503050406030204" pitchFamily="18" charset="0"/>
                        <a:ea typeface="Cambria Math" panose="02040503050406030204" pitchFamily="18" charset="0"/>
                        <a:cs typeface="Times New Roman" panose="02020603050405020304" pitchFamily="18" charset="0"/>
                      </a:rPr>
                      <m:t>𝒙</m:t>
                    </m:r>
                  </m:oMath>
                </a14:m>
                <a:r>
                  <a:rPr lang="zh-CN" altLang="zh-CN" b="1" kern="100" dirty="0">
                    <a:latin typeface="Times New Roman" panose="02020603050405020304" pitchFamily="18" charset="0"/>
                    <a:ea typeface="华文楷体" panose="02010600040101010101" pitchFamily="2" charset="-122"/>
                    <a:cs typeface="Times New Roman" panose="02020603050405020304" pitchFamily="18" charset="0"/>
                  </a:rPr>
                  <a:t>的交叉熵损失示意图（</a:t>
                </a:r>
                <a14:m>
                  <m:oMath xmlns:m="http://schemas.openxmlformats.org/officeDocument/2006/math">
                    <m:r>
                      <a:rPr lang="en-US" altLang="zh-CN" b="1" i="1" kern="100">
                        <a:latin typeface="Cambria Math" panose="02040503050406030204" pitchFamily="18" charset="0"/>
                        <a:ea typeface="Cambria Math" panose="02040503050406030204" pitchFamily="18" charset="0"/>
                        <a:cs typeface="Times New Roman" panose="02020603050405020304" pitchFamily="18" charset="0"/>
                      </a:rPr>
                      <m:t>𝒙</m:t>
                    </m:r>
                  </m:oMath>
                </a14:m>
                <a:r>
                  <a:rPr lang="zh-CN" altLang="zh-CN" b="1" kern="100" dirty="0">
                    <a:latin typeface="Times New Roman" panose="02020603050405020304" pitchFamily="18" charset="0"/>
                    <a:ea typeface="华文楷体" panose="02010600040101010101" pitchFamily="2" charset="-122"/>
                    <a:cs typeface="Times New Roman" panose="02020603050405020304" pitchFamily="18" charset="0"/>
                  </a:rPr>
                  <a:t>属于第一类）</a:t>
                </a:r>
                <a:endPar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endParaRPr>
              </a:p>
            </p:txBody>
          </p:sp>
        </mc:Choice>
        <mc:Fallback xmlns="">
          <p:sp>
            <p:nvSpPr>
              <p:cNvPr id="3" name="矩形 2">
                <a:extLst>
                  <a:ext uri="{FF2B5EF4-FFF2-40B4-BE49-F238E27FC236}">
                    <a16:creationId xmlns:a16="http://schemas.microsoft.com/office/drawing/2014/main" id="{EAD1D01A-DD15-4461-B258-1A00AE04760F}"/>
                  </a:ext>
                </a:extLst>
              </p:cNvPr>
              <p:cNvSpPr>
                <a:spLocks noRot="1" noChangeAspect="1" noMove="1" noResize="1" noEditPoints="1" noAdjustHandles="1" noChangeArrowheads="1" noChangeShapeType="1" noTextEdit="1"/>
              </p:cNvSpPr>
              <p:nvPr/>
            </p:nvSpPr>
            <p:spPr>
              <a:xfrm>
                <a:off x="1638096" y="5924741"/>
                <a:ext cx="6982691" cy="465961"/>
              </a:xfrm>
              <a:prstGeom prst="rect">
                <a:avLst/>
              </a:prstGeom>
              <a:blipFill>
                <a:blip r:embed="rId4"/>
                <a:stretch>
                  <a:fillRect b="-2236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2362058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a:spLocks noGrp="1"/>
          </p:cNvSpPr>
          <p:nvPr>
            <p:ph type="title"/>
          </p:nvPr>
        </p:nvSpPr>
        <p:spPr>
          <a:xfrm>
            <a:off x="462844" y="141552"/>
            <a:ext cx="8376356" cy="657727"/>
          </a:xfrm>
        </p:spPr>
        <p:txBody>
          <a:bodyPr/>
          <a:lstStyle/>
          <a:p>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常用的损失函数</a:t>
            </a:r>
          </a:p>
        </p:txBody>
      </p:sp>
      <p:sp>
        <p:nvSpPr>
          <p:cNvPr id="9" name="文本框 8">
            <a:extLst>
              <a:ext uri="{FF2B5EF4-FFF2-40B4-BE49-F238E27FC236}">
                <a16:creationId xmlns:a16="http://schemas.microsoft.com/office/drawing/2014/main" id="{4B9DD5EE-27F4-4CA9-8960-7E2BA39D9A52}"/>
              </a:ext>
            </a:extLst>
          </p:cNvPr>
          <p:cNvSpPr txBox="1"/>
          <p:nvPr/>
        </p:nvSpPr>
        <p:spPr>
          <a:xfrm>
            <a:off x="301480" y="933259"/>
            <a:ext cx="8274678" cy="461665"/>
          </a:xfrm>
          <a:prstGeom prst="rect">
            <a:avLst/>
          </a:prstGeom>
          <a:noFill/>
        </p:spPr>
        <p:txBody>
          <a:bodyPr wrap="square">
            <a:spAutoFit/>
          </a:bodyPr>
          <a:lstStyle/>
          <a:p>
            <a:r>
              <a:rPr lang="zh-CN" altLang="zh-CN" sz="2400" b="1" dirty="0">
                <a:solidFill>
                  <a:srgbClr val="0070C0"/>
                </a:solidFill>
                <a:latin typeface="Times New Roman" panose="02020603050405020304" pitchFamily="18" charset="0"/>
                <a:ea typeface="华文楷体" panose="02010600040101010101" pitchFamily="2" charset="-122"/>
                <a:cs typeface="Times New Roman" panose="02020603050405020304" pitchFamily="18" charset="0"/>
              </a:rPr>
              <a:t>交叉熵损失函数</a:t>
            </a:r>
            <a:endParaRPr lang="zh-CN" altLang="en-US" sz="2400" b="1" dirty="0">
              <a:solidFill>
                <a:srgbClr val="0070C0"/>
              </a:solidFill>
              <a:latin typeface="Times New Roman" panose="02020603050405020304" pitchFamily="18" charset="0"/>
              <a:ea typeface="华文楷体" panose="02010600040101010101" pitchFamily="2"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0BD42795-CDDB-4B44-BF03-F078B96CDCD6}"/>
                  </a:ext>
                </a:extLst>
              </p:cNvPr>
              <p:cNvSpPr/>
              <p:nvPr/>
            </p:nvSpPr>
            <p:spPr>
              <a:xfrm>
                <a:off x="301481" y="1676316"/>
                <a:ext cx="8274677" cy="3789948"/>
              </a:xfrm>
              <a:prstGeom prst="rect">
                <a:avLst/>
              </a:prstGeom>
            </p:spPr>
            <p:txBody>
              <a:bodyPr wrap="square">
                <a:spAutoFit/>
              </a:bodyPr>
              <a:lstStyle/>
              <a:p>
                <a:pPr indent="266700" algn="just">
                  <a:lnSpc>
                    <a:spcPct val="150000"/>
                  </a:lnSpc>
                  <a:spcAft>
                    <a:spcPts val="0"/>
                  </a:spcAft>
                </a:pP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很显然，一个良好的神经网络要尽量保证对于每一个输入数据，神经网络所预测类别分布概率与实际类别分布概率之间的差距越小越好，即交叉熵越小越好。于是，可将交叉熵作为损失函数来训练神经网络。</a:t>
                </a:r>
                <a:endParaRPr lang="en-US" altLang="zh-CN" sz="1400" kern="100" dirty="0">
                  <a:latin typeface="等线" panose="02010600030101010101" pitchFamily="2" charset="-122"/>
                  <a:ea typeface="等线" panose="02010600030101010101" pitchFamily="2" charset="-122"/>
                  <a:cs typeface="Times New Roman" panose="02020603050405020304" pitchFamily="18" charset="0"/>
                </a:endParaRPr>
              </a:p>
              <a:p>
                <a:pPr indent="266700" algn="just">
                  <a:lnSpc>
                    <a:spcPct val="150000"/>
                  </a:lnSpc>
                  <a:spcAft>
                    <a:spcPts val="0"/>
                  </a:spcAft>
                </a:pPr>
                <a:r>
                  <a:rPr lang="zh-CN" altLang="en-US" dirty="0">
                    <a:latin typeface="Times New Roman" panose="02020603050405020304" pitchFamily="18" charset="0"/>
                    <a:ea typeface="华文楷体" panose="02010600040101010101" pitchFamily="2" charset="-122"/>
                  </a:rPr>
                  <a:t>图</a:t>
                </a:r>
                <a:r>
                  <a:rPr lang="en-US" altLang="zh-CN" dirty="0">
                    <a:latin typeface="Times New Roman" panose="02020603050405020304" pitchFamily="18" charset="0"/>
                    <a:ea typeface="华文楷体" panose="02010600040101010101" pitchFamily="2" charset="-122"/>
                  </a:rPr>
                  <a:t>6.3</a:t>
                </a:r>
                <a:r>
                  <a:rPr lang="zh-CN" altLang="zh-CN" dirty="0">
                    <a:latin typeface="Times New Roman" panose="02020603050405020304" pitchFamily="18" charset="0"/>
                    <a:ea typeface="华文楷体" panose="02010600040101010101" pitchFamily="2" charset="-122"/>
                    <a:cs typeface="Times New Roman" panose="02020603050405020304" pitchFamily="18" charset="0"/>
                  </a:rPr>
                  <a:t>给出了一个三个类别分类的例子。由于输入数据</a:t>
                </a:r>
                <a14:m>
                  <m:oMath xmlns:m="http://schemas.openxmlformats.org/officeDocument/2006/math">
                    <m:r>
                      <a:rPr lang="en-US" altLang="zh-CN" i="1">
                        <a:latin typeface="Cambria Math" panose="02040503050406030204" pitchFamily="18" charset="0"/>
                        <a:ea typeface="Cambria Math" panose="02040503050406030204" pitchFamily="18" charset="0"/>
                        <a:cs typeface="Times New Roman" panose="02020603050405020304" pitchFamily="18" charset="0"/>
                      </a:rPr>
                      <m:t>𝑥</m:t>
                    </m:r>
                  </m:oMath>
                </a14:m>
                <a:r>
                  <a:rPr lang="zh-CN" altLang="zh-CN" dirty="0">
                    <a:latin typeface="Times New Roman" panose="02020603050405020304" pitchFamily="18" charset="0"/>
                    <a:ea typeface="华文楷体" panose="02010600040101010101" pitchFamily="2" charset="-122"/>
                    <a:cs typeface="Times New Roman" panose="02020603050405020304" pitchFamily="18" charset="0"/>
                  </a:rPr>
                  <a:t>属于类别</a:t>
                </a:r>
                <a:r>
                  <a:rPr lang="en-US" altLang="zh-CN" dirty="0">
                    <a:latin typeface="Times New Roman" panose="02020603050405020304" pitchFamily="18" charset="0"/>
                    <a:ea typeface="华文楷体" panose="02010600040101010101" pitchFamily="2" charset="-122"/>
                  </a:rPr>
                  <a:t>1</a:t>
                </a:r>
                <a:r>
                  <a:rPr lang="zh-CN" altLang="zh-CN" dirty="0">
                    <a:latin typeface="Times New Roman" panose="02020603050405020304" pitchFamily="18" charset="0"/>
                    <a:ea typeface="华文楷体" panose="02010600040101010101" pitchFamily="2" charset="-122"/>
                    <a:cs typeface="Times New Roman" panose="02020603050405020304" pitchFamily="18" charset="0"/>
                  </a:rPr>
                  <a:t>，因此其实际类别概率分布值为</a:t>
                </a:r>
                <a14:m>
                  <m:oMath xmlns:m="http://schemas.openxmlformats.org/officeDocument/2006/math">
                    <m:r>
                      <m:rPr>
                        <m:sty m:val="p"/>
                      </m:rPr>
                      <a:rPr lang="en-US" altLang="zh-CN">
                        <a:latin typeface="Cambria Math" panose="02040503050406030204" pitchFamily="18" charset="0"/>
                        <a:ea typeface="华文楷体" panose="02010600040101010101" pitchFamily="2" charset="-122"/>
                        <a:cs typeface="Times New Roman" panose="02020603050405020304" pitchFamily="18" charset="0"/>
                      </a:rPr>
                      <m:t>y</m:t>
                    </m:r>
                    <m:r>
                      <a:rPr lang="en-US" altLang="zh-CN">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ea typeface="华文楷体" panose="02010600040101010101" pitchFamily="2" charset="-122"/>
                            <a:cs typeface="Times New Roman" panose="02020603050405020304" pitchFamily="18" charset="0"/>
                          </a:rPr>
                          <m:t>𝑦</m:t>
                        </m:r>
                      </m:e>
                      <m:sub>
                        <m:r>
                          <a:rPr lang="en-US" altLang="zh-CN" i="1">
                            <a:latin typeface="Cambria Math" panose="02040503050406030204" pitchFamily="18" charset="0"/>
                            <a:ea typeface="华文楷体" panose="02010600040101010101" pitchFamily="2" charset="-122"/>
                            <a:cs typeface="Times New Roman" panose="02020603050405020304" pitchFamily="18" charset="0"/>
                          </a:rPr>
                          <m:t>1</m:t>
                        </m:r>
                      </m:sub>
                    </m:sSub>
                    <m:r>
                      <a:rPr lang="en-US" altLang="zh-CN" i="1">
                        <a:latin typeface="Cambria Math" panose="02040503050406030204" pitchFamily="18" charset="0"/>
                        <a:ea typeface="Cambria Math" panose="02040503050406030204" pitchFamily="18" charset="0"/>
                        <a:cs typeface="Times New Roman" panose="02020603050405020304" pitchFamily="18" charset="0"/>
                      </a:rPr>
                      <m:t>,</m:t>
                    </m:r>
                    <m:sSub>
                      <m:sSubPr>
                        <m:ctrlPr>
                          <a:rPr lang="zh-CN" altLang="zh-CN"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ea typeface="Cambria Math" panose="02040503050406030204" pitchFamily="18" charset="0"/>
                            <a:cs typeface="Times New Roman" panose="02020603050405020304" pitchFamily="18" charset="0"/>
                          </a:rPr>
                          <m:t>𝑦</m:t>
                        </m:r>
                      </m:e>
                      <m:sub>
                        <m:r>
                          <a:rPr lang="en-US" altLang="zh-CN" i="1">
                            <a:latin typeface="Cambria Math" panose="02040503050406030204" pitchFamily="18" charset="0"/>
                            <a:ea typeface="Cambria Math" panose="02040503050406030204" pitchFamily="18" charset="0"/>
                            <a:cs typeface="Times New Roman" panose="02020603050405020304" pitchFamily="18" charset="0"/>
                          </a:rPr>
                          <m:t>2</m:t>
                        </m:r>
                      </m:sub>
                    </m:sSub>
                    <m:r>
                      <a:rPr lang="en-US" altLang="zh-CN" i="1">
                        <a:latin typeface="Cambria Math" panose="02040503050406030204" pitchFamily="18" charset="0"/>
                        <a:ea typeface="Cambria Math" panose="02040503050406030204" pitchFamily="18" charset="0"/>
                        <a:cs typeface="Times New Roman" panose="02020603050405020304" pitchFamily="18" charset="0"/>
                      </a:rPr>
                      <m:t>,</m:t>
                    </m:r>
                    <m:sSub>
                      <m:sSubPr>
                        <m:ctrlPr>
                          <a:rPr lang="zh-CN" altLang="zh-CN"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ea typeface="Cambria Math" panose="02040503050406030204" pitchFamily="18" charset="0"/>
                            <a:cs typeface="Times New Roman" panose="02020603050405020304" pitchFamily="18" charset="0"/>
                          </a:rPr>
                          <m:t>𝑦</m:t>
                        </m:r>
                      </m:e>
                      <m:sub>
                        <m:r>
                          <a:rPr lang="en-US" altLang="zh-CN" i="1">
                            <a:latin typeface="Cambria Math" panose="02040503050406030204" pitchFamily="18" charset="0"/>
                            <a:ea typeface="Cambria Math" panose="02040503050406030204" pitchFamily="18" charset="0"/>
                            <a:cs typeface="Times New Roman" panose="02020603050405020304" pitchFamily="18" charset="0"/>
                          </a:rPr>
                          <m:t>3</m:t>
                        </m:r>
                      </m:sub>
                    </m:sSub>
                    <m:r>
                      <a:rPr lang="en-US" altLang="zh-CN" i="1">
                        <a:latin typeface="Cambria Math" panose="02040503050406030204" pitchFamily="18" charset="0"/>
                        <a:ea typeface="Cambria Math" panose="02040503050406030204" pitchFamily="18" charset="0"/>
                        <a:cs typeface="Times New Roman" panose="02020603050405020304" pitchFamily="18" charset="0"/>
                      </a:rPr>
                      <m:t>)=(1,0,0)</m:t>
                    </m:r>
                  </m:oMath>
                </a14:m>
                <a:r>
                  <a:rPr lang="zh-CN" altLang="zh-CN" dirty="0">
                    <a:latin typeface="Times New Roman" panose="02020603050405020304" pitchFamily="18" charset="0"/>
                    <a:ea typeface="华文楷体" panose="02010600040101010101" pitchFamily="2" charset="-122"/>
                    <a:cs typeface="Times New Roman" panose="02020603050405020304" pitchFamily="18" charset="0"/>
                  </a:rPr>
                  <a:t>。经过神经网络的变换，得到了输入数据</a:t>
                </a:r>
                <a14:m>
                  <m:oMath xmlns:m="http://schemas.openxmlformats.org/officeDocument/2006/math">
                    <m:r>
                      <a:rPr lang="en-US" altLang="zh-CN" i="1">
                        <a:latin typeface="Cambria Math" panose="02040503050406030204" pitchFamily="18" charset="0"/>
                        <a:ea typeface="Cambria Math" panose="02040503050406030204" pitchFamily="18" charset="0"/>
                        <a:cs typeface="Times New Roman" panose="02020603050405020304" pitchFamily="18" charset="0"/>
                      </a:rPr>
                      <m:t>𝑥</m:t>
                    </m:r>
                  </m:oMath>
                </a14:m>
                <a:r>
                  <a:rPr lang="zh-CN" altLang="zh-CN" dirty="0">
                    <a:latin typeface="Times New Roman" panose="02020603050405020304" pitchFamily="18" charset="0"/>
                    <a:ea typeface="华文楷体" panose="02010600040101010101" pitchFamily="2" charset="-122"/>
                    <a:cs typeface="Times New Roman" panose="02020603050405020304" pitchFamily="18" charset="0"/>
                  </a:rPr>
                  <a:t>相对于三个类别的预测中间值</a:t>
                </a:r>
                <a:r>
                  <a:rPr lang="zh-CN" altLang="zh-CN" dirty="0">
                    <a:ea typeface="Times New Roman" panose="02020603050405020304" pitchFamily="18" charset="0"/>
                  </a:rPr>
                  <a:t> </a:t>
                </a:r>
                <a:r>
                  <a:rPr lang="en-US" altLang="zh-CN" dirty="0">
                    <a:ea typeface="Times New Roman" panose="02020603050405020304" pitchFamily="18" charset="0"/>
                  </a:rPr>
                  <a:t>(</a:t>
                </a:r>
                <a14:m>
                  <m:oMath xmlns:m="http://schemas.openxmlformats.org/officeDocument/2006/math">
                    <m:sSub>
                      <m:sSubPr>
                        <m:ctrlPr>
                          <a:rPr lang="zh-CN" altLang="zh-CN"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ea typeface="华文楷体" panose="02010600040101010101" pitchFamily="2" charset="-122"/>
                            <a:cs typeface="Times New Roman" panose="02020603050405020304" pitchFamily="18" charset="0"/>
                          </a:rPr>
                          <m:t>𝑧</m:t>
                        </m:r>
                      </m:e>
                      <m:sub>
                        <m:r>
                          <a:rPr lang="en-US" altLang="zh-CN" i="1">
                            <a:latin typeface="Cambria Math" panose="02040503050406030204" pitchFamily="18" charset="0"/>
                            <a:ea typeface="华文楷体" panose="02010600040101010101" pitchFamily="2" charset="-122"/>
                            <a:cs typeface="Times New Roman" panose="02020603050405020304" pitchFamily="18" charset="0"/>
                          </a:rPr>
                          <m:t>1</m:t>
                        </m:r>
                      </m:sub>
                    </m:sSub>
                    <m:r>
                      <a:rPr lang="en-US" altLang="zh-CN" i="1">
                        <a:latin typeface="Cambria Math" panose="02040503050406030204" pitchFamily="18" charset="0"/>
                        <a:ea typeface="Cambria Math" panose="02040503050406030204" pitchFamily="18" charset="0"/>
                        <a:cs typeface="Times New Roman" panose="02020603050405020304" pitchFamily="18" charset="0"/>
                      </a:rPr>
                      <m:t>,</m:t>
                    </m:r>
                    <m:sSub>
                      <m:sSubPr>
                        <m:ctrlPr>
                          <a:rPr lang="zh-CN" altLang="zh-CN"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ea typeface="Cambria Math" panose="02040503050406030204" pitchFamily="18" charset="0"/>
                            <a:cs typeface="Times New Roman" panose="02020603050405020304" pitchFamily="18" charset="0"/>
                          </a:rPr>
                          <m:t>𝑧</m:t>
                        </m:r>
                      </m:e>
                      <m:sub>
                        <m:r>
                          <a:rPr lang="en-US" altLang="zh-CN" i="1">
                            <a:latin typeface="Cambria Math" panose="02040503050406030204" pitchFamily="18" charset="0"/>
                            <a:ea typeface="Cambria Math" panose="02040503050406030204" pitchFamily="18" charset="0"/>
                            <a:cs typeface="Times New Roman" panose="02020603050405020304" pitchFamily="18" charset="0"/>
                          </a:rPr>
                          <m:t>2</m:t>
                        </m:r>
                      </m:sub>
                    </m:sSub>
                    <m:r>
                      <a:rPr lang="en-US" altLang="zh-CN" i="1">
                        <a:latin typeface="Cambria Math" panose="02040503050406030204" pitchFamily="18" charset="0"/>
                        <a:ea typeface="Cambria Math" panose="02040503050406030204" pitchFamily="18" charset="0"/>
                        <a:cs typeface="Times New Roman" panose="02020603050405020304" pitchFamily="18" charset="0"/>
                      </a:rPr>
                      <m:t>,</m:t>
                    </m:r>
                    <m:sSub>
                      <m:sSubPr>
                        <m:ctrlPr>
                          <a:rPr lang="zh-CN" altLang="zh-CN"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ea typeface="Cambria Math" panose="02040503050406030204" pitchFamily="18" charset="0"/>
                            <a:cs typeface="Times New Roman" panose="02020603050405020304" pitchFamily="18" charset="0"/>
                          </a:rPr>
                          <m:t>𝑧</m:t>
                        </m:r>
                      </m:e>
                      <m:sub>
                        <m:r>
                          <a:rPr lang="en-US" altLang="zh-CN" i="1">
                            <a:latin typeface="Cambria Math" panose="02040503050406030204" pitchFamily="18" charset="0"/>
                            <a:ea typeface="Cambria Math" panose="02040503050406030204" pitchFamily="18" charset="0"/>
                            <a:cs typeface="Times New Roman" panose="02020603050405020304" pitchFamily="18" charset="0"/>
                          </a:rPr>
                          <m:t>3</m:t>
                        </m:r>
                      </m:sub>
                    </m:sSub>
                  </m:oMath>
                </a14:m>
                <a:r>
                  <a:rPr lang="en-US" altLang="zh-CN" dirty="0">
                    <a:latin typeface="Times New Roman" panose="02020603050405020304" pitchFamily="18" charset="0"/>
                    <a:ea typeface="华文楷体" panose="02010600040101010101" pitchFamily="2" charset="-122"/>
                  </a:rPr>
                  <a:t>)</a:t>
                </a:r>
                <a:r>
                  <a:rPr lang="zh-CN" altLang="zh-CN" dirty="0">
                    <a:latin typeface="Times New Roman" panose="02020603050405020304" pitchFamily="18" charset="0"/>
                    <a:ea typeface="华文楷体" panose="02010600040101010101" pitchFamily="2" charset="-122"/>
                    <a:cs typeface="Times New Roman" panose="02020603050405020304" pitchFamily="18" charset="0"/>
                  </a:rPr>
                  <a:t>。然后，经过</a:t>
                </a:r>
                <a:r>
                  <a:rPr lang="en-US" altLang="zh-CN" dirty="0" err="1">
                    <a:latin typeface="Times New Roman" panose="02020603050405020304" pitchFamily="18" charset="0"/>
                    <a:ea typeface="华文楷体" panose="02010600040101010101" pitchFamily="2" charset="-122"/>
                  </a:rPr>
                  <a:t>Softmax</a:t>
                </a:r>
                <a:r>
                  <a:rPr lang="zh-CN" altLang="zh-CN" dirty="0">
                    <a:latin typeface="Times New Roman" panose="02020603050405020304" pitchFamily="18" charset="0"/>
                    <a:ea typeface="华文楷体" panose="02010600040101010101" pitchFamily="2" charset="-122"/>
                    <a:cs typeface="Times New Roman" panose="02020603050405020304" pitchFamily="18" charset="0"/>
                  </a:rPr>
                  <a:t>函数映射，得到神经网络所预测的输入数据</a:t>
                </a:r>
                <a14:m>
                  <m:oMath xmlns:m="http://schemas.openxmlformats.org/officeDocument/2006/math">
                    <m:r>
                      <a:rPr lang="en-US" altLang="zh-CN" i="1">
                        <a:latin typeface="Cambria Math" panose="02040503050406030204" pitchFamily="18" charset="0"/>
                        <a:ea typeface="Cambria Math" panose="02040503050406030204" pitchFamily="18" charset="0"/>
                        <a:cs typeface="Times New Roman" panose="02020603050405020304" pitchFamily="18" charset="0"/>
                      </a:rPr>
                      <m:t>𝑥</m:t>
                    </m:r>
                  </m:oMath>
                </a14:m>
                <a:r>
                  <a:rPr lang="zh-CN" altLang="zh-CN" dirty="0">
                    <a:latin typeface="Times New Roman" panose="02020603050405020304" pitchFamily="18" charset="0"/>
                    <a:ea typeface="华文楷体" panose="02010600040101010101" pitchFamily="2" charset="-122"/>
                    <a:cs typeface="Times New Roman" panose="02020603050405020304" pitchFamily="18" charset="0"/>
                  </a:rPr>
                  <a:t>的类别分布概率</a:t>
                </a:r>
                <a14:m>
                  <m:oMath xmlns:m="http://schemas.openxmlformats.org/officeDocument/2006/math">
                    <m:acc>
                      <m:accPr>
                        <m:chr m:val="̂"/>
                        <m:ctrlPr>
                          <a:rPr lang="zh-CN" altLang="zh-CN" i="1">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i="1">
                            <a:latin typeface="Cambria Math" panose="02040503050406030204" pitchFamily="18" charset="0"/>
                            <a:ea typeface="华文楷体" panose="02010600040101010101" pitchFamily="2" charset="-122"/>
                            <a:cs typeface="Times New Roman" panose="02020603050405020304" pitchFamily="18" charset="0"/>
                          </a:rPr>
                          <m:t>𝑦</m:t>
                        </m:r>
                      </m:e>
                    </m:acc>
                    <m:r>
                      <a:rPr lang="en-US" altLang="zh-CN" i="1">
                        <a:latin typeface="Cambria Math" panose="02040503050406030204" pitchFamily="18" charset="0"/>
                        <a:ea typeface="华文楷体" panose="02010600040101010101" pitchFamily="2" charset="-122"/>
                        <a:cs typeface="Times New Roman" panose="02020603050405020304" pitchFamily="18" charset="0"/>
                      </a:rPr>
                      <m:t>=(</m:t>
                    </m:r>
                    <m:acc>
                      <m:accPr>
                        <m:chr m:val="̂"/>
                        <m:ctrlPr>
                          <a:rPr lang="zh-CN" altLang="zh-CN" i="1">
                            <a:latin typeface="Cambria Math" panose="02040503050406030204" pitchFamily="18" charset="0"/>
                            <a:ea typeface="Cambria Math" panose="02040503050406030204" pitchFamily="18" charset="0"/>
                            <a:cs typeface="Times New Roman" panose="02020603050405020304" pitchFamily="18" charset="0"/>
                          </a:rPr>
                        </m:ctrlPr>
                      </m:accPr>
                      <m:e>
                        <m:sSub>
                          <m:sSubPr>
                            <m:ctrlPr>
                              <a:rPr lang="zh-CN" altLang="zh-CN"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ea typeface="华文楷体" panose="02010600040101010101" pitchFamily="2" charset="-122"/>
                                <a:cs typeface="Times New Roman" panose="02020603050405020304" pitchFamily="18" charset="0"/>
                              </a:rPr>
                              <m:t>𝑦</m:t>
                            </m:r>
                          </m:e>
                          <m:sub>
                            <m:r>
                              <a:rPr lang="en-US" altLang="zh-CN" i="1">
                                <a:latin typeface="Cambria Math" panose="02040503050406030204" pitchFamily="18" charset="0"/>
                                <a:ea typeface="华文楷体" panose="02010600040101010101" pitchFamily="2" charset="-122"/>
                                <a:cs typeface="Times New Roman" panose="02020603050405020304" pitchFamily="18" charset="0"/>
                              </a:rPr>
                              <m:t>1</m:t>
                            </m:r>
                          </m:sub>
                        </m:sSub>
                      </m:e>
                    </m:acc>
                    <m:r>
                      <a:rPr lang="en-US" altLang="zh-CN" i="1">
                        <a:latin typeface="Cambria Math" panose="02040503050406030204" pitchFamily="18" charset="0"/>
                        <a:ea typeface="Cambria Math" panose="02040503050406030204" pitchFamily="18" charset="0"/>
                        <a:cs typeface="Times New Roman" panose="02020603050405020304" pitchFamily="18" charset="0"/>
                      </a:rPr>
                      <m:t>,</m:t>
                    </m:r>
                    <m:acc>
                      <m:accPr>
                        <m:chr m:val="̂"/>
                        <m:ctrlPr>
                          <a:rPr lang="zh-CN" altLang="zh-CN" i="1">
                            <a:latin typeface="Cambria Math" panose="02040503050406030204" pitchFamily="18" charset="0"/>
                            <a:ea typeface="Cambria Math" panose="02040503050406030204" pitchFamily="18" charset="0"/>
                            <a:cs typeface="Times New Roman" panose="02020603050405020304" pitchFamily="18" charset="0"/>
                          </a:rPr>
                        </m:ctrlPr>
                      </m:accPr>
                      <m:e>
                        <m:sSub>
                          <m:sSubPr>
                            <m:ctrlPr>
                              <a:rPr lang="zh-CN" altLang="zh-CN"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ea typeface="Cambria Math" panose="02040503050406030204" pitchFamily="18" charset="0"/>
                                <a:cs typeface="Times New Roman" panose="02020603050405020304" pitchFamily="18" charset="0"/>
                              </a:rPr>
                              <m:t>𝑦</m:t>
                            </m:r>
                          </m:e>
                          <m:sub>
                            <m:r>
                              <a:rPr lang="en-US" altLang="zh-CN" i="1">
                                <a:latin typeface="Cambria Math" panose="02040503050406030204" pitchFamily="18" charset="0"/>
                                <a:ea typeface="Cambria Math" panose="02040503050406030204" pitchFamily="18" charset="0"/>
                                <a:cs typeface="Times New Roman" panose="02020603050405020304" pitchFamily="18" charset="0"/>
                              </a:rPr>
                              <m:t>2</m:t>
                            </m:r>
                          </m:sub>
                        </m:sSub>
                      </m:e>
                    </m:acc>
                    <m:r>
                      <a:rPr lang="en-US" altLang="zh-CN" i="1">
                        <a:latin typeface="Cambria Math" panose="02040503050406030204" pitchFamily="18" charset="0"/>
                        <a:ea typeface="Cambria Math" panose="02040503050406030204" pitchFamily="18" charset="0"/>
                        <a:cs typeface="Times New Roman" panose="02020603050405020304" pitchFamily="18" charset="0"/>
                      </a:rPr>
                      <m:t>,</m:t>
                    </m:r>
                    <m:acc>
                      <m:accPr>
                        <m:chr m:val="̂"/>
                        <m:ctrlPr>
                          <a:rPr lang="zh-CN" altLang="zh-CN" i="1">
                            <a:latin typeface="Cambria Math" panose="02040503050406030204" pitchFamily="18" charset="0"/>
                            <a:ea typeface="Cambria Math" panose="02040503050406030204" pitchFamily="18" charset="0"/>
                            <a:cs typeface="Times New Roman" panose="02020603050405020304" pitchFamily="18" charset="0"/>
                          </a:rPr>
                        </m:ctrlPr>
                      </m:accPr>
                      <m:e>
                        <m:sSub>
                          <m:sSubPr>
                            <m:ctrlPr>
                              <a:rPr lang="zh-CN" altLang="zh-CN"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ea typeface="Cambria Math" panose="02040503050406030204" pitchFamily="18" charset="0"/>
                                <a:cs typeface="Times New Roman" panose="02020603050405020304" pitchFamily="18" charset="0"/>
                              </a:rPr>
                              <m:t>𝑦</m:t>
                            </m:r>
                          </m:e>
                          <m:sub>
                            <m:r>
                              <a:rPr lang="en-US" altLang="zh-CN" i="1">
                                <a:latin typeface="Cambria Math" panose="02040503050406030204" pitchFamily="18" charset="0"/>
                                <a:ea typeface="Cambria Math" panose="02040503050406030204" pitchFamily="18" charset="0"/>
                                <a:cs typeface="Times New Roman" panose="02020603050405020304" pitchFamily="18" charset="0"/>
                              </a:rPr>
                              <m:t>3</m:t>
                            </m:r>
                          </m:sub>
                        </m:sSub>
                      </m:e>
                    </m:acc>
                  </m:oMath>
                </a14:m>
                <a:r>
                  <a:rPr lang="en-US" altLang="zh-CN" dirty="0">
                    <a:latin typeface="Times New Roman" panose="02020603050405020304" pitchFamily="18" charset="0"/>
                    <a:ea typeface="华文楷体" panose="02010600040101010101" pitchFamily="2" charset="-122"/>
                  </a:rPr>
                  <a:t>)</a:t>
                </a:r>
                <a:r>
                  <a:rPr lang="zh-CN" altLang="zh-CN" dirty="0">
                    <a:latin typeface="Times New Roman" panose="02020603050405020304" pitchFamily="18" charset="0"/>
                    <a:ea typeface="华文楷体" panose="02010600040101010101" pitchFamily="2" charset="-122"/>
                    <a:cs typeface="Times New Roman" panose="02020603050405020304" pitchFamily="18" charset="0"/>
                  </a:rPr>
                  <a:t>。根据前面的介绍，</a:t>
                </a:r>
                <a14:m>
                  <m:oMath xmlns:m="http://schemas.openxmlformats.org/officeDocument/2006/math">
                    <m:acc>
                      <m:accPr>
                        <m:chr m:val="̂"/>
                        <m:ctrlPr>
                          <a:rPr lang="zh-CN" altLang="zh-CN" i="1">
                            <a:latin typeface="Cambria Math" panose="02040503050406030204" pitchFamily="18" charset="0"/>
                            <a:ea typeface="Cambria Math" panose="02040503050406030204" pitchFamily="18" charset="0"/>
                            <a:cs typeface="Times New Roman" panose="02020603050405020304" pitchFamily="18" charset="0"/>
                          </a:rPr>
                        </m:ctrlPr>
                      </m:accPr>
                      <m:e>
                        <m:sSub>
                          <m:sSubPr>
                            <m:ctrlPr>
                              <a:rPr lang="zh-CN" altLang="zh-CN"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ea typeface="华文楷体" panose="02010600040101010101" pitchFamily="2" charset="-122"/>
                                <a:cs typeface="Times New Roman" panose="02020603050405020304" pitchFamily="18" charset="0"/>
                              </a:rPr>
                              <m:t>𝑦</m:t>
                            </m:r>
                          </m:e>
                          <m:sub>
                            <m:r>
                              <a:rPr lang="en-US" altLang="zh-CN" i="1">
                                <a:latin typeface="Cambria Math" panose="02040503050406030204" pitchFamily="18" charset="0"/>
                                <a:ea typeface="华文楷体" panose="02010600040101010101" pitchFamily="2" charset="-122"/>
                                <a:cs typeface="Times New Roman" panose="02020603050405020304" pitchFamily="18" charset="0"/>
                              </a:rPr>
                              <m:t>1</m:t>
                            </m:r>
                          </m:sub>
                        </m:sSub>
                      </m:e>
                    </m:acc>
                  </m:oMath>
                </a14:m>
                <a:r>
                  <a:rPr lang="zh-CN" altLang="zh-CN" dirty="0">
                    <a:latin typeface="Times New Roman" panose="02020603050405020304" pitchFamily="18" charset="0"/>
                    <a:ea typeface="华文楷体" panose="02010600040101010101" pitchFamily="2" charset="-122"/>
                    <a:cs typeface="Times New Roman" panose="02020603050405020304" pitchFamily="18" charset="0"/>
                  </a:rPr>
                  <a:t>、</a:t>
                </a:r>
                <a14:m>
                  <m:oMath xmlns:m="http://schemas.openxmlformats.org/officeDocument/2006/math">
                    <m:acc>
                      <m:accPr>
                        <m:chr m:val="̂"/>
                        <m:ctrlPr>
                          <a:rPr lang="zh-CN" altLang="zh-CN" i="1">
                            <a:latin typeface="Cambria Math" panose="02040503050406030204" pitchFamily="18" charset="0"/>
                            <a:ea typeface="Cambria Math" panose="02040503050406030204" pitchFamily="18" charset="0"/>
                            <a:cs typeface="Times New Roman" panose="02020603050405020304" pitchFamily="18" charset="0"/>
                          </a:rPr>
                        </m:ctrlPr>
                      </m:accPr>
                      <m:e>
                        <m:sSub>
                          <m:sSubPr>
                            <m:ctrlPr>
                              <a:rPr lang="zh-CN" altLang="zh-CN"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ea typeface="Cambria Math" panose="02040503050406030204" pitchFamily="18" charset="0"/>
                                <a:cs typeface="Times New Roman" panose="02020603050405020304" pitchFamily="18" charset="0"/>
                              </a:rPr>
                              <m:t>𝑦</m:t>
                            </m:r>
                          </m:e>
                          <m:sub>
                            <m:r>
                              <a:rPr lang="en-US" altLang="zh-CN" i="1">
                                <a:latin typeface="Cambria Math" panose="02040503050406030204" pitchFamily="18" charset="0"/>
                                <a:ea typeface="Cambria Math" panose="02040503050406030204" pitchFamily="18" charset="0"/>
                                <a:cs typeface="Times New Roman" panose="02020603050405020304" pitchFamily="18" charset="0"/>
                              </a:rPr>
                              <m:t>2</m:t>
                            </m:r>
                          </m:sub>
                        </m:sSub>
                      </m:e>
                    </m:acc>
                  </m:oMath>
                </a14:m>
                <a:r>
                  <a:rPr lang="zh-CN" altLang="zh-CN" dirty="0">
                    <a:latin typeface="Times New Roman" panose="02020603050405020304" pitchFamily="18" charset="0"/>
                    <a:ea typeface="华文楷体" panose="02010600040101010101" pitchFamily="2" charset="-122"/>
                    <a:cs typeface="Times New Roman" panose="02020603050405020304" pitchFamily="18" charset="0"/>
                  </a:rPr>
                  <a:t>和</a:t>
                </a:r>
                <a14:m>
                  <m:oMath xmlns:m="http://schemas.openxmlformats.org/officeDocument/2006/math">
                    <m:acc>
                      <m:accPr>
                        <m:chr m:val="̂"/>
                        <m:ctrlPr>
                          <a:rPr lang="zh-CN" altLang="zh-CN" i="1">
                            <a:latin typeface="Cambria Math" panose="02040503050406030204" pitchFamily="18" charset="0"/>
                            <a:ea typeface="Cambria Math" panose="02040503050406030204" pitchFamily="18" charset="0"/>
                            <a:cs typeface="Times New Roman" panose="02020603050405020304" pitchFamily="18" charset="0"/>
                          </a:rPr>
                        </m:ctrlPr>
                      </m:accPr>
                      <m:e>
                        <m:sSub>
                          <m:sSubPr>
                            <m:ctrlPr>
                              <a:rPr lang="zh-CN" altLang="zh-CN"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ea typeface="Cambria Math" panose="02040503050406030204" pitchFamily="18" charset="0"/>
                                <a:cs typeface="Times New Roman" panose="02020603050405020304" pitchFamily="18" charset="0"/>
                              </a:rPr>
                              <m:t>𝑦</m:t>
                            </m:r>
                          </m:e>
                          <m:sub>
                            <m:r>
                              <a:rPr lang="en-US" altLang="zh-CN" i="1">
                                <a:latin typeface="Cambria Math" panose="02040503050406030204" pitchFamily="18" charset="0"/>
                                <a:ea typeface="Cambria Math" panose="02040503050406030204" pitchFamily="18" charset="0"/>
                                <a:cs typeface="Times New Roman" panose="02020603050405020304" pitchFamily="18" charset="0"/>
                              </a:rPr>
                              <m:t>3</m:t>
                            </m:r>
                          </m:sub>
                        </m:sSub>
                      </m:e>
                    </m:acc>
                  </m:oMath>
                </a14:m>
                <a:r>
                  <a:rPr lang="zh-CN" altLang="zh-CN" dirty="0">
                    <a:latin typeface="Times New Roman" panose="02020603050405020304" pitchFamily="18" charset="0"/>
                    <a:ea typeface="华文楷体" panose="02010600040101010101" pitchFamily="2" charset="-122"/>
                    <a:cs typeface="Times New Roman" panose="02020603050405020304" pitchFamily="18" charset="0"/>
                  </a:rPr>
                  <a:t>为</a:t>
                </a:r>
                <a:r>
                  <a:rPr lang="en-US" altLang="zh-CN" dirty="0">
                    <a:latin typeface="Times New Roman" panose="02020603050405020304" pitchFamily="18" charset="0"/>
                    <a:ea typeface="华文楷体" panose="02010600040101010101" pitchFamily="2" charset="-122"/>
                  </a:rPr>
                  <a:t>(</a:t>
                </a:r>
                <a14:m>
                  <m:oMath xmlns:m="http://schemas.openxmlformats.org/officeDocument/2006/math">
                    <m:r>
                      <a:rPr lang="en-US" altLang="zh-CN" i="1">
                        <a:latin typeface="Cambria Math" panose="02040503050406030204" pitchFamily="18" charset="0"/>
                        <a:ea typeface="华文楷体" panose="02010600040101010101" pitchFamily="2" charset="-122"/>
                        <a:cs typeface="Times New Roman" panose="02020603050405020304" pitchFamily="18" charset="0"/>
                      </a:rPr>
                      <m:t>0,1</m:t>
                    </m:r>
                  </m:oMath>
                </a14:m>
                <a:r>
                  <a:rPr lang="en-US" altLang="zh-CN" dirty="0">
                    <a:latin typeface="Times New Roman" panose="02020603050405020304" pitchFamily="18" charset="0"/>
                    <a:ea typeface="华文楷体" panose="02010600040101010101" pitchFamily="2" charset="-122"/>
                  </a:rPr>
                  <a:t>)</a:t>
                </a:r>
                <a:r>
                  <a:rPr lang="zh-CN" altLang="zh-CN" dirty="0">
                    <a:latin typeface="Times New Roman" panose="02020603050405020304" pitchFamily="18" charset="0"/>
                    <a:ea typeface="华文楷体" panose="02010600040101010101" pitchFamily="2" charset="-122"/>
                    <a:cs typeface="Times New Roman" panose="02020603050405020304" pitchFamily="18" charset="0"/>
                  </a:rPr>
                  <a:t>范围之间的一个概率值。由于样本</a:t>
                </a:r>
                <a14:m>
                  <m:oMath xmlns:m="http://schemas.openxmlformats.org/officeDocument/2006/math">
                    <m:r>
                      <a:rPr lang="en-US" altLang="zh-CN" i="1">
                        <a:latin typeface="Cambria Math" panose="02040503050406030204" pitchFamily="18" charset="0"/>
                        <a:ea typeface="Cambria Math" panose="02040503050406030204" pitchFamily="18" charset="0"/>
                        <a:cs typeface="Times New Roman" panose="02020603050405020304" pitchFamily="18" charset="0"/>
                      </a:rPr>
                      <m:t>𝑥</m:t>
                    </m:r>
                  </m:oMath>
                </a14:m>
                <a:r>
                  <a:rPr lang="zh-CN" altLang="zh-CN" dirty="0">
                    <a:latin typeface="Times New Roman" panose="02020603050405020304" pitchFamily="18" charset="0"/>
                    <a:ea typeface="华文楷体" panose="02010600040101010101" pitchFamily="2" charset="-122"/>
                    <a:cs typeface="Times New Roman" panose="02020603050405020304" pitchFamily="18" charset="0"/>
                  </a:rPr>
                  <a:t>属于第一个类别，因此希望神经网络所预测得到的</a:t>
                </a:r>
                <a14:m>
                  <m:oMath xmlns:m="http://schemas.openxmlformats.org/officeDocument/2006/math">
                    <m:acc>
                      <m:accPr>
                        <m:chr m:val="̂"/>
                        <m:ctrlPr>
                          <a:rPr lang="zh-CN" altLang="zh-CN" i="1">
                            <a:latin typeface="Cambria Math" panose="02040503050406030204" pitchFamily="18" charset="0"/>
                            <a:ea typeface="Cambria Math" panose="02040503050406030204" pitchFamily="18" charset="0"/>
                            <a:cs typeface="Times New Roman" panose="02020603050405020304" pitchFamily="18" charset="0"/>
                          </a:rPr>
                        </m:ctrlPr>
                      </m:accPr>
                      <m:e>
                        <m:sSub>
                          <m:sSubPr>
                            <m:ctrlPr>
                              <a:rPr lang="zh-CN" altLang="zh-CN"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ea typeface="Cambria Math" panose="02040503050406030204" pitchFamily="18" charset="0"/>
                                <a:cs typeface="Times New Roman" panose="02020603050405020304" pitchFamily="18" charset="0"/>
                              </a:rPr>
                              <m:t>𝑦</m:t>
                            </m:r>
                          </m:e>
                          <m:sub>
                            <m:r>
                              <a:rPr lang="en-US" altLang="zh-CN" i="1">
                                <a:latin typeface="Cambria Math" panose="02040503050406030204" pitchFamily="18" charset="0"/>
                                <a:ea typeface="Cambria Math" panose="02040503050406030204" pitchFamily="18" charset="0"/>
                                <a:cs typeface="Times New Roman" panose="02020603050405020304" pitchFamily="18" charset="0"/>
                              </a:rPr>
                              <m:t>1</m:t>
                            </m:r>
                          </m:sub>
                        </m:sSub>
                      </m:e>
                    </m:acc>
                  </m:oMath>
                </a14:m>
                <a:r>
                  <a:rPr lang="zh-CN" altLang="zh-CN" dirty="0">
                    <a:latin typeface="Times New Roman" panose="02020603050405020304" pitchFamily="18" charset="0"/>
                    <a:ea typeface="华文楷体" panose="02010600040101010101" pitchFamily="2" charset="-122"/>
                    <a:cs typeface="Times New Roman" panose="02020603050405020304" pitchFamily="18" charset="0"/>
                  </a:rPr>
                  <a:t>取值要远远大于</a:t>
                </a:r>
                <a14:m>
                  <m:oMath xmlns:m="http://schemas.openxmlformats.org/officeDocument/2006/math">
                    <m:acc>
                      <m:accPr>
                        <m:chr m:val="̂"/>
                        <m:ctrlPr>
                          <a:rPr lang="zh-CN" altLang="zh-CN" i="1">
                            <a:latin typeface="Cambria Math" panose="02040503050406030204" pitchFamily="18" charset="0"/>
                            <a:ea typeface="Cambria Math" panose="02040503050406030204" pitchFamily="18" charset="0"/>
                            <a:cs typeface="Times New Roman" panose="02020603050405020304" pitchFamily="18" charset="0"/>
                          </a:rPr>
                        </m:ctrlPr>
                      </m:accPr>
                      <m:e>
                        <m:sSub>
                          <m:sSubPr>
                            <m:ctrlPr>
                              <a:rPr lang="zh-CN" altLang="zh-CN"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ea typeface="华文楷体" panose="02010600040101010101" pitchFamily="2" charset="-122"/>
                                <a:cs typeface="Times New Roman" panose="02020603050405020304" pitchFamily="18" charset="0"/>
                              </a:rPr>
                              <m:t>𝑦</m:t>
                            </m:r>
                          </m:e>
                          <m:sub>
                            <m:r>
                              <a:rPr lang="en-US" altLang="zh-CN" i="1">
                                <a:latin typeface="Cambria Math" panose="02040503050406030204" pitchFamily="18" charset="0"/>
                                <a:ea typeface="华文楷体" panose="02010600040101010101" pitchFamily="2" charset="-122"/>
                                <a:cs typeface="Times New Roman" panose="02020603050405020304" pitchFamily="18" charset="0"/>
                              </a:rPr>
                              <m:t>2</m:t>
                            </m:r>
                          </m:sub>
                        </m:sSub>
                      </m:e>
                    </m:acc>
                  </m:oMath>
                </a14:m>
                <a:r>
                  <a:rPr lang="zh-CN" altLang="zh-CN" dirty="0">
                    <a:latin typeface="Times New Roman" panose="02020603050405020304" pitchFamily="18" charset="0"/>
                    <a:ea typeface="华文楷体" panose="02010600040101010101" pitchFamily="2" charset="-122"/>
                    <a:cs typeface="Times New Roman" panose="02020603050405020304" pitchFamily="18" charset="0"/>
                  </a:rPr>
                  <a:t>和</a:t>
                </a:r>
                <a14:m>
                  <m:oMath xmlns:m="http://schemas.openxmlformats.org/officeDocument/2006/math">
                    <m:acc>
                      <m:accPr>
                        <m:chr m:val="̂"/>
                        <m:ctrlPr>
                          <a:rPr lang="zh-CN" altLang="zh-CN" i="1">
                            <a:latin typeface="Cambria Math" panose="02040503050406030204" pitchFamily="18" charset="0"/>
                            <a:ea typeface="Cambria Math" panose="02040503050406030204" pitchFamily="18" charset="0"/>
                            <a:cs typeface="Times New Roman" panose="02020603050405020304" pitchFamily="18" charset="0"/>
                          </a:rPr>
                        </m:ctrlPr>
                      </m:accPr>
                      <m:e>
                        <m:sSub>
                          <m:sSubPr>
                            <m:ctrlPr>
                              <a:rPr lang="zh-CN" altLang="zh-CN"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ea typeface="Cambria Math" panose="02040503050406030204" pitchFamily="18" charset="0"/>
                                <a:cs typeface="Times New Roman" panose="02020603050405020304" pitchFamily="18" charset="0"/>
                              </a:rPr>
                              <m:t>𝑦</m:t>
                            </m:r>
                          </m:e>
                          <m:sub>
                            <m:r>
                              <a:rPr lang="en-US" altLang="zh-CN" i="1">
                                <a:latin typeface="Cambria Math" panose="02040503050406030204" pitchFamily="18" charset="0"/>
                                <a:ea typeface="Cambria Math" panose="02040503050406030204" pitchFamily="18" charset="0"/>
                                <a:cs typeface="Times New Roman" panose="02020603050405020304" pitchFamily="18" charset="0"/>
                              </a:rPr>
                              <m:t>3</m:t>
                            </m:r>
                          </m:sub>
                        </m:sSub>
                      </m:e>
                    </m:acc>
                  </m:oMath>
                </a14:m>
                <a:r>
                  <a:rPr lang="zh-CN" altLang="zh-CN" dirty="0">
                    <a:latin typeface="Times New Roman" panose="02020603050405020304" pitchFamily="18" charset="0"/>
                    <a:ea typeface="华文楷体" panose="02010600040101010101" pitchFamily="2" charset="-122"/>
                    <a:cs typeface="Times New Roman" panose="02020603050405020304" pitchFamily="18" charset="0"/>
                  </a:rPr>
                  <a:t>的取值。</a:t>
                </a:r>
                <a:endParaRPr lang="zh-CN" altLang="en-US" dirty="0"/>
              </a:p>
            </p:txBody>
          </p:sp>
        </mc:Choice>
        <mc:Fallback xmlns="">
          <p:sp>
            <p:nvSpPr>
              <p:cNvPr id="4" name="矩形 3">
                <a:extLst>
                  <a:ext uri="{FF2B5EF4-FFF2-40B4-BE49-F238E27FC236}">
                    <a16:creationId xmlns:a16="http://schemas.microsoft.com/office/drawing/2014/main" id="{0BD42795-CDDB-4B44-BF03-F078B96CDCD6}"/>
                  </a:ext>
                </a:extLst>
              </p:cNvPr>
              <p:cNvSpPr>
                <a:spLocks noRot="1" noChangeAspect="1" noMove="1" noResize="1" noEditPoints="1" noAdjustHandles="1" noChangeArrowheads="1" noChangeShapeType="1" noTextEdit="1"/>
              </p:cNvSpPr>
              <p:nvPr/>
            </p:nvSpPr>
            <p:spPr>
              <a:xfrm>
                <a:off x="301481" y="1676316"/>
                <a:ext cx="8274677" cy="3789948"/>
              </a:xfrm>
              <a:prstGeom prst="rect">
                <a:avLst/>
              </a:prstGeom>
              <a:blipFill>
                <a:blip r:embed="rId2"/>
                <a:stretch>
                  <a:fillRect l="-589" r="-589" b="-176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1765842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a:spLocks noGrp="1"/>
          </p:cNvSpPr>
          <p:nvPr>
            <p:ph type="title"/>
          </p:nvPr>
        </p:nvSpPr>
        <p:spPr>
          <a:xfrm>
            <a:off x="462844" y="141552"/>
            <a:ext cx="8376356" cy="657727"/>
          </a:xfrm>
        </p:spPr>
        <p:txBody>
          <a:bodyPr/>
          <a:lstStyle/>
          <a:p>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常用的损失函数</a:t>
            </a:r>
          </a:p>
        </p:txBody>
      </p:sp>
      <p:sp>
        <p:nvSpPr>
          <p:cNvPr id="9" name="文本框 8">
            <a:extLst>
              <a:ext uri="{FF2B5EF4-FFF2-40B4-BE49-F238E27FC236}">
                <a16:creationId xmlns:a16="http://schemas.microsoft.com/office/drawing/2014/main" id="{4B9DD5EE-27F4-4CA9-8960-7E2BA39D9A52}"/>
              </a:ext>
            </a:extLst>
          </p:cNvPr>
          <p:cNvSpPr txBox="1"/>
          <p:nvPr/>
        </p:nvSpPr>
        <p:spPr>
          <a:xfrm>
            <a:off x="301480" y="933259"/>
            <a:ext cx="8274678" cy="461665"/>
          </a:xfrm>
          <a:prstGeom prst="rect">
            <a:avLst/>
          </a:prstGeom>
          <a:noFill/>
        </p:spPr>
        <p:txBody>
          <a:bodyPr wrap="square">
            <a:spAutoFit/>
          </a:bodyPr>
          <a:lstStyle/>
          <a:p>
            <a:r>
              <a:rPr lang="zh-CN" altLang="zh-CN" sz="2400" b="1" dirty="0">
                <a:solidFill>
                  <a:srgbClr val="0070C0"/>
                </a:solidFill>
                <a:latin typeface="Times New Roman" panose="02020603050405020304" pitchFamily="18" charset="0"/>
                <a:ea typeface="华文楷体" panose="02010600040101010101" pitchFamily="2" charset="-122"/>
                <a:cs typeface="Times New Roman" panose="02020603050405020304" pitchFamily="18" charset="0"/>
              </a:rPr>
              <a:t>交叉熵损失函数</a:t>
            </a:r>
            <a:endParaRPr lang="zh-CN" altLang="en-US" sz="2400" b="1" dirty="0">
              <a:solidFill>
                <a:srgbClr val="0070C0"/>
              </a:solidFill>
              <a:latin typeface="Times New Roman" panose="02020603050405020304" pitchFamily="18" charset="0"/>
              <a:ea typeface="华文楷体" panose="02010600040101010101" pitchFamily="2"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矩形 2">
                <a:extLst>
                  <a:ext uri="{FF2B5EF4-FFF2-40B4-BE49-F238E27FC236}">
                    <a16:creationId xmlns:a16="http://schemas.microsoft.com/office/drawing/2014/main" id="{8BE790D6-02A4-41FE-B115-9A83D1FAAF17}"/>
                  </a:ext>
                </a:extLst>
              </p:cNvPr>
              <p:cNvSpPr/>
              <p:nvPr/>
            </p:nvSpPr>
            <p:spPr>
              <a:xfrm>
                <a:off x="61123" y="1752094"/>
                <a:ext cx="3484011" cy="3740576"/>
              </a:xfrm>
              <a:prstGeom prst="rect">
                <a:avLst/>
              </a:prstGeom>
            </p:spPr>
            <p:txBody>
              <a:bodyPr wrap="square">
                <a:spAutoFit/>
              </a:bodyPr>
              <a:lstStyle/>
              <a:p>
                <a:pPr indent="266700" algn="just">
                  <a:lnSpc>
                    <a:spcPct val="150000"/>
                  </a:lnSpc>
                  <a:spcAft>
                    <a:spcPts val="0"/>
                  </a:spcAft>
                </a:pPr>
                <a:r>
                  <a:rPr lang="zh-CN" altLang="zh-CN" sz="1300" kern="100" dirty="0">
                    <a:latin typeface="Times New Roman" panose="02020603050405020304" pitchFamily="18" charset="0"/>
                    <a:ea typeface="华文楷体" panose="02010600040101010101" pitchFamily="2" charset="-122"/>
                    <a:cs typeface="Times New Roman" panose="02020603050405020304" pitchFamily="18" charset="0"/>
                  </a:rPr>
                  <a:t>训练中可利用如下交叉熵损失函数来对模型参数进行优化：</a:t>
                </a:r>
                <a14:m>
                  <m:oMath xmlns:m="http://schemas.openxmlformats.org/officeDocument/2006/math">
                    <m:r>
                      <m:rPr>
                        <m:sty m:val="p"/>
                      </m:rPr>
                      <a:rPr lang="en-US" altLang="zh-CN" sz="1300" kern="100">
                        <a:latin typeface="Cambria Math" panose="02040503050406030204" pitchFamily="18" charset="0"/>
                        <a:ea typeface="华文楷体" panose="02010600040101010101" pitchFamily="2" charset="-122"/>
                        <a:cs typeface="Times New Roman" panose="02020603050405020304" pitchFamily="18" charset="0"/>
                      </a:rPr>
                      <m:t>cross</m:t>
                    </m:r>
                    <m:r>
                      <a:rPr lang="en-US" altLang="zh-CN" sz="1300" kern="100">
                        <a:latin typeface="Cambria Math" panose="02040503050406030204" pitchFamily="18" charset="0"/>
                        <a:ea typeface="华文楷体" panose="02010600040101010101" pitchFamily="2" charset="-122"/>
                        <a:cs typeface="Times New Roman" panose="02020603050405020304" pitchFamily="18" charset="0"/>
                      </a:rPr>
                      <m:t> </m:t>
                    </m:r>
                    <m:r>
                      <m:rPr>
                        <m:sty m:val="p"/>
                      </m:rPr>
                      <a:rPr lang="en-US" altLang="zh-CN" sz="1300" kern="100">
                        <a:latin typeface="Cambria Math" panose="02040503050406030204" pitchFamily="18" charset="0"/>
                        <a:ea typeface="华文楷体" panose="02010600040101010101" pitchFamily="2" charset="-122"/>
                        <a:cs typeface="Times New Roman" panose="02020603050405020304" pitchFamily="18" charset="0"/>
                      </a:rPr>
                      <m:t>entropy</m:t>
                    </m:r>
                    <m:r>
                      <a:rPr lang="en-US" altLang="zh-CN" sz="1300" kern="100">
                        <a:latin typeface="Cambria Math" panose="02040503050406030204" pitchFamily="18" charset="0"/>
                        <a:ea typeface="华文楷体" panose="02010600040101010101" pitchFamily="2" charset="-122"/>
                        <a:cs typeface="Times New Roman" panose="02020603050405020304" pitchFamily="18" charset="0"/>
                      </a:rPr>
                      <m:t>=</m:t>
                    </m:r>
                    <m:r>
                      <a:rPr lang="en-US" altLang="zh-CN" sz="1300" i="1" kern="100">
                        <a:latin typeface="Cambria Math" panose="02040503050406030204" pitchFamily="18" charset="0"/>
                        <a:ea typeface="华文楷体" panose="02010600040101010101" pitchFamily="2" charset="-122"/>
                        <a:cs typeface="Times New Roman" panose="02020603050405020304" pitchFamily="18" charset="0"/>
                      </a:rPr>
                      <m:t>−</m:t>
                    </m:r>
                    <m:r>
                      <a:rPr lang="en-US" altLang="zh-CN" sz="1300"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3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300" i="1" kern="100">
                            <a:latin typeface="Cambria Math" panose="02040503050406030204" pitchFamily="18" charset="0"/>
                            <a:ea typeface="华文楷体" panose="02010600040101010101" pitchFamily="2" charset="-122"/>
                            <a:cs typeface="Times New Roman" panose="02020603050405020304" pitchFamily="18" charset="0"/>
                          </a:rPr>
                          <m:t>𝑦</m:t>
                        </m:r>
                      </m:e>
                      <m:sub>
                        <m:r>
                          <a:rPr lang="en-US" altLang="zh-CN" sz="1300" i="1" kern="100">
                            <a:latin typeface="Cambria Math" panose="02040503050406030204" pitchFamily="18" charset="0"/>
                            <a:ea typeface="华文楷体" panose="02010600040101010101" pitchFamily="2" charset="-122"/>
                            <a:cs typeface="Times New Roman" panose="02020603050405020304" pitchFamily="18" charset="0"/>
                          </a:rPr>
                          <m:t>1</m:t>
                        </m:r>
                      </m:sub>
                    </m:sSub>
                    <m:r>
                      <a:rPr lang="en-US" altLang="zh-CN" sz="1300" i="1" kern="100">
                        <a:latin typeface="Cambria Math" panose="02040503050406030204" pitchFamily="18" charset="0"/>
                        <a:ea typeface="华文楷体" panose="02010600040101010101" pitchFamily="2" charset="-122"/>
                        <a:cs typeface="Times New Roman" panose="02020603050405020304" pitchFamily="18" charset="0"/>
                      </a:rPr>
                      <m:t>×</m:t>
                    </m:r>
                    <m:func>
                      <m:funcPr>
                        <m:ctrlPr>
                          <a:rPr lang="zh-CN" altLang="zh-CN" sz="1300" i="1" kern="100">
                            <a:latin typeface="Cambria Math" panose="02040503050406030204" pitchFamily="18" charset="0"/>
                            <a:ea typeface="Cambria Math" panose="02040503050406030204" pitchFamily="18" charset="0"/>
                            <a:cs typeface="Times New Roman" panose="02020603050405020304" pitchFamily="18" charset="0"/>
                          </a:rPr>
                        </m:ctrlPr>
                      </m:funcPr>
                      <m:fName>
                        <m:r>
                          <m:rPr>
                            <m:sty m:val="p"/>
                          </m:rPr>
                          <a:rPr lang="en-US" altLang="zh-CN" sz="1300" kern="100">
                            <a:latin typeface="Cambria Math" panose="02040503050406030204" pitchFamily="18" charset="0"/>
                            <a:ea typeface="华文楷体" panose="02010600040101010101" pitchFamily="2" charset="-122"/>
                            <a:cs typeface="Times New Roman" panose="02020603050405020304" pitchFamily="18" charset="0"/>
                          </a:rPr>
                          <m:t>log</m:t>
                        </m:r>
                      </m:fName>
                      <m:e>
                        <m:d>
                          <m:dPr>
                            <m:ctrlPr>
                              <a:rPr lang="zh-CN" altLang="zh-CN" sz="1300" i="1" kern="100">
                                <a:latin typeface="Cambria Math" panose="02040503050406030204" pitchFamily="18" charset="0"/>
                                <a:ea typeface="Cambria Math" panose="02040503050406030204" pitchFamily="18" charset="0"/>
                                <a:cs typeface="Times New Roman" panose="02020603050405020304" pitchFamily="18" charset="0"/>
                              </a:rPr>
                            </m:ctrlPr>
                          </m:dPr>
                          <m:e>
                            <m:acc>
                              <m:accPr>
                                <m:chr m:val="̂"/>
                                <m:ctrlPr>
                                  <a:rPr lang="zh-CN" altLang="zh-CN" sz="1300" i="1" kern="100">
                                    <a:latin typeface="Cambria Math" panose="02040503050406030204" pitchFamily="18" charset="0"/>
                                    <a:ea typeface="Cambria Math" panose="02040503050406030204" pitchFamily="18" charset="0"/>
                                    <a:cs typeface="Times New Roman" panose="02020603050405020304" pitchFamily="18" charset="0"/>
                                  </a:rPr>
                                </m:ctrlPr>
                              </m:accPr>
                              <m:e>
                                <m:sSub>
                                  <m:sSubPr>
                                    <m:ctrlPr>
                                      <a:rPr lang="zh-CN" altLang="zh-CN" sz="13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300" i="1" kern="100">
                                        <a:latin typeface="Cambria Math" panose="02040503050406030204" pitchFamily="18" charset="0"/>
                                        <a:ea typeface="华文楷体" panose="02010600040101010101" pitchFamily="2" charset="-122"/>
                                        <a:cs typeface="Times New Roman" panose="02020603050405020304" pitchFamily="18" charset="0"/>
                                      </a:rPr>
                                      <m:t>𝑦</m:t>
                                    </m:r>
                                  </m:e>
                                  <m:sub>
                                    <m:r>
                                      <a:rPr lang="en-US" altLang="zh-CN" sz="1300" i="1" kern="100">
                                        <a:latin typeface="Cambria Math" panose="02040503050406030204" pitchFamily="18" charset="0"/>
                                        <a:ea typeface="华文楷体" panose="02010600040101010101" pitchFamily="2" charset="-122"/>
                                        <a:cs typeface="Times New Roman" panose="02020603050405020304" pitchFamily="18" charset="0"/>
                                      </a:rPr>
                                      <m:t>1</m:t>
                                    </m:r>
                                  </m:sub>
                                </m:sSub>
                              </m:e>
                            </m:acc>
                          </m:e>
                        </m:d>
                      </m:e>
                    </m:func>
                    <m:r>
                      <a:rPr lang="en-US" altLang="zh-CN" sz="1300"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3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300" i="1" kern="100">
                            <a:latin typeface="Cambria Math" panose="02040503050406030204" pitchFamily="18" charset="0"/>
                            <a:ea typeface="华文楷体" panose="02010600040101010101" pitchFamily="2" charset="-122"/>
                            <a:cs typeface="Times New Roman" panose="02020603050405020304" pitchFamily="18" charset="0"/>
                          </a:rPr>
                          <m:t>𝑦</m:t>
                        </m:r>
                      </m:e>
                      <m:sub>
                        <m:r>
                          <a:rPr lang="en-US" altLang="zh-CN" sz="1300" i="1" kern="100">
                            <a:latin typeface="Cambria Math" panose="02040503050406030204" pitchFamily="18" charset="0"/>
                            <a:ea typeface="华文楷体" panose="02010600040101010101" pitchFamily="2" charset="-122"/>
                            <a:cs typeface="Times New Roman" panose="02020603050405020304" pitchFamily="18" charset="0"/>
                          </a:rPr>
                          <m:t>2</m:t>
                        </m:r>
                      </m:sub>
                    </m:sSub>
                    <m:r>
                      <a:rPr lang="en-US" altLang="zh-CN" sz="1300" i="1" kern="100">
                        <a:latin typeface="Cambria Math" panose="02040503050406030204" pitchFamily="18" charset="0"/>
                        <a:ea typeface="华文楷体" panose="02010600040101010101" pitchFamily="2" charset="-122"/>
                        <a:cs typeface="Times New Roman" panose="02020603050405020304" pitchFamily="18" charset="0"/>
                      </a:rPr>
                      <m:t>×</m:t>
                    </m:r>
                    <m:func>
                      <m:funcPr>
                        <m:ctrlPr>
                          <a:rPr lang="zh-CN" altLang="zh-CN" sz="1300" i="1" kern="100">
                            <a:latin typeface="Cambria Math" panose="02040503050406030204" pitchFamily="18" charset="0"/>
                            <a:ea typeface="Cambria Math" panose="02040503050406030204" pitchFamily="18" charset="0"/>
                            <a:cs typeface="Times New Roman" panose="02020603050405020304" pitchFamily="18" charset="0"/>
                          </a:rPr>
                        </m:ctrlPr>
                      </m:funcPr>
                      <m:fName>
                        <m:r>
                          <m:rPr>
                            <m:sty m:val="p"/>
                          </m:rPr>
                          <a:rPr lang="en-US" altLang="zh-CN" sz="1300" kern="100">
                            <a:latin typeface="Cambria Math" panose="02040503050406030204" pitchFamily="18" charset="0"/>
                            <a:ea typeface="华文楷体" panose="02010600040101010101" pitchFamily="2" charset="-122"/>
                            <a:cs typeface="Times New Roman" panose="02020603050405020304" pitchFamily="18" charset="0"/>
                          </a:rPr>
                          <m:t>log</m:t>
                        </m:r>
                      </m:fName>
                      <m:e>
                        <m:d>
                          <m:dPr>
                            <m:ctrlPr>
                              <a:rPr lang="zh-CN" altLang="zh-CN" sz="1300" i="1" kern="100">
                                <a:latin typeface="Cambria Math" panose="02040503050406030204" pitchFamily="18" charset="0"/>
                                <a:ea typeface="Cambria Math" panose="02040503050406030204" pitchFamily="18" charset="0"/>
                                <a:cs typeface="Times New Roman" panose="02020603050405020304" pitchFamily="18" charset="0"/>
                              </a:rPr>
                            </m:ctrlPr>
                          </m:dPr>
                          <m:e>
                            <m:acc>
                              <m:accPr>
                                <m:chr m:val="̂"/>
                                <m:ctrlPr>
                                  <a:rPr lang="zh-CN" altLang="zh-CN" sz="1300" i="1" kern="100">
                                    <a:latin typeface="Cambria Math" panose="02040503050406030204" pitchFamily="18" charset="0"/>
                                    <a:ea typeface="Cambria Math" panose="02040503050406030204" pitchFamily="18" charset="0"/>
                                    <a:cs typeface="Times New Roman" panose="02020603050405020304" pitchFamily="18" charset="0"/>
                                  </a:rPr>
                                </m:ctrlPr>
                              </m:accPr>
                              <m:e>
                                <m:sSub>
                                  <m:sSubPr>
                                    <m:ctrlPr>
                                      <a:rPr lang="zh-CN" altLang="zh-CN" sz="13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300" i="1" kern="100">
                                        <a:latin typeface="Cambria Math" panose="02040503050406030204" pitchFamily="18" charset="0"/>
                                        <a:ea typeface="华文楷体" panose="02010600040101010101" pitchFamily="2" charset="-122"/>
                                        <a:cs typeface="Times New Roman" panose="02020603050405020304" pitchFamily="18" charset="0"/>
                                      </a:rPr>
                                      <m:t>𝑦</m:t>
                                    </m:r>
                                  </m:e>
                                  <m:sub>
                                    <m:r>
                                      <a:rPr lang="en-US" altLang="zh-CN" sz="1300" i="1" kern="100">
                                        <a:latin typeface="Cambria Math" panose="02040503050406030204" pitchFamily="18" charset="0"/>
                                        <a:ea typeface="华文楷体" panose="02010600040101010101" pitchFamily="2" charset="-122"/>
                                        <a:cs typeface="Times New Roman" panose="02020603050405020304" pitchFamily="18" charset="0"/>
                                      </a:rPr>
                                      <m:t>2</m:t>
                                    </m:r>
                                  </m:sub>
                                </m:sSub>
                              </m:e>
                            </m:acc>
                          </m:e>
                        </m:d>
                        <m:r>
                          <a:rPr lang="en-US" altLang="zh-CN" sz="1300"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3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300" i="1" kern="100">
                                <a:latin typeface="Cambria Math" panose="02040503050406030204" pitchFamily="18" charset="0"/>
                                <a:ea typeface="华文楷体" panose="02010600040101010101" pitchFamily="2" charset="-122"/>
                                <a:cs typeface="Times New Roman" panose="02020603050405020304" pitchFamily="18" charset="0"/>
                              </a:rPr>
                              <m:t>𝑦</m:t>
                            </m:r>
                          </m:e>
                          <m:sub>
                            <m:r>
                              <a:rPr lang="en-US" altLang="zh-CN" sz="1300" i="1" kern="100">
                                <a:latin typeface="Cambria Math" panose="02040503050406030204" pitchFamily="18" charset="0"/>
                                <a:ea typeface="华文楷体" panose="02010600040101010101" pitchFamily="2" charset="-122"/>
                                <a:cs typeface="Times New Roman" panose="02020603050405020304" pitchFamily="18" charset="0"/>
                              </a:rPr>
                              <m:t>3</m:t>
                            </m:r>
                          </m:sub>
                        </m:sSub>
                        <m:r>
                          <a:rPr lang="en-US" altLang="zh-CN" sz="1300" i="1" kern="100">
                            <a:latin typeface="Cambria Math" panose="02040503050406030204" pitchFamily="18" charset="0"/>
                            <a:ea typeface="华文楷体" panose="02010600040101010101" pitchFamily="2" charset="-122"/>
                            <a:cs typeface="Times New Roman" panose="02020603050405020304" pitchFamily="18" charset="0"/>
                          </a:rPr>
                          <m:t>×</m:t>
                        </m:r>
                        <m:func>
                          <m:funcPr>
                            <m:ctrlPr>
                              <a:rPr lang="zh-CN" altLang="zh-CN" sz="1300" i="1" kern="100">
                                <a:latin typeface="Cambria Math" panose="02040503050406030204" pitchFamily="18" charset="0"/>
                                <a:ea typeface="Cambria Math" panose="02040503050406030204" pitchFamily="18" charset="0"/>
                                <a:cs typeface="Times New Roman" panose="02020603050405020304" pitchFamily="18" charset="0"/>
                              </a:rPr>
                            </m:ctrlPr>
                          </m:funcPr>
                          <m:fName>
                            <m:r>
                              <m:rPr>
                                <m:sty m:val="p"/>
                              </m:rPr>
                              <a:rPr lang="en-US" altLang="zh-CN" sz="1300" kern="100">
                                <a:latin typeface="Cambria Math" panose="02040503050406030204" pitchFamily="18" charset="0"/>
                                <a:ea typeface="华文楷体" panose="02010600040101010101" pitchFamily="2" charset="-122"/>
                                <a:cs typeface="Times New Roman" panose="02020603050405020304" pitchFamily="18" charset="0"/>
                              </a:rPr>
                              <m:t>log</m:t>
                            </m:r>
                          </m:fName>
                          <m:e>
                            <m:d>
                              <m:dPr>
                                <m:ctrlPr>
                                  <a:rPr lang="zh-CN" altLang="zh-CN" sz="1300" i="1" kern="100">
                                    <a:latin typeface="Cambria Math" panose="02040503050406030204" pitchFamily="18" charset="0"/>
                                    <a:ea typeface="Cambria Math" panose="02040503050406030204" pitchFamily="18" charset="0"/>
                                    <a:cs typeface="Times New Roman" panose="02020603050405020304" pitchFamily="18" charset="0"/>
                                  </a:rPr>
                                </m:ctrlPr>
                              </m:dPr>
                              <m:e>
                                <m:acc>
                                  <m:accPr>
                                    <m:chr m:val="̂"/>
                                    <m:ctrlPr>
                                      <a:rPr lang="zh-CN" altLang="zh-CN" sz="1300" i="1" kern="100">
                                        <a:latin typeface="Cambria Math" panose="02040503050406030204" pitchFamily="18" charset="0"/>
                                        <a:ea typeface="Cambria Math" panose="02040503050406030204" pitchFamily="18" charset="0"/>
                                        <a:cs typeface="Times New Roman" panose="02020603050405020304" pitchFamily="18" charset="0"/>
                                      </a:rPr>
                                    </m:ctrlPr>
                                  </m:accPr>
                                  <m:e>
                                    <m:sSub>
                                      <m:sSubPr>
                                        <m:ctrlPr>
                                          <a:rPr lang="zh-CN" altLang="zh-CN" sz="13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300" i="1" kern="100">
                                            <a:latin typeface="Cambria Math" panose="02040503050406030204" pitchFamily="18" charset="0"/>
                                            <a:ea typeface="华文楷体" panose="02010600040101010101" pitchFamily="2" charset="-122"/>
                                            <a:cs typeface="Times New Roman" panose="02020603050405020304" pitchFamily="18" charset="0"/>
                                          </a:rPr>
                                          <m:t>𝑦</m:t>
                                        </m:r>
                                      </m:e>
                                      <m:sub>
                                        <m:r>
                                          <a:rPr lang="en-US" altLang="zh-CN" sz="1300" i="1" kern="100">
                                            <a:latin typeface="Cambria Math" panose="02040503050406030204" pitchFamily="18" charset="0"/>
                                            <a:ea typeface="华文楷体" panose="02010600040101010101" pitchFamily="2" charset="-122"/>
                                            <a:cs typeface="Times New Roman" panose="02020603050405020304" pitchFamily="18" charset="0"/>
                                          </a:rPr>
                                          <m:t>3</m:t>
                                        </m:r>
                                      </m:sub>
                                    </m:sSub>
                                  </m:e>
                                </m:acc>
                              </m:e>
                            </m:d>
                          </m:e>
                        </m:func>
                        <m:r>
                          <a:rPr lang="en-US" altLang="zh-CN" sz="1300" i="1" kern="100">
                            <a:latin typeface="Cambria Math" panose="02040503050406030204" pitchFamily="18" charset="0"/>
                            <a:ea typeface="华文楷体" panose="02010600040101010101" pitchFamily="2" charset="-122"/>
                            <a:cs typeface="Times New Roman" panose="02020603050405020304" pitchFamily="18" charset="0"/>
                          </a:rPr>
                          <m:t>)</m:t>
                        </m:r>
                      </m:e>
                    </m:func>
                  </m:oMath>
                </a14:m>
                <a:endParaRPr lang="zh-CN" altLang="zh-CN" sz="13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lnSpc>
                    <a:spcPct val="150000"/>
                  </a:lnSpc>
                  <a:spcAft>
                    <a:spcPts val="600"/>
                  </a:spcAft>
                </a:pPr>
                <a:r>
                  <a:rPr lang="zh-CN" altLang="zh-CN" sz="1300" kern="100" dirty="0">
                    <a:latin typeface="Times New Roman" panose="02020603050405020304" pitchFamily="18" charset="0"/>
                    <a:ea typeface="华文楷体" panose="02010600040101010101" pitchFamily="2" charset="-122"/>
                    <a:cs typeface="Times New Roman" panose="02020603050405020304" pitchFamily="18" charset="0"/>
                  </a:rPr>
                  <a:t>在上式中，</a:t>
                </a:r>
                <a14:m>
                  <m:oMath xmlns:m="http://schemas.openxmlformats.org/officeDocument/2006/math">
                    <m:sSub>
                      <m:sSubPr>
                        <m:ctrlPr>
                          <a:rPr lang="zh-CN" altLang="zh-CN" sz="13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300" i="1" kern="100">
                            <a:latin typeface="Cambria Math" panose="02040503050406030204" pitchFamily="18" charset="0"/>
                            <a:ea typeface="华文楷体" panose="02010600040101010101" pitchFamily="2" charset="-122"/>
                            <a:cs typeface="Times New Roman" panose="02020603050405020304" pitchFamily="18" charset="0"/>
                          </a:rPr>
                          <m:t>𝑦</m:t>
                        </m:r>
                      </m:e>
                      <m:sub>
                        <m:r>
                          <a:rPr lang="en-US" altLang="zh-CN" sz="1300" i="1" kern="100">
                            <a:latin typeface="Cambria Math" panose="02040503050406030204" pitchFamily="18" charset="0"/>
                            <a:ea typeface="华文楷体" panose="02010600040101010101" pitchFamily="2" charset="-122"/>
                            <a:cs typeface="Times New Roman" panose="02020603050405020304" pitchFamily="18" charset="0"/>
                          </a:rPr>
                          <m:t>2</m:t>
                        </m:r>
                      </m:sub>
                    </m:sSub>
                  </m:oMath>
                </a14:m>
                <a:r>
                  <a:rPr lang="zh-CN" altLang="zh-CN" sz="1300" kern="100" dirty="0">
                    <a:latin typeface="Times New Roman" panose="02020603050405020304" pitchFamily="18" charset="0"/>
                    <a:ea typeface="华文楷体" panose="02010600040101010101" pitchFamily="2" charset="-122"/>
                    <a:cs typeface="Times New Roman" panose="02020603050405020304" pitchFamily="18" charset="0"/>
                  </a:rPr>
                  <a:t>和</a:t>
                </a:r>
                <a14:m>
                  <m:oMath xmlns:m="http://schemas.openxmlformats.org/officeDocument/2006/math">
                    <m:sSub>
                      <m:sSubPr>
                        <m:ctrlPr>
                          <a:rPr lang="zh-CN" altLang="zh-CN" sz="13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300" i="1" kern="100">
                            <a:latin typeface="Cambria Math" panose="02040503050406030204" pitchFamily="18" charset="0"/>
                            <a:ea typeface="Cambria Math" panose="02040503050406030204" pitchFamily="18" charset="0"/>
                            <a:cs typeface="Times New Roman" panose="02020603050405020304" pitchFamily="18" charset="0"/>
                          </a:rPr>
                          <m:t>𝑦</m:t>
                        </m:r>
                      </m:e>
                      <m:sub>
                        <m:r>
                          <a:rPr lang="en-US" altLang="zh-CN" sz="1300" i="1" kern="100">
                            <a:latin typeface="Cambria Math" panose="02040503050406030204" pitchFamily="18" charset="0"/>
                            <a:ea typeface="Cambria Math" panose="02040503050406030204" pitchFamily="18" charset="0"/>
                            <a:cs typeface="Times New Roman" panose="02020603050405020304" pitchFamily="18" charset="0"/>
                          </a:rPr>
                          <m:t>3</m:t>
                        </m:r>
                      </m:sub>
                    </m:sSub>
                  </m:oMath>
                </a14:m>
                <a:r>
                  <a:rPr lang="zh-CN" altLang="zh-CN" sz="1300" kern="100" dirty="0">
                    <a:latin typeface="Times New Roman" panose="02020603050405020304" pitchFamily="18" charset="0"/>
                    <a:ea typeface="华文楷体" panose="02010600040101010101" pitchFamily="2" charset="-122"/>
                    <a:cs typeface="Times New Roman" panose="02020603050405020304" pitchFamily="18" charset="0"/>
                  </a:rPr>
                  <a:t>均为</a:t>
                </a:r>
                <a:r>
                  <a:rPr lang="en-US" altLang="zh-CN" sz="1300" kern="100" dirty="0">
                    <a:latin typeface="Times New Roman" panose="02020603050405020304" pitchFamily="18" charset="0"/>
                    <a:ea typeface="华文楷体" panose="02010600040101010101" pitchFamily="2" charset="-122"/>
                    <a:cs typeface="Times New Roman" panose="02020603050405020304" pitchFamily="18" charset="0"/>
                  </a:rPr>
                  <a:t>0</a:t>
                </a:r>
                <a:r>
                  <a:rPr lang="zh-CN" altLang="zh-CN" sz="1300" kern="100" dirty="0">
                    <a:latin typeface="Times New Roman" panose="02020603050405020304" pitchFamily="18" charset="0"/>
                    <a:ea typeface="华文楷体" panose="02010600040101010101" pitchFamily="2" charset="-122"/>
                    <a:cs typeface="Times New Roman" panose="02020603050405020304" pitchFamily="18" charset="0"/>
                  </a:rPr>
                  <a:t>、</a:t>
                </a:r>
                <a14:m>
                  <m:oMath xmlns:m="http://schemas.openxmlformats.org/officeDocument/2006/math">
                    <m:sSub>
                      <m:sSubPr>
                        <m:ctrlPr>
                          <a:rPr lang="zh-CN" altLang="zh-CN" sz="13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300" i="1" kern="100">
                            <a:latin typeface="Cambria Math" panose="02040503050406030204" pitchFamily="18" charset="0"/>
                            <a:ea typeface="华文楷体" panose="02010600040101010101" pitchFamily="2" charset="-122"/>
                            <a:cs typeface="Times New Roman" panose="02020603050405020304" pitchFamily="18" charset="0"/>
                          </a:rPr>
                          <m:t>𝑦</m:t>
                        </m:r>
                      </m:e>
                      <m:sub>
                        <m:r>
                          <a:rPr lang="en-US" altLang="zh-CN" sz="1300" i="1" kern="100">
                            <a:latin typeface="Cambria Math" panose="02040503050406030204" pitchFamily="18" charset="0"/>
                            <a:ea typeface="华文楷体" panose="02010600040101010101" pitchFamily="2" charset="-122"/>
                            <a:cs typeface="Times New Roman" panose="02020603050405020304" pitchFamily="18" charset="0"/>
                          </a:rPr>
                          <m:t>1</m:t>
                        </m:r>
                      </m:sub>
                    </m:sSub>
                  </m:oMath>
                </a14:m>
                <a:r>
                  <a:rPr lang="zh-CN" altLang="zh-CN" sz="1300" kern="100" dirty="0">
                    <a:latin typeface="Times New Roman" panose="02020603050405020304" pitchFamily="18" charset="0"/>
                    <a:ea typeface="华文楷体" panose="02010600040101010101" pitchFamily="2" charset="-122"/>
                    <a:cs typeface="Times New Roman" panose="02020603050405020304" pitchFamily="18" charset="0"/>
                  </a:rPr>
                  <a:t>为</a:t>
                </a:r>
                <a:r>
                  <a:rPr lang="en-US" altLang="zh-CN" sz="1300" kern="100" dirty="0">
                    <a:latin typeface="Times New Roman" panose="02020603050405020304" pitchFamily="18" charset="0"/>
                    <a:ea typeface="华文楷体" panose="02010600040101010101" pitchFamily="2" charset="-122"/>
                    <a:cs typeface="Times New Roman" panose="02020603050405020304" pitchFamily="18" charset="0"/>
                  </a:rPr>
                  <a:t>1</a:t>
                </a:r>
                <a:r>
                  <a:rPr lang="zh-CN" altLang="zh-CN" sz="1300" kern="100" dirty="0">
                    <a:latin typeface="Times New Roman" panose="02020603050405020304" pitchFamily="18" charset="0"/>
                    <a:ea typeface="华文楷体" panose="02010600040101010101" pitchFamily="2" charset="-122"/>
                    <a:cs typeface="Times New Roman" panose="02020603050405020304" pitchFamily="18" charset="0"/>
                  </a:rPr>
                  <a:t>，因此交叉熵损失函数简化为：</a:t>
                </a:r>
                <a14:m>
                  <m:oMath xmlns:m="http://schemas.openxmlformats.org/officeDocument/2006/math">
                    <m:sSub>
                      <m:sSubPr>
                        <m:ctrlPr>
                          <a:rPr lang="zh-CN" altLang="zh-CN" sz="13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300" i="1" kern="100">
                            <a:latin typeface="Cambria Math" panose="02040503050406030204" pitchFamily="18" charset="0"/>
                            <a:ea typeface="华文楷体" panose="02010600040101010101" pitchFamily="2" charset="-122"/>
                            <a:cs typeface="Times New Roman" panose="02020603050405020304" pitchFamily="18" charset="0"/>
                          </a:rPr>
                          <m:t>−</m:t>
                        </m:r>
                        <m:r>
                          <a:rPr lang="en-US" altLang="zh-CN" sz="1300" i="1" kern="100">
                            <a:latin typeface="Cambria Math" panose="02040503050406030204" pitchFamily="18" charset="0"/>
                            <a:ea typeface="华文楷体" panose="02010600040101010101" pitchFamily="2" charset="-122"/>
                            <a:cs typeface="Times New Roman" panose="02020603050405020304" pitchFamily="18" charset="0"/>
                          </a:rPr>
                          <m:t>𝑦</m:t>
                        </m:r>
                      </m:e>
                      <m:sub>
                        <m:r>
                          <a:rPr lang="en-US" altLang="zh-CN" sz="1300" i="1" kern="100">
                            <a:latin typeface="Cambria Math" panose="02040503050406030204" pitchFamily="18" charset="0"/>
                            <a:ea typeface="华文楷体" panose="02010600040101010101" pitchFamily="2" charset="-122"/>
                            <a:cs typeface="Times New Roman" panose="02020603050405020304" pitchFamily="18" charset="0"/>
                          </a:rPr>
                          <m:t>1</m:t>
                        </m:r>
                      </m:sub>
                    </m:sSub>
                    <m:r>
                      <a:rPr lang="en-US" altLang="zh-CN" sz="1300" i="1" kern="100">
                        <a:latin typeface="Cambria Math" panose="02040503050406030204" pitchFamily="18" charset="0"/>
                        <a:ea typeface="华文楷体" panose="02010600040101010101" pitchFamily="2" charset="-122"/>
                        <a:cs typeface="Times New Roman" panose="02020603050405020304" pitchFamily="18" charset="0"/>
                      </a:rPr>
                      <m:t>×</m:t>
                    </m:r>
                    <m:func>
                      <m:funcPr>
                        <m:ctrlPr>
                          <a:rPr lang="zh-CN" altLang="zh-CN" sz="1300" i="1" kern="100">
                            <a:latin typeface="Cambria Math" panose="02040503050406030204" pitchFamily="18" charset="0"/>
                            <a:ea typeface="Cambria Math" panose="02040503050406030204" pitchFamily="18" charset="0"/>
                            <a:cs typeface="Times New Roman" panose="02020603050405020304" pitchFamily="18" charset="0"/>
                          </a:rPr>
                        </m:ctrlPr>
                      </m:funcPr>
                      <m:fName>
                        <m:r>
                          <m:rPr>
                            <m:sty m:val="p"/>
                          </m:rPr>
                          <a:rPr lang="en-US" altLang="zh-CN" sz="1300" kern="100">
                            <a:latin typeface="Cambria Math" panose="02040503050406030204" pitchFamily="18" charset="0"/>
                            <a:ea typeface="华文楷体" panose="02010600040101010101" pitchFamily="2" charset="-122"/>
                            <a:cs typeface="Times New Roman" panose="02020603050405020304" pitchFamily="18" charset="0"/>
                          </a:rPr>
                          <m:t>log</m:t>
                        </m:r>
                      </m:fName>
                      <m:e>
                        <m:d>
                          <m:dPr>
                            <m:ctrlPr>
                              <a:rPr lang="zh-CN" altLang="zh-CN" sz="1300" i="1" kern="100">
                                <a:latin typeface="Cambria Math" panose="02040503050406030204" pitchFamily="18" charset="0"/>
                                <a:ea typeface="Cambria Math" panose="02040503050406030204" pitchFamily="18" charset="0"/>
                                <a:cs typeface="Times New Roman" panose="02020603050405020304" pitchFamily="18" charset="0"/>
                              </a:rPr>
                            </m:ctrlPr>
                          </m:dPr>
                          <m:e>
                            <m:acc>
                              <m:accPr>
                                <m:chr m:val="̂"/>
                                <m:ctrlPr>
                                  <a:rPr lang="zh-CN" altLang="zh-CN" sz="1300" i="1" kern="100">
                                    <a:latin typeface="Cambria Math" panose="02040503050406030204" pitchFamily="18" charset="0"/>
                                    <a:ea typeface="Cambria Math" panose="02040503050406030204" pitchFamily="18" charset="0"/>
                                    <a:cs typeface="Times New Roman" panose="02020603050405020304" pitchFamily="18" charset="0"/>
                                  </a:rPr>
                                </m:ctrlPr>
                              </m:accPr>
                              <m:e>
                                <m:sSub>
                                  <m:sSubPr>
                                    <m:ctrlPr>
                                      <a:rPr lang="zh-CN" altLang="zh-CN" sz="13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300" i="1" kern="100">
                                        <a:latin typeface="Cambria Math" panose="02040503050406030204" pitchFamily="18" charset="0"/>
                                        <a:ea typeface="华文楷体" panose="02010600040101010101" pitchFamily="2" charset="-122"/>
                                        <a:cs typeface="Times New Roman" panose="02020603050405020304" pitchFamily="18" charset="0"/>
                                      </a:rPr>
                                      <m:t>𝑦</m:t>
                                    </m:r>
                                  </m:e>
                                  <m:sub>
                                    <m:r>
                                      <a:rPr lang="en-US" altLang="zh-CN" sz="1300" i="1" kern="100">
                                        <a:latin typeface="Cambria Math" panose="02040503050406030204" pitchFamily="18" charset="0"/>
                                        <a:ea typeface="华文楷体" panose="02010600040101010101" pitchFamily="2" charset="-122"/>
                                        <a:cs typeface="Times New Roman" panose="02020603050405020304" pitchFamily="18" charset="0"/>
                                      </a:rPr>
                                      <m:t>1</m:t>
                                    </m:r>
                                  </m:sub>
                                </m:sSub>
                              </m:e>
                            </m:acc>
                          </m:e>
                        </m:d>
                      </m:e>
                    </m:func>
                    <m:r>
                      <a:rPr lang="en-US" altLang="zh-CN" sz="1300" kern="100">
                        <a:latin typeface="Cambria Math" panose="02040503050406030204" pitchFamily="18" charset="0"/>
                        <a:ea typeface="华文楷体" panose="02010600040101010101" pitchFamily="2" charset="-122"/>
                        <a:cs typeface="Times New Roman" panose="02020603050405020304" pitchFamily="18" charset="0"/>
                      </a:rPr>
                      <m:t>=</m:t>
                    </m:r>
                    <m:r>
                      <a:rPr lang="en-US" altLang="zh-CN" sz="1300" i="1" kern="100">
                        <a:latin typeface="Cambria Math" panose="02040503050406030204" pitchFamily="18" charset="0"/>
                        <a:ea typeface="华文楷体" panose="02010600040101010101" pitchFamily="2" charset="-122"/>
                        <a:cs typeface="Times New Roman" panose="02020603050405020304" pitchFamily="18" charset="0"/>
                      </a:rPr>
                      <m:t>−</m:t>
                    </m:r>
                    <m:func>
                      <m:funcPr>
                        <m:ctrlPr>
                          <a:rPr lang="zh-CN" altLang="zh-CN" sz="1300" i="1" kern="100">
                            <a:latin typeface="Cambria Math" panose="02040503050406030204" pitchFamily="18" charset="0"/>
                            <a:ea typeface="Cambria Math" panose="02040503050406030204" pitchFamily="18" charset="0"/>
                            <a:cs typeface="Times New Roman" panose="02020603050405020304" pitchFamily="18" charset="0"/>
                          </a:rPr>
                        </m:ctrlPr>
                      </m:funcPr>
                      <m:fName>
                        <m:r>
                          <m:rPr>
                            <m:sty m:val="p"/>
                          </m:rPr>
                          <a:rPr lang="en-US" altLang="zh-CN" sz="1300" kern="100">
                            <a:latin typeface="Cambria Math" panose="02040503050406030204" pitchFamily="18" charset="0"/>
                            <a:ea typeface="华文楷体" panose="02010600040101010101" pitchFamily="2" charset="-122"/>
                            <a:cs typeface="Times New Roman" panose="02020603050405020304" pitchFamily="18" charset="0"/>
                          </a:rPr>
                          <m:t>log</m:t>
                        </m:r>
                      </m:fName>
                      <m:e>
                        <m:d>
                          <m:dPr>
                            <m:ctrlPr>
                              <a:rPr lang="zh-CN" altLang="zh-CN" sz="1300" i="1" kern="100">
                                <a:latin typeface="Cambria Math" panose="02040503050406030204" pitchFamily="18" charset="0"/>
                                <a:ea typeface="Cambria Math" panose="02040503050406030204" pitchFamily="18" charset="0"/>
                                <a:cs typeface="Times New Roman" panose="02020603050405020304" pitchFamily="18" charset="0"/>
                              </a:rPr>
                            </m:ctrlPr>
                          </m:dPr>
                          <m:e>
                            <m:acc>
                              <m:accPr>
                                <m:chr m:val="̂"/>
                                <m:ctrlPr>
                                  <a:rPr lang="zh-CN" altLang="zh-CN" sz="1300" i="1" kern="100">
                                    <a:latin typeface="Cambria Math" panose="02040503050406030204" pitchFamily="18" charset="0"/>
                                    <a:ea typeface="Cambria Math" panose="02040503050406030204" pitchFamily="18" charset="0"/>
                                    <a:cs typeface="Times New Roman" panose="02020603050405020304" pitchFamily="18" charset="0"/>
                                  </a:rPr>
                                </m:ctrlPr>
                              </m:accPr>
                              <m:e>
                                <m:sSub>
                                  <m:sSubPr>
                                    <m:ctrlPr>
                                      <a:rPr lang="zh-CN" altLang="zh-CN" sz="13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300" i="1" kern="100">
                                        <a:latin typeface="Cambria Math" panose="02040503050406030204" pitchFamily="18" charset="0"/>
                                        <a:ea typeface="华文楷体" panose="02010600040101010101" pitchFamily="2" charset="-122"/>
                                        <a:cs typeface="Times New Roman" panose="02020603050405020304" pitchFamily="18" charset="0"/>
                                      </a:rPr>
                                      <m:t>𝑦</m:t>
                                    </m:r>
                                  </m:e>
                                  <m:sub>
                                    <m:r>
                                      <a:rPr lang="en-US" altLang="zh-CN" sz="1300" i="1" kern="100">
                                        <a:latin typeface="Cambria Math" panose="02040503050406030204" pitchFamily="18" charset="0"/>
                                        <a:ea typeface="华文楷体" panose="02010600040101010101" pitchFamily="2" charset="-122"/>
                                        <a:cs typeface="Times New Roman" panose="02020603050405020304" pitchFamily="18" charset="0"/>
                                      </a:rPr>
                                      <m:t>1</m:t>
                                    </m:r>
                                  </m:sub>
                                </m:sSub>
                              </m:e>
                            </m:acc>
                          </m:e>
                        </m:d>
                      </m:e>
                    </m:func>
                  </m:oMath>
                </a14:m>
                <a:r>
                  <a:rPr lang="zh-CN" altLang="zh-CN" sz="1300" kern="1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13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lnSpc>
                    <a:spcPct val="150000"/>
                  </a:lnSpc>
                  <a:spcAft>
                    <a:spcPts val="600"/>
                  </a:spcAft>
                </a:pPr>
                <a:r>
                  <a:rPr lang="zh-CN" altLang="zh-CN" sz="1300" kern="100" dirty="0">
                    <a:latin typeface="Times New Roman" panose="02020603050405020304" pitchFamily="18" charset="0"/>
                    <a:ea typeface="华文楷体" panose="02010600040101010101" pitchFamily="2" charset="-122"/>
                    <a:cs typeface="Times New Roman" panose="02020603050405020304" pitchFamily="18" charset="0"/>
                  </a:rPr>
                  <a:t>在神经网络训练中，要将输入数据实际的类别概率分布与模型预测的类别概率分布之间的误差（即损失）从输出端向输入端传递，以便来优化模型参数。下面简单介绍根据交叉熵计算得到的误差从</a:t>
                </a:r>
                <a14:m>
                  <m:oMath xmlns:m="http://schemas.openxmlformats.org/officeDocument/2006/math">
                    <m:acc>
                      <m:accPr>
                        <m:chr m:val="̂"/>
                        <m:ctrlPr>
                          <a:rPr lang="zh-CN" altLang="zh-CN" sz="1300" i="1" kern="100">
                            <a:latin typeface="Cambria Math" panose="02040503050406030204" pitchFamily="18" charset="0"/>
                            <a:ea typeface="Cambria Math" panose="02040503050406030204" pitchFamily="18" charset="0"/>
                            <a:cs typeface="Times New Roman" panose="02020603050405020304" pitchFamily="18" charset="0"/>
                          </a:rPr>
                        </m:ctrlPr>
                      </m:accPr>
                      <m:e>
                        <m:sSub>
                          <m:sSubPr>
                            <m:ctrlPr>
                              <a:rPr lang="zh-CN" altLang="zh-CN" sz="13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300" i="1" kern="100">
                                <a:latin typeface="Cambria Math" panose="02040503050406030204" pitchFamily="18" charset="0"/>
                                <a:ea typeface="华文楷体" panose="02010600040101010101" pitchFamily="2" charset="-122"/>
                                <a:cs typeface="Times New Roman" panose="02020603050405020304" pitchFamily="18" charset="0"/>
                              </a:rPr>
                              <m:t>𝑦</m:t>
                            </m:r>
                          </m:e>
                          <m:sub>
                            <m:r>
                              <a:rPr lang="en-US" altLang="zh-CN" sz="1300" i="1" kern="100">
                                <a:latin typeface="Cambria Math" panose="02040503050406030204" pitchFamily="18" charset="0"/>
                                <a:ea typeface="华文楷体" panose="02010600040101010101" pitchFamily="2" charset="-122"/>
                                <a:cs typeface="Times New Roman" panose="02020603050405020304" pitchFamily="18" charset="0"/>
                              </a:rPr>
                              <m:t>1</m:t>
                            </m:r>
                          </m:sub>
                        </m:sSub>
                      </m:e>
                    </m:acc>
                  </m:oMath>
                </a14:m>
                <a:r>
                  <a:rPr lang="zh-CN" altLang="zh-CN" sz="1300" kern="100" dirty="0">
                    <a:latin typeface="Times New Roman" panose="02020603050405020304" pitchFamily="18" charset="0"/>
                    <a:ea typeface="华文楷体" panose="02010600040101010101" pitchFamily="2" charset="-122"/>
                    <a:cs typeface="Times New Roman" panose="02020603050405020304" pitchFamily="18" charset="0"/>
                  </a:rPr>
                  <a:t>传递给</a:t>
                </a:r>
                <a14:m>
                  <m:oMath xmlns:m="http://schemas.openxmlformats.org/officeDocument/2006/math">
                    <m:sSub>
                      <m:sSubPr>
                        <m:ctrlPr>
                          <a:rPr lang="zh-CN" altLang="zh-CN" sz="13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300" i="1" kern="100">
                            <a:latin typeface="Cambria Math" panose="02040503050406030204" pitchFamily="18" charset="0"/>
                            <a:ea typeface="华文楷体" panose="02010600040101010101" pitchFamily="2" charset="-122"/>
                            <a:cs typeface="Times New Roman" panose="02020603050405020304" pitchFamily="18" charset="0"/>
                          </a:rPr>
                          <m:t>𝑧</m:t>
                        </m:r>
                      </m:e>
                      <m:sub>
                        <m:r>
                          <a:rPr lang="en-US" altLang="zh-CN" sz="1300" i="1" kern="100">
                            <a:latin typeface="Cambria Math" panose="02040503050406030204" pitchFamily="18" charset="0"/>
                            <a:ea typeface="华文楷体" panose="02010600040101010101" pitchFamily="2" charset="-122"/>
                            <a:cs typeface="Times New Roman" panose="02020603050405020304" pitchFamily="18" charset="0"/>
                          </a:rPr>
                          <m:t>1</m:t>
                        </m:r>
                      </m:sub>
                    </m:sSub>
                  </m:oMath>
                </a14:m>
                <a:r>
                  <a:rPr lang="zh-CN" altLang="zh-CN" sz="1300" kern="100" dirty="0">
                    <a:latin typeface="Times New Roman" panose="02020603050405020304" pitchFamily="18" charset="0"/>
                    <a:ea typeface="华文楷体" panose="02010600040101010101" pitchFamily="2" charset="-122"/>
                    <a:cs typeface="Times New Roman" panose="02020603050405020304" pitchFamily="18" charset="0"/>
                  </a:rPr>
                  <a:t>和</a:t>
                </a:r>
                <a14:m>
                  <m:oMath xmlns:m="http://schemas.openxmlformats.org/officeDocument/2006/math">
                    <m:sSub>
                      <m:sSubPr>
                        <m:ctrlPr>
                          <a:rPr lang="zh-CN" altLang="zh-CN" sz="13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300" i="1" kern="100">
                            <a:latin typeface="Cambria Math" panose="02040503050406030204" pitchFamily="18" charset="0"/>
                            <a:ea typeface="Cambria Math" panose="02040503050406030204" pitchFamily="18" charset="0"/>
                            <a:cs typeface="Times New Roman" panose="02020603050405020304" pitchFamily="18" charset="0"/>
                          </a:rPr>
                          <m:t>𝑧</m:t>
                        </m:r>
                      </m:e>
                      <m:sub>
                        <m:r>
                          <a:rPr lang="en-US" altLang="zh-CN" sz="1300" i="1" kern="100">
                            <a:latin typeface="Cambria Math" panose="02040503050406030204" pitchFamily="18" charset="0"/>
                            <a:ea typeface="Cambria Math" panose="02040503050406030204" pitchFamily="18" charset="0"/>
                            <a:cs typeface="Times New Roman" panose="02020603050405020304" pitchFamily="18" charset="0"/>
                          </a:rPr>
                          <m:t>2</m:t>
                        </m:r>
                      </m:sub>
                    </m:sSub>
                  </m:oMath>
                </a14:m>
                <a:r>
                  <a:rPr lang="zh-CN" altLang="zh-CN" sz="1300" kern="100" dirty="0">
                    <a:latin typeface="Times New Roman" panose="02020603050405020304" pitchFamily="18" charset="0"/>
                    <a:ea typeface="华文楷体" panose="02010600040101010101" pitchFamily="2" charset="-122"/>
                    <a:cs typeface="Times New Roman" panose="02020603050405020304" pitchFamily="18" charset="0"/>
                  </a:rPr>
                  <a:t>（</a:t>
                </a:r>
                <a14:m>
                  <m:oMath xmlns:m="http://schemas.openxmlformats.org/officeDocument/2006/math">
                    <m:sSub>
                      <m:sSubPr>
                        <m:ctrlPr>
                          <a:rPr lang="zh-CN" altLang="zh-CN" sz="13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300" i="1" kern="100">
                            <a:latin typeface="Cambria Math" panose="02040503050406030204" pitchFamily="18" charset="0"/>
                            <a:ea typeface="Cambria Math" panose="02040503050406030204" pitchFamily="18" charset="0"/>
                            <a:cs typeface="Times New Roman" panose="02020603050405020304" pitchFamily="18" charset="0"/>
                          </a:rPr>
                          <m:t>𝑧</m:t>
                        </m:r>
                      </m:e>
                      <m:sub>
                        <m:r>
                          <a:rPr lang="en-US" altLang="zh-CN" sz="1300" i="1" kern="100">
                            <a:latin typeface="Cambria Math" panose="02040503050406030204" pitchFamily="18" charset="0"/>
                            <a:ea typeface="Cambria Math" panose="02040503050406030204" pitchFamily="18" charset="0"/>
                            <a:cs typeface="Times New Roman" panose="02020603050405020304" pitchFamily="18" charset="0"/>
                          </a:rPr>
                          <m:t>3</m:t>
                        </m:r>
                      </m:sub>
                    </m:sSub>
                  </m:oMath>
                </a14:m>
                <a:r>
                  <a:rPr lang="zh-CN" altLang="zh-CN" sz="1300" kern="100" dirty="0">
                    <a:latin typeface="Times New Roman" panose="02020603050405020304" pitchFamily="18" charset="0"/>
                    <a:ea typeface="华文楷体" panose="02010600040101010101" pitchFamily="2" charset="-122"/>
                    <a:cs typeface="Times New Roman" panose="02020603050405020304" pitchFamily="18" charset="0"/>
                  </a:rPr>
                  <a:t>的推导与</a:t>
                </a:r>
                <a14:m>
                  <m:oMath xmlns:m="http://schemas.openxmlformats.org/officeDocument/2006/math">
                    <m:sSub>
                      <m:sSubPr>
                        <m:ctrlPr>
                          <a:rPr lang="zh-CN" altLang="zh-CN" sz="13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300" i="1" kern="100">
                            <a:latin typeface="Cambria Math" panose="02040503050406030204" pitchFamily="18" charset="0"/>
                            <a:ea typeface="Cambria Math" panose="02040503050406030204" pitchFamily="18" charset="0"/>
                            <a:cs typeface="Times New Roman" panose="02020603050405020304" pitchFamily="18" charset="0"/>
                          </a:rPr>
                          <m:t>𝑧</m:t>
                        </m:r>
                      </m:e>
                      <m:sub>
                        <m:r>
                          <a:rPr lang="en-US" altLang="zh-CN" sz="1300" i="1" kern="100">
                            <a:latin typeface="Cambria Math" panose="02040503050406030204" pitchFamily="18" charset="0"/>
                            <a:ea typeface="Cambria Math" panose="02040503050406030204" pitchFamily="18" charset="0"/>
                            <a:cs typeface="Times New Roman" panose="02020603050405020304" pitchFamily="18" charset="0"/>
                          </a:rPr>
                          <m:t>2</m:t>
                        </m:r>
                      </m:sub>
                    </m:sSub>
                  </m:oMath>
                </a14:m>
                <a:r>
                  <a:rPr lang="zh-CN" altLang="zh-CN" sz="1300" kern="100" dirty="0">
                    <a:latin typeface="Times New Roman" panose="02020603050405020304" pitchFamily="18" charset="0"/>
                    <a:ea typeface="华文楷体" panose="02010600040101010101" pitchFamily="2" charset="-122"/>
                    <a:cs typeface="Times New Roman" panose="02020603050405020304" pitchFamily="18" charset="0"/>
                  </a:rPr>
                  <a:t>相同）的情况。</a:t>
                </a:r>
                <a:endParaRPr lang="zh-CN" altLang="zh-CN" sz="1300" kern="100" dirty="0">
                  <a:effectLst/>
                  <a:latin typeface="等线" panose="02010600030101010101" pitchFamily="2" charset="-122"/>
                  <a:ea typeface="等线" panose="02010600030101010101" pitchFamily="2" charset="-122"/>
                  <a:cs typeface="Times New Roman" panose="02020603050405020304" pitchFamily="18" charset="0"/>
                </a:endParaRPr>
              </a:p>
            </p:txBody>
          </p:sp>
        </mc:Choice>
        <mc:Fallback xmlns="">
          <p:sp>
            <p:nvSpPr>
              <p:cNvPr id="3" name="矩形 2">
                <a:extLst>
                  <a:ext uri="{FF2B5EF4-FFF2-40B4-BE49-F238E27FC236}">
                    <a16:creationId xmlns:a16="http://schemas.microsoft.com/office/drawing/2014/main" id="{8BE790D6-02A4-41FE-B115-9A83D1FAAF17}"/>
                  </a:ext>
                </a:extLst>
              </p:cNvPr>
              <p:cNvSpPr>
                <a:spLocks noRot="1" noChangeAspect="1" noMove="1" noResize="1" noEditPoints="1" noAdjustHandles="1" noChangeArrowheads="1" noChangeShapeType="1" noTextEdit="1"/>
              </p:cNvSpPr>
              <p:nvPr/>
            </p:nvSpPr>
            <p:spPr>
              <a:xfrm>
                <a:off x="61123" y="1752094"/>
                <a:ext cx="3484011" cy="3740576"/>
              </a:xfrm>
              <a:prstGeom prst="rect">
                <a:avLst/>
              </a:prstGeom>
              <a:blipFill>
                <a:blip r:embed="rId2"/>
                <a:stretch>
                  <a:fillRect l="-175" r="-5944" b="-32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2D5DD2B5-BCC8-4BEE-B7CE-970A4B2C525E}"/>
                  </a:ext>
                </a:extLst>
              </p:cNvPr>
              <p:cNvSpPr/>
              <p:nvPr/>
            </p:nvSpPr>
            <p:spPr>
              <a:xfrm>
                <a:off x="3743173" y="874230"/>
                <a:ext cx="5400827" cy="5109540"/>
              </a:xfrm>
              <a:prstGeom prst="rect">
                <a:avLst/>
              </a:prstGeom>
            </p:spPr>
            <p:txBody>
              <a:bodyPr wrap="square">
                <a:spAutoFit/>
              </a:bodyPr>
              <a:lstStyle/>
              <a:p>
                <a:pPr indent="266700" algn="just">
                  <a:lnSpc>
                    <a:spcPct val="150000"/>
                  </a:lnSpc>
                  <a:spcAft>
                    <a:spcPts val="600"/>
                  </a:spcAft>
                </a:pPr>
                <a:r>
                  <a:rPr lang="en-US" altLang="zh-CN" sz="1200" kern="100" dirty="0">
                    <a:latin typeface="Times New Roman" panose="02020603050405020304" pitchFamily="18" charset="0"/>
                    <a:ea typeface="华文楷体" panose="02010600040101010101" pitchFamily="2" charset="-122"/>
                    <a:cs typeface="Times New Roman" panose="02020603050405020304" pitchFamily="18" charset="0"/>
                  </a:rPr>
                  <a:t> </a:t>
                </a:r>
                <a:endPar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lnSpc>
                    <a:spcPct val="150000"/>
                  </a:lnSpc>
                  <a:spcAft>
                    <a:spcPts val="600"/>
                  </a:spcAft>
                </a:pPr>
                <a14:m>
                  <m:oMathPara xmlns:m="http://schemas.openxmlformats.org/officeDocument/2006/math">
                    <m:oMathParaPr>
                      <m:jc m:val="centerGroup"/>
                    </m:oMathParaPr>
                    <m:oMath xmlns:m="http://schemas.openxmlformats.org/officeDocument/2006/math">
                      <m:f>
                        <m:f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acc>
                            <m:accPr>
                              <m:chr m:val="̂"/>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accPr>
                            <m:e>
                              <m:sSub>
                                <m:sSub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𝑦</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1</m:t>
                                  </m:r>
                                </m:sub>
                              </m:sSub>
                            </m:e>
                          </m:acc>
                        </m:num>
                        <m:den>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𝑧</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1</m:t>
                              </m:r>
                            </m:sub>
                          </m:sSub>
                        </m:den>
                      </m:f>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f>
                        <m:f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num>
                        <m:den>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𝑧</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1</m:t>
                              </m:r>
                            </m:sub>
                          </m:sSub>
                        </m:den>
                      </m:f>
                      <m:d>
                        <m:d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dPr>
                        <m:e>
                          <m:f>
                            <m:f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fPr>
                            <m:num>
                              <m:sSup>
                                <m:sSup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𝑒</m:t>
                                  </m:r>
                                </m:e>
                                <m:sup>
                                  <m:sSub>
                                    <m:sSub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𝑧</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1</m:t>
                                      </m:r>
                                    </m:sub>
                                  </m:sSub>
                                </m:sup>
                              </m:sSup>
                            </m:num>
                            <m:den>
                              <m:nary>
                                <m:naryPr>
                                  <m:chr m:val="∑"/>
                                  <m:limLoc m:val="subSup"/>
                                  <m:supHide m:val="on"/>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𝑘</m:t>
                                  </m:r>
                                </m:sub>
                                <m:sup/>
                                <m:e>
                                  <m:sSup>
                                    <m:sSup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𝑒</m:t>
                                      </m:r>
                                    </m:e>
                                    <m:sup>
                                      <m:sSub>
                                        <m:sSub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𝑧</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𝑘</m:t>
                                          </m:r>
                                        </m:sub>
                                      </m:sSub>
                                    </m:sup>
                                  </m:sSup>
                                </m:e>
                              </m:nary>
                            </m:den>
                          </m:f>
                        </m:e>
                      </m:d>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f>
                        <m:f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fPr>
                        <m:num>
                          <m:sSup>
                            <m:sSup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sSup>
                                <m:sSup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𝑒</m:t>
                                  </m:r>
                                </m:e>
                                <m:sup>
                                  <m:sSub>
                                    <m:sSub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𝑧</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1</m:t>
                                      </m:r>
                                    </m:sub>
                                  </m:sSub>
                                </m:sup>
                              </m:sSup>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e>
                            <m:sup>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sup>
                          </m:sSup>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nary>
                            <m:naryPr>
                              <m:chr m:val="∑"/>
                              <m:limLoc m:val="subSup"/>
                              <m:supHide m:val="on"/>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𝑘</m:t>
                              </m:r>
                            </m:sub>
                            <m:sup/>
                            <m:e>
                              <m:sSup>
                                <m:sSup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𝑒</m:t>
                                  </m:r>
                                </m:e>
                                <m:sup>
                                  <m:sSub>
                                    <m:sSub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𝑧</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𝑘</m:t>
                                      </m:r>
                                    </m:sub>
                                  </m:sSub>
                                </m:sup>
                              </m:sSup>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sSup>
                                <m:sSup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𝑒</m:t>
                                  </m:r>
                                </m:e>
                                <m:sup>
                                  <m:sSub>
                                    <m:sSub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𝑧</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1</m:t>
                                      </m:r>
                                    </m:sub>
                                  </m:sSub>
                                </m:sup>
                              </m:sSup>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sSup>
                                <m:sSup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𝑒</m:t>
                                  </m:r>
                                </m:e>
                                <m:sup>
                                  <m:sSub>
                                    <m:sSub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𝑧</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1</m:t>
                                      </m:r>
                                    </m:sub>
                                  </m:sSub>
                                </m:sup>
                              </m:sSup>
                            </m:e>
                          </m:nary>
                        </m:num>
                        <m:den>
                          <m:sSup>
                            <m:sSup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nary>
                                <m:naryPr>
                                  <m:chr m:val="∑"/>
                                  <m:limLoc m:val="subSup"/>
                                  <m:supHide m:val="on"/>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𝑘</m:t>
                                  </m:r>
                                </m:sub>
                                <m:sup/>
                                <m:e>
                                  <m:sSup>
                                    <m:sSup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𝑒</m:t>
                                      </m:r>
                                    </m:e>
                                    <m:sup>
                                      <m:sSub>
                                        <m:sSub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𝑧</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𝑘</m:t>
                                          </m:r>
                                        </m:sub>
                                      </m:sSub>
                                    </m:sup>
                                  </m:sSup>
                                </m:e>
                              </m:nary>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e>
                            <m:sup>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2</m:t>
                              </m:r>
                            </m:sup>
                          </m:sSup>
                        </m:den>
                      </m:f>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f>
                        <m:f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fPr>
                        <m:num>
                          <m:sSup>
                            <m:sSup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𝑒</m:t>
                              </m:r>
                            </m:e>
                            <m:sup>
                              <m:sSub>
                                <m:sSub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𝑧</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1</m:t>
                                  </m:r>
                                </m:sub>
                              </m:sSub>
                            </m:sup>
                          </m:sSup>
                        </m:num>
                        <m:den>
                          <m:nary>
                            <m:naryPr>
                              <m:chr m:val="∑"/>
                              <m:limLoc m:val="subSup"/>
                              <m:supHide m:val="on"/>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𝑘</m:t>
                              </m:r>
                            </m:sub>
                            <m:sup/>
                            <m:e>
                              <m:sSup>
                                <m:sSup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𝑒</m:t>
                                  </m:r>
                                </m:e>
                                <m:sup>
                                  <m:sSub>
                                    <m:sSub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𝑧</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𝑘</m:t>
                                      </m:r>
                                    </m:sub>
                                  </m:sSub>
                                </m:sup>
                              </m:sSup>
                            </m:e>
                          </m:nary>
                        </m:den>
                      </m:f>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f>
                        <m:f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fPr>
                        <m:num>
                          <m:sSup>
                            <m:sSup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𝑒</m:t>
                              </m:r>
                            </m:e>
                            <m:sup>
                              <m:sSub>
                                <m:sSub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𝑧</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1</m:t>
                                  </m:r>
                                </m:sub>
                              </m:sSub>
                            </m:sup>
                          </m:sSup>
                        </m:num>
                        <m:den>
                          <m:nary>
                            <m:naryPr>
                              <m:chr m:val="∑"/>
                              <m:limLoc m:val="subSup"/>
                              <m:supHide m:val="on"/>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𝑘</m:t>
                              </m:r>
                            </m:sub>
                            <m:sup/>
                            <m:e>
                              <m:sSup>
                                <m:sSup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𝑒</m:t>
                                  </m:r>
                                </m:e>
                                <m:sup>
                                  <m:sSub>
                                    <m:sSub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𝑧</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𝑘</m:t>
                                      </m:r>
                                    </m:sub>
                                  </m:sSub>
                                </m:sup>
                              </m:sSup>
                            </m:e>
                          </m:nary>
                        </m:den>
                      </m:f>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f>
                        <m:f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fPr>
                        <m:num>
                          <m:sSup>
                            <m:sSup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𝑒</m:t>
                              </m:r>
                            </m:e>
                            <m:sup>
                              <m:sSub>
                                <m:sSub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𝑧</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1</m:t>
                                  </m:r>
                                </m:sub>
                              </m:sSub>
                            </m:sup>
                          </m:sSup>
                        </m:num>
                        <m:den>
                          <m:nary>
                            <m:naryPr>
                              <m:chr m:val="∑"/>
                              <m:limLoc m:val="subSup"/>
                              <m:supHide m:val="on"/>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𝑘</m:t>
                              </m:r>
                            </m:sub>
                            <m:sup/>
                            <m:e>
                              <m:sSup>
                                <m:sSup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𝑒</m:t>
                                  </m:r>
                                </m:e>
                                <m:sup>
                                  <m:sSub>
                                    <m:sSub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𝑧</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𝑘</m:t>
                                      </m:r>
                                    </m:sub>
                                  </m:sSub>
                                </m:sup>
                              </m:sSup>
                            </m:e>
                          </m:nary>
                        </m:den>
                      </m:f>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acc>
                        <m:accPr>
                          <m:chr m:val="̂"/>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accPr>
                        <m:e>
                          <m:sSub>
                            <m:sSub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𝑦</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1</m:t>
                              </m:r>
                            </m:sub>
                          </m:sSub>
                        </m:e>
                      </m:acc>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(1−</m:t>
                      </m:r>
                      <m:acc>
                        <m:accPr>
                          <m:chr m:val="̂"/>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accPr>
                        <m:e>
                          <m:sSub>
                            <m:sSub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𝑦</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1</m:t>
                              </m:r>
                            </m:sub>
                          </m:sSub>
                        </m:e>
                      </m:acc>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oMath>
                  </m:oMathPara>
                </a14:m>
                <a:endPar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lnSpc>
                    <a:spcPct val="150000"/>
                  </a:lnSpc>
                  <a:spcAft>
                    <a:spcPts val="600"/>
                  </a:spcAft>
                </a:pPr>
                <a:r>
                  <a:rPr lang="zh-CN" altLang="zh-CN" sz="1200" kern="100" dirty="0">
                    <a:latin typeface="Times New Roman" panose="02020603050405020304" pitchFamily="18" charset="0"/>
                    <a:ea typeface="华文楷体" panose="02010600040101010101" pitchFamily="2" charset="-122"/>
                    <a:cs typeface="Times New Roman" panose="02020603050405020304" pitchFamily="18" charset="0"/>
                  </a:rPr>
                  <a:t>（注意：在推导中应用了</a:t>
                </a:r>
                <a14:m>
                  <m:oMath xmlns:m="http://schemas.openxmlformats.org/officeDocument/2006/math">
                    <m:sSup>
                      <m:sSup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sSup>
                          <m:sSup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𝑒</m:t>
                            </m:r>
                          </m:e>
                          <m:sup>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𝑥</m:t>
                            </m:r>
                          </m:sup>
                        </m:sSup>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e>
                      <m:sup>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sup>
                    </m:sSup>
                    <m:r>
                      <a:rPr lang="en-US" altLang="zh-CN" sz="1200" kern="100">
                        <a:latin typeface="Cambria Math" panose="02040503050406030204" pitchFamily="18" charset="0"/>
                        <a:ea typeface="华文楷体" panose="02010600040101010101" pitchFamily="2" charset="-122"/>
                        <a:cs typeface="Times New Roman" panose="02020603050405020304" pitchFamily="18" charset="0"/>
                      </a:rPr>
                      <m:t>=</m:t>
                    </m:r>
                    <m:sSup>
                      <m:sSup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𝑒</m:t>
                        </m:r>
                      </m:e>
                      <m:sup>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𝑥</m:t>
                        </m:r>
                      </m:sup>
                    </m:sSup>
                    <m:r>
                      <a:rPr lang="zh-CN" altLang="zh-CN" sz="1200" i="1" kern="100">
                        <a:latin typeface="Cambria Math" panose="02040503050406030204" pitchFamily="18" charset="0"/>
                        <a:ea typeface="华文楷体" panose="02010600040101010101" pitchFamily="2" charset="-122"/>
                        <a:cs typeface="Times New Roman" panose="02020603050405020304" pitchFamily="18" charset="0"/>
                      </a:rPr>
                      <m:t>、</m:t>
                    </m:r>
                    <m:sSup>
                      <m:sSup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f>
                          <m:f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𝑣</m:t>
                            </m:r>
                          </m:num>
                          <m:den>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𝑢</m:t>
                            </m:r>
                          </m:den>
                        </m:f>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e>
                      <m:sup>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sup>
                    </m:sSup>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f>
                      <m:f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fPr>
                      <m:num>
                        <m:sSup>
                          <m:sSup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𝑣</m:t>
                            </m:r>
                          </m:e>
                          <m:sup>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sup>
                        </m:sSup>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𝑢</m:t>
                        </m:r>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𝑣</m:t>
                        </m:r>
                        <m:sSup>
                          <m:sSup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𝑢</m:t>
                            </m:r>
                          </m:e>
                          <m:sup>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sup>
                        </m:sSup>
                      </m:num>
                      <m:den>
                        <m:sSup>
                          <m:sSup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𝑢</m:t>
                            </m:r>
                          </m:e>
                          <m:sup>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2</m:t>
                            </m:r>
                          </m:sup>
                        </m:sSup>
                      </m:den>
                    </m:f>
                  </m:oMath>
                </a14:m>
                <a:r>
                  <a:rPr lang="zh-CN" altLang="zh-CN" sz="1200" kern="100" dirty="0">
                    <a:latin typeface="Times New Roman" panose="02020603050405020304" pitchFamily="18" charset="0"/>
                    <a:ea typeface="华文楷体" panose="02010600040101010101" pitchFamily="2" charset="-122"/>
                    <a:cs typeface="Times New Roman" panose="02020603050405020304" pitchFamily="18" charset="0"/>
                  </a:rPr>
                  <a:t>等公式）</a:t>
                </a:r>
                <a:endPar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lnSpc>
                    <a:spcPct val="150000"/>
                  </a:lnSpc>
                  <a:spcAft>
                    <a:spcPts val="600"/>
                  </a:spcAft>
                </a:pPr>
                <a:r>
                  <a:rPr lang="zh-CN" altLang="zh-CN" sz="1200" kern="100" dirty="0">
                    <a:latin typeface="Times New Roman" panose="02020603050405020304" pitchFamily="18" charset="0"/>
                    <a:ea typeface="华文楷体" panose="02010600040101010101" pitchFamily="2" charset="-122"/>
                    <a:cs typeface="Times New Roman" panose="02020603050405020304" pitchFamily="18" charset="0"/>
                  </a:rPr>
                  <a:t>由于交叉熵损失函数</a:t>
                </a:r>
                <a14:m>
                  <m:oMath xmlns:m="http://schemas.openxmlformats.org/officeDocument/2006/math">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func>
                      <m:func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funcPr>
                      <m:fName>
                        <m:r>
                          <m:rPr>
                            <m:sty m:val="p"/>
                          </m:rPr>
                          <a:rPr lang="en-US" altLang="zh-CN" sz="1200" kern="100">
                            <a:latin typeface="Cambria Math" panose="02040503050406030204" pitchFamily="18" charset="0"/>
                            <a:ea typeface="华文楷体" panose="02010600040101010101" pitchFamily="2" charset="-122"/>
                            <a:cs typeface="Times New Roman" panose="02020603050405020304" pitchFamily="18" charset="0"/>
                          </a:rPr>
                          <m:t>log</m:t>
                        </m:r>
                      </m:fName>
                      <m:e>
                        <m:d>
                          <m:d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dPr>
                          <m:e>
                            <m:acc>
                              <m:accPr>
                                <m:chr m:val="̂"/>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accPr>
                              <m:e>
                                <m:sSub>
                                  <m:sSub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𝑦</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1</m:t>
                                    </m:r>
                                  </m:sub>
                                </m:sSub>
                              </m:e>
                            </m:acc>
                          </m:e>
                        </m:d>
                      </m:e>
                    </m:func>
                  </m:oMath>
                </a14:m>
                <a:r>
                  <a:rPr lang="zh-CN" altLang="zh-CN" sz="1200" kern="100" dirty="0">
                    <a:latin typeface="Times New Roman" panose="02020603050405020304" pitchFamily="18" charset="0"/>
                    <a:ea typeface="华文楷体" panose="02010600040101010101" pitchFamily="2" charset="-122"/>
                    <a:cs typeface="Times New Roman" panose="02020603050405020304" pitchFamily="18" charset="0"/>
                  </a:rPr>
                  <a:t>对</a:t>
                </a:r>
                <a14:m>
                  <m:oMath xmlns:m="http://schemas.openxmlformats.org/officeDocument/2006/math">
                    <m:acc>
                      <m:accPr>
                        <m:chr m:val="̂"/>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accPr>
                      <m:e>
                        <m:sSub>
                          <m:sSub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𝑦</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1</m:t>
                            </m:r>
                          </m:sub>
                        </m:sSub>
                      </m:e>
                    </m:acc>
                  </m:oMath>
                </a14:m>
                <a:r>
                  <a:rPr lang="zh-CN" altLang="zh-CN" sz="1200" kern="100" dirty="0">
                    <a:latin typeface="Times New Roman" panose="02020603050405020304" pitchFamily="18" charset="0"/>
                    <a:ea typeface="华文楷体" panose="02010600040101010101" pitchFamily="2" charset="-122"/>
                    <a:cs typeface="Times New Roman" panose="02020603050405020304" pitchFamily="18" charset="0"/>
                  </a:rPr>
                  <a:t>求导的结果为</a:t>
                </a:r>
                <a14:m>
                  <m:oMath xmlns:m="http://schemas.openxmlformats.org/officeDocument/2006/math">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f>
                      <m:f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1</m:t>
                        </m:r>
                      </m:num>
                      <m:den>
                        <m:acc>
                          <m:accPr>
                            <m:chr m:val="̂"/>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accPr>
                          <m:e>
                            <m:sSub>
                              <m:sSub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𝑦</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1</m:t>
                                </m:r>
                              </m:sub>
                            </m:sSub>
                          </m:e>
                        </m:acc>
                      </m:den>
                    </m:f>
                  </m:oMath>
                </a14:m>
                <a:r>
                  <a:rPr lang="zh-CN" altLang="zh-CN" sz="1200" kern="100" dirty="0">
                    <a:latin typeface="Times New Roman" panose="02020603050405020304" pitchFamily="18" charset="0"/>
                    <a:ea typeface="华文楷体" panose="02010600040101010101" pitchFamily="2" charset="-122"/>
                    <a:cs typeface="Times New Roman" panose="02020603050405020304" pitchFamily="18" charset="0"/>
                  </a:rPr>
                  <a:t>，</a:t>
                </a:r>
                <a14:m>
                  <m:oMath xmlns:m="http://schemas.openxmlformats.org/officeDocument/2006/math">
                    <m:acc>
                      <m:accPr>
                        <m:chr m:val="̂"/>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accPr>
                      <m:e>
                        <m:sSub>
                          <m:sSub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𝑦</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1</m:t>
                            </m:r>
                          </m:sub>
                        </m:sSub>
                      </m:e>
                    </m:acc>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(1−</m:t>
                    </m:r>
                    <m:acc>
                      <m:accPr>
                        <m:chr m:val="̂"/>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accPr>
                      <m:e>
                        <m:sSub>
                          <m:sSub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𝑦</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1</m:t>
                            </m:r>
                          </m:sub>
                        </m:sSub>
                      </m:e>
                    </m:acc>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oMath>
                </a14:m>
                <a:r>
                  <a:rPr lang="zh-CN" altLang="zh-CN" sz="1200" kern="100" dirty="0">
                    <a:latin typeface="Times New Roman" panose="02020603050405020304" pitchFamily="18" charset="0"/>
                    <a:ea typeface="华文楷体" panose="02010600040101010101" pitchFamily="2" charset="-122"/>
                    <a:cs typeface="Times New Roman" panose="02020603050405020304" pitchFamily="18" charset="0"/>
                  </a:rPr>
                  <a:t>与</a:t>
                </a:r>
                <a14:m>
                  <m:oMath xmlns:m="http://schemas.openxmlformats.org/officeDocument/2006/math">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f>
                      <m:f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1</m:t>
                        </m:r>
                      </m:num>
                      <m:den>
                        <m:acc>
                          <m:accPr>
                            <m:chr m:val="̂"/>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accPr>
                          <m:e>
                            <m:sSub>
                              <m:sSub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𝑦</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1</m:t>
                                </m:r>
                              </m:sub>
                            </m:sSub>
                          </m:e>
                        </m:acc>
                      </m:den>
                    </m:f>
                  </m:oMath>
                </a14:m>
                <a:r>
                  <a:rPr lang="zh-CN" altLang="zh-CN" sz="1200" kern="100" dirty="0">
                    <a:latin typeface="Times New Roman" panose="02020603050405020304" pitchFamily="18" charset="0"/>
                    <a:ea typeface="华文楷体" panose="02010600040101010101" pitchFamily="2" charset="-122"/>
                    <a:cs typeface="Times New Roman" panose="02020603050405020304" pitchFamily="18" charset="0"/>
                  </a:rPr>
                  <a:t>相乘为</a:t>
                </a:r>
                <a14:m>
                  <m:oMath xmlns:m="http://schemas.openxmlformats.org/officeDocument/2006/math">
                    <m:acc>
                      <m:accPr>
                        <m:chr m:val="̂"/>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accPr>
                      <m:e>
                        <m:sSub>
                          <m:sSub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𝑦</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1</m:t>
                            </m:r>
                          </m:sub>
                        </m:sSub>
                      </m:e>
                    </m:acc>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−1</m:t>
                    </m:r>
                  </m:oMath>
                </a14:m>
                <a:r>
                  <a:rPr lang="zh-CN" altLang="zh-CN" sz="1200" kern="100" dirty="0">
                    <a:latin typeface="Times New Roman" panose="02020603050405020304" pitchFamily="18" charset="0"/>
                    <a:ea typeface="华文楷体" panose="02010600040101010101" pitchFamily="2" charset="-122"/>
                    <a:cs typeface="Times New Roman" panose="02020603050405020304" pitchFamily="18" charset="0"/>
                  </a:rPr>
                  <a:t>。这说明一旦得到模型预测输出</a:t>
                </a:r>
                <a14:m>
                  <m:oMath xmlns:m="http://schemas.openxmlformats.org/officeDocument/2006/math">
                    <m:acc>
                      <m:accPr>
                        <m:chr m:val="̂"/>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accPr>
                      <m:e>
                        <m:sSub>
                          <m:sSub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𝑦</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1</m:t>
                            </m:r>
                          </m:sub>
                        </m:sSub>
                      </m:e>
                    </m:acc>
                  </m:oMath>
                </a14:m>
                <a:r>
                  <a:rPr lang="zh-CN" altLang="zh-CN" sz="1200" kern="100" dirty="0">
                    <a:latin typeface="Times New Roman" panose="02020603050405020304" pitchFamily="18" charset="0"/>
                    <a:ea typeface="华文楷体" panose="02010600040101010101" pitchFamily="2" charset="-122"/>
                    <a:cs typeface="Times New Roman" panose="02020603050405020304" pitchFamily="18" charset="0"/>
                  </a:rPr>
                  <a:t>，将该输出减去</a:t>
                </a:r>
                <a:r>
                  <a:rPr lang="en-US" altLang="zh-CN" sz="1200" kern="100" dirty="0">
                    <a:latin typeface="Times New Roman" panose="02020603050405020304" pitchFamily="18" charset="0"/>
                    <a:ea typeface="华文楷体" panose="02010600040101010101" pitchFamily="2" charset="-122"/>
                    <a:cs typeface="Times New Roman" panose="02020603050405020304" pitchFamily="18" charset="0"/>
                  </a:rPr>
                  <a:t>1</a:t>
                </a:r>
                <a:r>
                  <a:rPr lang="zh-CN" altLang="zh-CN" sz="1200" kern="100" dirty="0">
                    <a:latin typeface="Times New Roman" panose="02020603050405020304" pitchFamily="18" charset="0"/>
                    <a:ea typeface="华文楷体" panose="02010600040101010101" pitchFamily="2" charset="-122"/>
                    <a:cs typeface="Times New Roman" panose="02020603050405020304" pitchFamily="18" charset="0"/>
                  </a:rPr>
                  <a:t>就是交叉损失函数相对于</a:t>
                </a:r>
                <a14:m>
                  <m:oMath xmlns:m="http://schemas.openxmlformats.org/officeDocument/2006/math">
                    <m:sSub>
                      <m:sSub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𝑧</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1</m:t>
                        </m:r>
                      </m:sub>
                    </m:sSub>
                  </m:oMath>
                </a14:m>
                <a:r>
                  <a:rPr lang="zh-CN" altLang="zh-CN" sz="1200" kern="100" dirty="0">
                    <a:latin typeface="Times New Roman" panose="02020603050405020304" pitchFamily="18" charset="0"/>
                    <a:ea typeface="华文楷体" panose="02010600040101010101" pitchFamily="2" charset="-122"/>
                    <a:cs typeface="Times New Roman" panose="02020603050405020304" pitchFamily="18" charset="0"/>
                  </a:rPr>
                  <a:t>的偏导结果。</a:t>
                </a:r>
                <a:endPar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lnSpc>
                    <a:spcPct val="150000"/>
                  </a:lnSpc>
                  <a:spcAft>
                    <a:spcPts val="600"/>
                  </a:spcAft>
                </a:pPr>
                <a:r>
                  <a:rPr lang="en-US" altLang="zh-CN" sz="1200" kern="100" dirty="0">
                    <a:latin typeface="Times New Roman" panose="02020603050405020304" pitchFamily="18" charset="0"/>
                    <a:ea typeface="华文楷体" panose="02010600040101010101" pitchFamily="2" charset="-122"/>
                    <a:cs typeface="Times New Roman" panose="02020603050405020304" pitchFamily="18" charset="0"/>
                  </a:rPr>
                  <a:t> </a:t>
                </a:r>
                <a14:m>
                  <m:oMath xmlns:m="http://schemas.openxmlformats.org/officeDocument/2006/math">
                    <m:f>
                      <m:f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acc>
                          <m:accPr>
                            <m:chr m:val="̂"/>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accPr>
                          <m:e>
                            <m:sSub>
                              <m:sSub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𝑦</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1</m:t>
                                </m:r>
                              </m:sub>
                            </m:sSub>
                          </m:e>
                        </m:acc>
                      </m:num>
                      <m:den>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𝑧</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2</m:t>
                            </m:r>
                          </m:sub>
                        </m:sSub>
                      </m:den>
                    </m:f>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f>
                      <m:f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num>
                      <m:den>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𝑧</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2</m:t>
                            </m:r>
                          </m:sub>
                        </m:sSub>
                      </m:den>
                    </m:f>
                    <m:d>
                      <m:d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dPr>
                      <m:e>
                        <m:f>
                          <m:f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fPr>
                          <m:num>
                            <m:sSup>
                              <m:sSup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𝑒</m:t>
                                </m:r>
                              </m:e>
                              <m:sup>
                                <m:sSub>
                                  <m:sSub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𝑧</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1</m:t>
                                    </m:r>
                                  </m:sub>
                                </m:sSub>
                              </m:sup>
                            </m:sSup>
                          </m:num>
                          <m:den>
                            <m:nary>
                              <m:naryPr>
                                <m:chr m:val="∑"/>
                                <m:limLoc m:val="subSup"/>
                                <m:supHide m:val="on"/>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𝑘</m:t>
                                </m:r>
                              </m:sub>
                              <m:sup/>
                              <m:e>
                                <m:sSup>
                                  <m:sSup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𝑒</m:t>
                                    </m:r>
                                  </m:e>
                                  <m:sup>
                                    <m:sSub>
                                      <m:sSub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𝑧</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𝑘</m:t>
                                        </m:r>
                                      </m:sub>
                                    </m:sSub>
                                  </m:sup>
                                </m:sSup>
                              </m:e>
                            </m:nary>
                          </m:den>
                        </m:f>
                      </m:e>
                    </m:d>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f>
                      <m:f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0×</m:t>
                        </m:r>
                        <m:nary>
                          <m:naryPr>
                            <m:chr m:val="∑"/>
                            <m:limLoc m:val="subSup"/>
                            <m:supHide m:val="on"/>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𝑘</m:t>
                            </m:r>
                          </m:sub>
                          <m:sup/>
                          <m:e>
                            <m:sSup>
                              <m:sSup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𝑒</m:t>
                                </m:r>
                              </m:e>
                              <m:sup>
                                <m:sSub>
                                  <m:sSub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𝑧</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𝑘</m:t>
                                    </m:r>
                                  </m:sub>
                                </m:sSub>
                              </m:sup>
                            </m:sSup>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sSup>
                              <m:sSup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𝑒</m:t>
                                </m:r>
                              </m:e>
                              <m:sup>
                                <m:sSub>
                                  <m:sSub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𝑧</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1</m:t>
                                    </m:r>
                                  </m:sub>
                                </m:sSub>
                              </m:sup>
                            </m:sSup>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sSup>
                              <m:sSup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𝑒</m:t>
                                </m:r>
                              </m:e>
                              <m:sup>
                                <m:sSub>
                                  <m:sSub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𝑧</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2</m:t>
                                    </m:r>
                                  </m:sub>
                                </m:sSub>
                              </m:sup>
                            </m:sSup>
                          </m:e>
                        </m:nary>
                      </m:num>
                      <m:den>
                        <m:sSup>
                          <m:sSup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nary>
                              <m:naryPr>
                                <m:chr m:val="∑"/>
                                <m:limLoc m:val="subSup"/>
                                <m:supHide m:val="on"/>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𝑘</m:t>
                                </m:r>
                              </m:sub>
                              <m:sup/>
                              <m:e>
                                <m:sSup>
                                  <m:sSup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𝑒</m:t>
                                    </m:r>
                                  </m:e>
                                  <m:sup>
                                    <m:sSub>
                                      <m:sSub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𝑧</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𝑘</m:t>
                                        </m:r>
                                      </m:sub>
                                    </m:sSub>
                                  </m:sup>
                                </m:sSup>
                              </m:e>
                            </m:nary>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e>
                          <m:sup>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2</m:t>
                            </m:r>
                          </m:sup>
                        </m:sSup>
                      </m:den>
                    </m:f>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f>
                      <m:f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fPr>
                      <m:num>
                        <m:sSup>
                          <m:sSup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𝑒</m:t>
                            </m:r>
                          </m:e>
                          <m:sup>
                            <m:sSub>
                              <m:sSub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𝑧</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1</m:t>
                                </m:r>
                              </m:sub>
                            </m:sSub>
                          </m:sup>
                        </m:sSup>
                      </m:num>
                      <m:den>
                        <m:nary>
                          <m:naryPr>
                            <m:chr m:val="∑"/>
                            <m:limLoc m:val="subSup"/>
                            <m:supHide m:val="on"/>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𝑘</m:t>
                            </m:r>
                          </m:sub>
                          <m:sup/>
                          <m:e>
                            <m:sSup>
                              <m:sSup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𝑒</m:t>
                                </m:r>
                              </m:e>
                              <m:sup>
                                <m:sSub>
                                  <m:sSub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𝑧</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𝑘</m:t>
                                    </m:r>
                                  </m:sub>
                                </m:sSub>
                              </m:sup>
                            </m:sSup>
                          </m:e>
                        </m:nary>
                      </m:den>
                    </m:f>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f>
                      <m:f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fPr>
                      <m:num>
                        <m:sSup>
                          <m:sSup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𝑒</m:t>
                            </m:r>
                          </m:e>
                          <m:sup>
                            <m:sSub>
                              <m:sSub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𝑧</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2</m:t>
                                </m:r>
                              </m:sub>
                            </m:sSub>
                          </m:sup>
                        </m:sSup>
                      </m:num>
                      <m:den>
                        <m:nary>
                          <m:naryPr>
                            <m:chr m:val="∑"/>
                            <m:limLoc m:val="subSup"/>
                            <m:supHide m:val="on"/>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𝑘</m:t>
                            </m:r>
                          </m:sub>
                          <m:sup/>
                          <m:e>
                            <m:sSup>
                              <m:sSup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𝑒</m:t>
                                </m:r>
                              </m:e>
                              <m:sup>
                                <m:sSub>
                                  <m:sSub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𝑧</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𝑘</m:t>
                                    </m:r>
                                  </m:sub>
                                </m:sSub>
                              </m:sup>
                            </m:sSup>
                          </m:e>
                        </m:nary>
                      </m:den>
                    </m:f>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acc>
                      <m:accPr>
                        <m:chr m:val="̂"/>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accPr>
                      <m:e>
                        <m:sSub>
                          <m:sSub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𝑦</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1</m:t>
                            </m:r>
                          </m:sub>
                        </m:sSub>
                      </m:e>
                    </m:acc>
                    <m:acc>
                      <m:accPr>
                        <m:chr m:val="̂"/>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accPr>
                      <m:e>
                        <m:sSub>
                          <m:sSub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𝑦</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2</m:t>
                            </m:r>
                          </m:sub>
                        </m:sSub>
                      </m:e>
                    </m:acc>
                  </m:oMath>
                </a14:m>
                <a:endPar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lnSpc>
                    <a:spcPct val="150000"/>
                  </a:lnSpc>
                  <a:spcAft>
                    <a:spcPts val="600"/>
                  </a:spcAft>
                </a:pPr>
                <a:r>
                  <a:rPr lang="zh-CN" altLang="zh-CN" sz="1200" kern="100" dirty="0">
                    <a:latin typeface="Times New Roman" panose="02020603050405020304" pitchFamily="18" charset="0"/>
                    <a:ea typeface="华文楷体" panose="02010600040101010101" pitchFamily="2" charset="-122"/>
                    <a:cs typeface="Times New Roman" panose="02020603050405020304" pitchFamily="18" charset="0"/>
                  </a:rPr>
                  <a:t>同理，交叉熵损失函数导数为</a:t>
                </a:r>
                <a14:m>
                  <m:oMath xmlns:m="http://schemas.openxmlformats.org/officeDocument/2006/math">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f>
                      <m:f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1</m:t>
                        </m:r>
                      </m:num>
                      <m:den>
                        <m:acc>
                          <m:accPr>
                            <m:chr m:val="̂"/>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accPr>
                          <m:e>
                            <m:sSub>
                              <m:sSub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𝑦</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1</m:t>
                                </m:r>
                              </m:sub>
                            </m:sSub>
                          </m:e>
                        </m:acc>
                      </m:den>
                    </m:f>
                  </m:oMath>
                </a14:m>
                <a:r>
                  <a:rPr lang="zh-CN" altLang="zh-CN" sz="1200" kern="100" dirty="0">
                    <a:latin typeface="Times New Roman" panose="02020603050405020304" pitchFamily="18" charset="0"/>
                    <a:ea typeface="华文楷体" panose="02010600040101010101" pitchFamily="2" charset="-122"/>
                    <a:cs typeface="Times New Roman" panose="02020603050405020304" pitchFamily="18" charset="0"/>
                  </a:rPr>
                  <a:t>，</a:t>
                </a:r>
                <a14:m>
                  <m:oMath xmlns:m="http://schemas.openxmlformats.org/officeDocument/2006/math">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acc>
                      <m:accPr>
                        <m:chr m:val="̂"/>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accPr>
                      <m:e>
                        <m:sSub>
                          <m:sSub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𝑦</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1</m:t>
                            </m:r>
                          </m:sub>
                        </m:sSub>
                      </m:e>
                    </m:acc>
                    <m:acc>
                      <m:accPr>
                        <m:chr m:val="̂"/>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accPr>
                      <m:e>
                        <m:sSub>
                          <m:sSub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𝑦</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2</m:t>
                            </m:r>
                          </m:sub>
                        </m:sSub>
                      </m:e>
                    </m:acc>
                  </m:oMath>
                </a14:m>
                <a:r>
                  <a:rPr lang="zh-CN" altLang="zh-CN" sz="1200" kern="100" dirty="0">
                    <a:latin typeface="Times New Roman" panose="02020603050405020304" pitchFamily="18" charset="0"/>
                    <a:ea typeface="华文楷体" panose="02010600040101010101" pitchFamily="2" charset="-122"/>
                    <a:cs typeface="Times New Roman" panose="02020603050405020304" pitchFamily="18" charset="0"/>
                  </a:rPr>
                  <a:t>与</a:t>
                </a:r>
                <a14:m>
                  <m:oMath xmlns:m="http://schemas.openxmlformats.org/officeDocument/2006/math">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f>
                      <m:f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1</m:t>
                        </m:r>
                      </m:num>
                      <m:den>
                        <m:acc>
                          <m:accPr>
                            <m:chr m:val="̂"/>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accPr>
                          <m:e>
                            <m:sSub>
                              <m:sSub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𝑦</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1</m:t>
                                </m:r>
                              </m:sub>
                            </m:sSub>
                          </m:e>
                        </m:acc>
                      </m:den>
                    </m:f>
                  </m:oMath>
                </a14:m>
                <a:r>
                  <a:rPr lang="zh-CN" altLang="zh-CN" sz="1200" kern="100" dirty="0">
                    <a:latin typeface="Times New Roman" panose="02020603050405020304" pitchFamily="18" charset="0"/>
                    <a:ea typeface="华文楷体" panose="02010600040101010101" pitchFamily="2" charset="-122"/>
                    <a:cs typeface="Times New Roman" panose="02020603050405020304" pitchFamily="18" charset="0"/>
                  </a:rPr>
                  <a:t>相乘结果为</a:t>
                </a:r>
                <a14:m>
                  <m:oMath xmlns:m="http://schemas.openxmlformats.org/officeDocument/2006/math">
                    <m:acc>
                      <m:accPr>
                        <m:chr m:val="̂"/>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accPr>
                      <m:e>
                        <m:sSub>
                          <m:sSub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𝑦</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2</m:t>
                            </m:r>
                          </m:sub>
                        </m:sSub>
                      </m:e>
                    </m:acc>
                  </m:oMath>
                </a14:m>
                <a:r>
                  <a:rPr lang="zh-CN" altLang="zh-CN" sz="1200" kern="100" dirty="0">
                    <a:latin typeface="Times New Roman" panose="02020603050405020304" pitchFamily="18" charset="0"/>
                    <a:ea typeface="华文楷体" panose="02010600040101010101" pitchFamily="2" charset="-122"/>
                    <a:cs typeface="Times New Roman" panose="02020603050405020304" pitchFamily="18" charset="0"/>
                  </a:rPr>
                  <a:t>。这意味对于除第一个输出节点以外的节点进行偏导，在得到模型预测输出后，只要将其保存，就是交叉损失函数相对于其他节点的偏导结果。在</a:t>
                </a:r>
                <a14:m>
                  <m:oMath xmlns:m="http://schemas.openxmlformats.org/officeDocument/2006/math">
                    <m:sSub>
                      <m:sSub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𝑧</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1</m:t>
                        </m:r>
                      </m:sub>
                    </m:sSub>
                  </m:oMath>
                </a14:m>
                <a:r>
                  <a:rPr lang="zh-CN" altLang="zh-CN" sz="1200" kern="100" dirty="0">
                    <a:latin typeface="Times New Roman" panose="02020603050405020304" pitchFamily="18" charset="0"/>
                    <a:ea typeface="华文楷体" panose="02010600040101010101" pitchFamily="2" charset="-122"/>
                    <a:cs typeface="Times New Roman" panose="02020603050405020304" pitchFamily="18" charset="0"/>
                  </a:rPr>
                  <a:t>、</a:t>
                </a:r>
                <a14:m>
                  <m:oMath xmlns:m="http://schemas.openxmlformats.org/officeDocument/2006/math">
                    <m:sSub>
                      <m:sSub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Cambria Math" panose="02040503050406030204" pitchFamily="18" charset="0"/>
                            <a:cs typeface="Times New Roman" panose="02020603050405020304" pitchFamily="18" charset="0"/>
                          </a:rPr>
                          <m:t>𝑧</m:t>
                        </m:r>
                      </m:e>
                      <m:sub>
                        <m:r>
                          <a:rPr lang="en-US" altLang="zh-CN" sz="1200" i="1" kern="100">
                            <a:latin typeface="Cambria Math" panose="02040503050406030204" pitchFamily="18" charset="0"/>
                            <a:ea typeface="Cambria Math" panose="02040503050406030204" pitchFamily="18" charset="0"/>
                            <a:cs typeface="Times New Roman" panose="02020603050405020304" pitchFamily="18" charset="0"/>
                          </a:rPr>
                          <m:t>2</m:t>
                        </m:r>
                      </m:sub>
                    </m:sSub>
                  </m:oMath>
                </a14:m>
                <a:r>
                  <a:rPr lang="zh-CN" altLang="zh-CN" sz="1200" kern="100" dirty="0">
                    <a:latin typeface="Times New Roman" panose="02020603050405020304" pitchFamily="18" charset="0"/>
                    <a:ea typeface="华文楷体" panose="02010600040101010101" pitchFamily="2" charset="-122"/>
                    <a:cs typeface="Times New Roman" panose="02020603050405020304" pitchFamily="18" charset="0"/>
                  </a:rPr>
                  <a:t>和</a:t>
                </a:r>
                <a14:m>
                  <m:oMath xmlns:m="http://schemas.openxmlformats.org/officeDocument/2006/math">
                    <m:sSub>
                      <m:sSub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Cambria Math" panose="02040503050406030204" pitchFamily="18" charset="0"/>
                            <a:cs typeface="Times New Roman" panose="02020603050405020304" pitchFamily="18" charset="0"/>
                          </a:rPr>
                          <m:t>𝑧</m:t>
                        </m:r>
                      </m:e>
                      <m:sub>
                        <m:r>
                          <a:rPr lang="en-US" altLang="zh-CN" sz="1200" i="1" kern="100">
                            <a:latin typeface="Cambria Math" panose="02040503050406030204" pitchFamily="18" charset="0"/>
                            <a:ea typeface="Cambria Math" panose="02040503050406030204" pitchFamily="18" charset="0"/>
                            <a:cs typeface="Times New Roman" panose="02020603050405020304" pitchFamily="18" charset="0"/>
                          </a:rPr>
                          <m:t>3</m:t>
                        </m:r>
                      </m:sub>
                    </m:sSub>
                  </m:oMath>
                </a14:m>
                <a:r>
                  <a:rPr lang="zh-CN" altLang="zh-CN" sz="1200" kern="100" dirty="0">
                    <a:latin typeface="Times New Roman" panose="02020603050405020304" pitchFamily="18" charset="0"/>
                    <a:ea typeface="华文楷体" panose="02010600040101010101" pitchFamily="2" charset="-122"/>
                    <a:cs typeface="Times New Roman" panose="02020603050405020304" pitchFamily="18" charset="0"/>
                  </a:rPr>
                  <a:t>得到偏导结果后，再通过链式法则（后续介绍）将损失误差继续往输入端传递即可。</a:t>
                </a:r>
                <a:endPar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endParaRPr>
              </a:p>
            </p:txBody>
          </p:sp>
        </mc:Choice>
        <mc:Fallback xmlns="">
          <p:sp>
            <p:nvSpPr>
              <p:cNvPr id="5" name="矩形 4">
                <a:extLst>
                  <a:ext uri="{FF2B5EF4-FFF2-40B4-BE49-F238E27FC236}">
                    <a16:creationId xmlns:a16="http://schemas.microsoft.com/office/drawing/2014/main" id="{2D5DD2B5-BCC8-4BEE-B7CE-970A4B2C525E}"/>
                  </a:ext>
                </a:extLst>
              </p:cNvPr>
              <p:cNvSpPr>
                <a:spLocks noRot="1" noChangeAspect="1" noMove="1" noResize="1" noEditPoints="1" noAdjustHandles="1" noChangeArrowheads="1" noChangeShapeType="1" noTextEdit="1"/>
              </p:cNvSpPr>
              <p:nvPr/>
            </p:nvSpPr>
            <p:spPr>
              <a:xfrm>
                <a:off x="3743173" y="874230"/>
                <a:ext cx="5400827" cy="5109540"/>
              </a:xfrm>
              <a:prstGeom prst="rect">
                <a:avLst/>
              </a:prstGeom>
              <a:blipFill>
                <a:blip r:embed="rId3"/>
                <a:stretch>
                  <a:fillRect r="-169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8062424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a:spLocks noGrp="1"/>
          </p:cNvSpPr>
          <p:nvPr>
            <p:ph type="title"/>
          </p:nvPr>
        </p:nvSpPr>
        <p:spPr>
          <a:xfrm>
            <a:off x="462844" y="141552"/>
            <a:ext cx="8376356" cy="657727"/>
          </a:xfrm>
        </p:spPr>
        <p:txBody>
          <a:bodyPr/>
          <a:lstStyle/>
          <a:p>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常用的损失函数</a:t>
            </a:r>
          </a:p>
        </p:txBody>
      </p:sp>
      <p:sp>
        <p:nvSpPr>
          <p:cNvPr id="9" name="文本框 8">
            <a:extLst>
              <a:ext uri="{FF2B5EF4-FFF2-40B4-BE49-F238E27FC236}">
                <a16:creationId xmlns:a16="http://schemas.microsoft.com/office/drawing/2014/main" id="{4B9DD5EE-27F4-4CA9-8960-7E2BA39D9A52}"/>
              </a:ext>
            </a:extLst>
          </p:cNvPr>
          <p:cNvSpPr txBox="1"/>
          <p:nvPr/>
        </p:nvSpPr>
        <p:spPr>
          <a:xfrm>
            <a:off x="301480" y="933259"/>
            <a:ext cx="8274678" cy="461665"/>
          </a:xfrm>
          <a:prstGeom prst="rect">
            <a:avLst/>
          </a:prstGeom>
          <a:noFill/>
        </p:spPr>
        <p:txBody>
          <a:bodyPr wrap="square">
            <a:spAutoFit/>
          </a:bodyPr>
          <a:lstStyle/>
          <a:p>
            <a:r>
              <a:rPr lang="zh-CN" altLang="zh-CN" sz="2400" b="1" dirty="0">
                <a:solidFill>
                  <a:srgbClr val="0070C0"/>
                </a:solidFill>
                <a:latin typeface="Times New Roman" panose="02020603050405020304" pitchFamily="18" charset="0"/>
                <a:ea typeface="华文楷体" panose="02010600040101010101" pitchFamily="2" charset="-122"/>
                <a:cs typeface="Times New Roman" panose="02020603050405020304" pitchFamily="18" charset="0"/>
              </a:rPr>
              <a:t>交叉熵损失函数</a:t>
            </a:r>
            <a:endParaRPr lang="zh-CN" altLang="en-US" sz="2400" b="1" dirty="0">
              <a:solidFill>
                <a:srgbClr val="0070C0"/>
              </a:solidFill>
              <a:latin typeface="Times New Roman" panose="02020603050405020304" pitchFamily="18" charset="0"/>
              <a:ea typeface="华文楷体" panose="02010600040101010101" pitchFamily="2"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 name="矩形 1">
                <a:extLst>
                  <a:ext uri="{FF2B5EF4-FFF2-40B4-BE49-F238E27FC236}">
                    <a16:creationId xmlns:a16="http://schemas.microsoft.com/office/drawing/2014/main" id="{9408240E-CDD9-4EF8-B67A-B28E60F9B33B}"/>
                  </a:ext>
                </a:extLst>
              </p:cNvPr>
              <p:cNvSpPr/>
              <p:nvPr/>
            </p:nvSpPr>
            <p:spPr>
              <a:xfrm>
                <a:off x="462844" y="1461601"/>
                <a:ext cx="7911759" cy="4524765"/>
              </a:xfrm>
              <a:prstGeom prst="rect">
                <a:avLst/>
              </a:prstGeom>
            </p:spPr>
            <p:txBody>
              <a:bodyPr wrap="square">
                <a:spAutoFit/>
              </a:bodyPr>
              <a:lstStyle/>
              <a:p>
                <a:pPr marL="285750" indent="-285750" algn="just">
                  <a:lnSpc>
                    <a:spcPct val="200000"/>
                  </a:lnSpc>
                  <a:spcAft>
                    <a:spcPts val="600"/>
                  </a:spcAft>
                  <a:buFont typeface="Wingdings" panose="05000000000000000000" pitchFamily="2" charset="2"/>
                  <a:buChar char="l"/>
                </a:pP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在上面的例子中，假设所预测中间值</a:t>
                </a:r>
                <a:r>
                  <a:rPr lang="en-US" altLang="zh-CN" kern="100" dirty="0">
                    <a:latin typeface="Times New Roman" panose="02020603050405020304" pitchFamily="18" charset="0"/>
                    <a:ea typeface="华文楷体" panose="02010600040101010101" pitchFamily="2" charset="-122"/>
                    <a:cs typeface="Times New Roman" panose="02020603050405020304" pitchFamily="18" charset="0"/>
                  </a:rPr>
                  <a:t>(</a:t>
                </a:r>
                <a14:m>
                  <m:oMath xmlns:m="http://schemas.openxmlformats.org/officeDocument/2006/math">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𝑧</m:t>
                        </m:r>
                      </m:e>
                      <m:sub>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1</m:t>
                        </m:r>
                      </m:sub>
                    </m:sSub>
                    <m:r>
                      <a:rPr lang="en-US" altLang="zh-CN" i="1" kern="100">
                        <a:latin typeface="Cambria Math" panose="02040503050406030204" pitchFamily="18" charset="0"/>
                        <a:ea typeface="Cambria Math" panose="02040503050406030204" pitchFamily="18" charset="0"/>
                        <a:cs typeface="Times New Roman" panose="02020603050405020304" pitchFamily="18" charset="0"/>
                      </a:rPr>
                      <m:t>,</m:t>
                    </m:r>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Cambria Math" panose="02040503050406030204" pitchFamily="18" charset="0"/>
                            <a:cs typeface="Times New Roman" panose="02020603050405020304" pitchFamily="18" charset="0"/>
                          </a:rPr>
                          <m:t>𝑧</m:t>
                        </m:r>
                      </m:e>
                      <m:sub>
                        <m:r>
                          <a:rPr lang="en-US" altLang="zh-CN" i="1" kern="100">
                            <a:latin typeface="Cambria Math" panose="02040503050406030204" pitchFamily="18" charset="0"/>
                            <a:ea typeface="Cambria Math" panose="02040503050406030204" pitchFamily="18" charset="0"/>
                            <a:cs typeface="Times New Roman" panose="02020603050405020304" pitchFamily="18" charset="0"/>
                          </a:rPr>
                          <m:t>2</m:t>
                        </m:r>
                      </m:sub>
                    </m:sSub>
                    <m:r>
                      <a:rPr lang="en-US" altLang="zh-CN" i="1" kern="100">
                        <a:latin typeface="Cambria Math" panose="02040503050406030204" pitchFamily="18" charset="0"/>
                        <a:ea typeface="Cambria Math" panose="02040503050406030204" pitchFamily="18" charset="0"/>
                        <a:cs typeface="Times New Roman" panose="02020603050405020304" pitchFamily="18" charset="0"/>
                      </a:rPr>
                      <m:t>,</m:t>
                    </m:r>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Cambria Math" panose="02040503050406030204" pitchFamily="18" charset="0"/>
                            <a:cs typeface="Times New Roman" panose="02020603050405020304" pitchFamily="18" charset="0"/>
                          </a:rPr>
                          <m:t>𝑧</m:t>
                        </m:r>
                      </m:e>
                      <m:sub>
                        <m:r>
                          <a:rPr lang="en-US" altLang="zh-CN" i="1" kern="100">
                            <a:latin typeface="Cambria Math" panose="02040503050406030204" pitchFamily="18" charset="0"/>
                            <a:ea typeface="Cambria Math" panose="02040503050406030204" pitchFamily="18" charset="0"/>
                            <a:cs typeface="Times New Roman" panose="02020603050405020304" pitchFamily="18" charset="0"/>
                          </a:rPr>
                          <m:t>3</m:t>
                        </m:r>
                      </m:sub>
                    </m:sSub>
                  </m:oMath>
                </a14:m>
                <a:r>
                  <a:rPr lang="en-US" altLang="zh-CN" kern="1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经过</a:t>
                </a:r>
                <a:r>
                  <a:rPr lang="en-US" altLang="zh-CN" kern="100" dirty="0" err="1">
                    <a:latin typeface="Times New Roman" panose="02020603050405020304" pitchFamily="18" charset="0"/>
                    <a:ea typeface="华文楷体" panose="02010600040101010101" pitchFamily="2" charset="-122"/>
                    <a:cs typeface="Times New Roman" panose="02020603050405020304" pitchFamily="18" charset="0"/>
                  </a:rPr>
                  <a:t>Softmax</a:t>
                </a: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映射后所得结果为</a:t>
                </a:r>
                <a:r>
                  <a:rPr lang="en-US" altLang="zh-CN" kern="100" dirty="0">
                    <a:latin typeface="Times New Roman" panose="02020603050405020304" pitchFamily="18" charset="0"/>
                    <a:ea typeface="华文楷体" panose="02010600040101010101" pitchFamily="2" charset="-122"/>
                    <a:cs typeface="Times New Roman" panose="02020603050405020304" pitchFamily="18" charset="0"/>
                  </a:rPr>
                  <a:t>(</a:t>
                </a:r>
                <a14:m>
                  <m:oMath xmlns:m="http://schemas.openxmlformats.org/officeDocument/2006/math">
                    <m:r>
                      <a:rPr lang="en-US" altLang="zh-CN" kern="100">
                        <a:latin typeface="Cambria Math" panose="02040503050406030204" pitchFamily="18" charset="0"/>
                        <a:ea typeface="华文楷体" panose="02010600040101010101" pitchFamily="2" charset="-122"/>
                        <a:cs typeface="Times New Roman" panose="02020603050405020304" pitchFamily="18" charset="0"/>
                      </a:rPr>
                      <m:t>0.34</m:t>
                    </m:r>
                    <m:r>
                      <a:rPr lang="en-US" altLang="zh-CN" i="1" kern="100">
                        <a:latin typeface="Cambria Math" panose="02040503050406030204" pitchFamily="18" charset="0"/>
                        <a:ea typeface="Cambria Math" panose="02040503050406030204" pitchFamily="18" charset="0"/>
                        <a:cs typeface="Times New Roman" panose="02020603050405020304" pitchFamily="18" charset="0"/>
                      </a:rPr>
                      <m:t>,0.46,0.20</m:t>
                    </m:r>
                  </m:oMath>
                </a14:m>
                <a:r>
                  <a:rPr lang="en-US" altLang="zh-CN" kern="1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。由于已知输入数据</a:t>
                </a:r>
                <a14:m>
                  <m:oMath xmlns:m="http://schemas.openxmlformats.org/officeDocument/2006/math">
                    <m:r>
                      <a:rPr lang="en-US" altLang="zh-CN" i="1" kern="100">
                        <a:latin typeface="Cambria Math" panose="02040503050406030204" pitchFamily="18" charset="0"/>
                        <a:ea typeface="Cambria Math" panose="02040503050406030204" pitchFamily="18" charset="0"/>
                        <a:cs typeface="Times New Roman" panose="02020603050405020304" pitchFamily="18" charset="0"/>
                      </a:rPr>
                      <m:t>𝑥</m:t>
                    </m:r>
                  </m:oMath>
                </a14:m>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属于第一类，显然这个输出不理想而需要对模型参数进行优化。如果选择交叉熵损失函数来优化模型，则</a:t>
                </a:r>
                <a:r>
                  <a:rPr lang="en-US" altLang="zh-CN" kern="100" dirty="0">
                    <a:latin typeface="Times New Roman" panose="02020603050405020304" pitchFamily="18" charset="0"/>
                    <a:ea typeface="华文楷体" panose="02010600040101010101" pitchFamily="2" charset="-122"/>
                    <a:cs typeface="Times New Roman" panose="02020603050405020304" pitchFamily="18" charset="0"/>
                  </a:rPr>
                  <a:t> (</a:t>
                </a:r>
                <a14:m>
                  <m:oMath xmlns:m="http://schemas.openxmlformats.org/officeDocument/2006/math">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𝑧</m:t>
                        </m:r>
                      </m:e>
                      <m:sub>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1</m:t>
                        </m:r>
                      </m:sub>
                    </m:sSub>
                    <m:r>
                      <a:rPr lang="en-US" altLang="zh-CN" i="1" kern="100">
                        <a:latin typeface="Cambria Math" panose="02040503050406030204" pitchFamily="18" charset="0"/>
                        <a:ea typeface="Cambria Math" panose="02040503050406030204" pitchFamily="18" charset="0"/>
                        <a:cs typeface="Times New Roman" panose="02020603050405020304" pitchFamily="18" charset="0"/>
                      </a:rPr>
                      <m:t>,</m:t>
                    </m:r>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Cambria Math" panose="02040503050406030204" pitchFamily="18" charset="0"/>
                            <a:cs typeface="Times New Roman" panose="02020603050405020304" pitchFamily="18" charset="0"/>
                          </a:rPr>
                          <m:t>𝑧</m:t>
                        </m:r>
                      </m:e>
                      <m:sub>
                        <m:r>
                          <a:rPr lang="en-US" altLang="zh-CN" i="1" kern="100">
                            <a:latin typeface="Cambria Math" panose="02040503050406030204" pitchFamily="18" charset="0"/>
                            <a:ea typeface="Cambria Math" panose="02040503050406030204" pitchFamily="18" charset="0"/>
                            <a:cs typeface="Times New Roman" panose="02020603050405020304" pitchFamily="18" charset="0"/>
                          </a:rPr>
                          <m:t>2</m:t>
                        </m:r>
                      </m:sub>
                    </m:sSub>
                    <m:r>
                      <a:rPr lang="en-US" altLang="zh-CN" i="1" kern="100">
                        <a:latin typeface="Cambria Math" panose="02040503050406030204" pitchFamily="18" charset="0"/>
                        <a:ea typeface="Cambria Math" panose="02040503050406030204" pitchFamily="18" charset="0"/>
                        <a:cs typeface="Times New Roman" panose="02020603050405020304" pitchFamily="18" charset="0"/>
                      </a:rPr>
                      <m:t>,</m:t>
                    </m:r>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Cambria Math" panose="02040503050406030204" pitchFamily="18" charset="0"/>
                            <a:cs typeface="Times New Roman" panose="02020603050405020304" pitchFamily="18" charset="0"/>
                          </a:rPr>
                          <m:t>𝑧</m:t>
                        </m:r>
                      </m:e>
                      <m:sub>
                        <m:r>
                          <a:rPr lang="en-US" altLang="zh-CN" i="1" kern="100">
                            <a:latin typeface="Cambria Math" panose="02040503050406030204" pitchFamily="18" charset="0"/>
                            <a:ea typeface="Cambria Math" panose="02040503050406030204" pitchFamily="18" charset="0"/>
                            <a:cs typeface="Times New Roman" panose="02020603050405020304" pitchFamily="18" charset="0"/>
                          </a:rPr>
                          <m:t>3</m:t>
                        </m:r>
                      </m:sub>
                    </m:sSub>
                  </m:oMath>
                </a14:m>
                <a:r>
                  <a:rPr lang="en-US" altLang="zh-CN" kern="1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这一层的偏导值为</a:t>
                </a:r>
                <a:r>
                  <a:rPr lang="zh-CN" altLang="zh-CN" kern="100" dirty="0">
                    <a:latin typeface="等线" panose="02010600030101010101" pitchFamily="2" charset="-122"/>
                    <a:ea typeface="Times New Roman" panose="02020603050405020304" pitchFamily="18" charset="0"/>
                    <a:cs typeface="Times New Roman" panose="02020603050405020304" pitchFamily="18" charset="0"/>
                  </a:rPr>
                  <a:t> </a:t>
                </a:r>
                <a:r>
                  <a:rPr lang="en-US" altLang="zh-CN" kern="100" dirty="0">
                    <a:latin typeface="等线" panose="02010600030101010101" pitchFamily="2" charset="-122"/>
                    <a:ea typeface="Times New Roman" panose="02020603050405020304" pitchFamily="18" charset="0"/>
                    <a:cs typeface="Times New Roman" panose="02020603050405020304" pitchFamily="18" charset="0"/>
                  </a:rPr>
                  <a:t>(</a:t>
                </a:r>
                <a14:m>
                  <m:oMath xmlns:m="http://schemas.openxmlformats.org/officeDocument/2006/math">
                    <m:r>
                      <a:rPr lang="en-US" altLang="zh-CN" kern="100">
                        <a:latin typeface="Cambria Math" panose="02040503050406030204" pitchFamily="18" charset="0"/>
                        <a:ea typeface="华文楷体" panose="02010600040101010101" pitchFamily="2" charset="-122"/>
                        <a:cs typeface="Times New Roman" panose="02020603050405020304" pitchFamily="18" charset="0"/>
                      </a:rPr>
                      <m:t>0.34</m:t>
                    </m:r>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m:t>
                    </m:r>
                    <m:r>
                      <a:rPr lang="en-US" altLang="zh-CN" kern="100">
                        <a:latin typeface="Cambria Math" panose="02040503050406030204" pitchFamily="18" charset="0"/>
                        <a:ea typeface="华文楷体" panose="02010600040101010101" pitchFamily="2" charset="-122"/>
                        <a:cs typeface="Times New Roman" panose="02020603050405020304" pitchFamily="18" charset="0"/>
                      </a:rPr>
                      <m:t>1</m:t>
                    </m:r>
                    <m:r>
                      <a:rPr lang="en-US" altLang="zh-CN" i="1" kern="100">
                        <a:latin typeface="Cambria Math" panose="02040503050406030204" pitchFamily="18" charset="0"/>
                        <a:ea typeface="Cambria Math" panose="02040503050406030204" pitchFamily="18" charset="0"/>
                        <a:cs typeface="Times New Roman" panose="02020603050405020304" pitchFamily="18" charset="0"/>
                      </a:rPr>
                      <m:t>,0.46,0.20</m:t>
                    </m:r>
                  </m:oMath>
                </a14:m>
                <a:r>
                  <a:rPr lang="en-US" altLang="zh-CN" kern="100" dirty="0">
                    <a:latin typeface="Times New Roman" panose="02020603050405020304" pitchFamily="18" charset="0"/>
                    <a:ea typeface="华文楷体" panose="02010600040101010101" pitchFamily="2" charset="-122"/>
                    <a:cs typeface="Times New Roman" panose="02020603050405020304" pitchFamily="18" charset="0"/>
                  </a:rPr>
                  <a:t>)= (</a:t>
                </a:r>
                <a14:m>
                  <m:oMath xmlns:m="http://schemas.openxmlformats.org/officeDocument/2006/math">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m:t>
                    </m:r>
                    <m:r>
                      <a:rPr lang="en-US" altLang="zh-CN" kern="100">
                        <a:latin typeface="Cambria Math" panose="02040503050406030204" pitchFamily="18" charset="0"/>
                        <a:ea typeface="华文楷体" panose="02010600040101010101" pitchFamily="2" charset="-122"/>
                        <a:cs typeface="Times New Roman" panose="02020603050405020304" pitchFamily="18" charset="0"/>
                      </a:rPr>
                      <m:t>0.66</m:t>
                    </m:r>
                    <m:r>
                      <a:rPr lang="en-US" altLang="zh-CN" i="1" kern="100">
                        <a:latin typeface="Cambria Math" panose="02040503050406030204" pitchFamily="18" charset="0"/>
                        <a:ea typeface="Cambria Math" panose="02040503050406030204" pitchFamily="18" charset="0"/>
                        <a:cs typeface="Times New Roman" panose="02020603050405020304" pitchFamily="18" charset="0"/>
                      </a:rPr>
                      <m:t>,0.46,0.20</m:t>
                    </m:r>
                  </m:oMath>
                </a14:m>
                <a:r>
                  <a:rPr lang="en-US" altLang="zh-CN" kern="1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endParaRPr>
              </a:p>
              <a:p>
                <a:pPr marL="285750" indent="-285750" algn="just">
                  <a:lnSpc>
                    <a:spcPct val="200000"/>
                  </a:lnSpc>
                  <a:spcAft>
                    <a:spcPts val="600"/>
                  </a:spcAft>
                  <a:buFont typeface="Wingdings" panose="05000000000000000000" pitchFamily="2" charset="2"/>
                  <a:buChar char="l"/>
                </a:pP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可以看出，</a:t>
                </a:r>
                <a:r>
                  <a:rPr lang="en-US" altLang="zh-CN" kern="100" dirty="0" err="1">
                    <a:latin typeface="Times New Roman" panose="02020603050405020304" pitchFamily="18" charset="0"/>
                    <a:ea typeface="华文楷体" panose="02010600040101010101" pitchFamily="2" charset="-122"/>
                    <a:cs typeface="Times New Roman" panose="02020603050405020304" pitchFamily="18" charset="0"/>
                  </a:rPr>
                  <a:t>Softmax</a:t>
                </a: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和交叉熵损失函数相互结合，为偏导计算带来了极大便利。偏导计算使得损失误差从输出端向输入端传递，来对模型参数进行优化。在这里，交叉熵与</a:t>
                </a:r>
                <a:r>
                  <a:rPr lang="en-US" altLang="zh-CN" kern="100" dirty="0" err="1">
                    <a:latin typeface="Times New Roman" panose="02020603050405020304" pitchFamily="18" charset="0"/>
                    <a:ea typeface="华文楷体" panose="02010600040101010101" pitchFamily="2" charset="-122"/>
                    <a:cs typeface="Times New Roman" panose="02020603050405020304" pitchFamily="18" charset="0"/>
                  </a:rPr>
                  <a:t>Softmax</a:t>
                </a: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函数结合在一起，因此也叫</a:t>
                </a:r>
                <a:r>
                  <a:rPr lang="en-US" altLang="zh-CN" kern="100" dirty="0" err="1">
                    <a:latin typeface="Times New Roman" panose="02020603050405020304" pitchFamily="18" charset="0"/>
                    <a:ea typeface="华文楷体" panose="02010600040101010101" pitchFamily="2" charset="-122"/>
                    <a:cs typeface="Times New Roman" panose="02020603050405020304" pitchFamily="18" charset="0"/>
                  </a:rPr>
                  <a:t>Softmax</a:t>
                </a: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损失（</a:t>
                </a:r>
                <a:r>
                  <a:rPr lang="en-US" altLang="zh-CN" kern="100" dirty="0" err="1">
                    <a:latin typeface="Times New Roman" panose="02020603050405020304" pitchFamily="18" charset="0"/>
                    <a:ea typeface="华文楷体" panose="02010600040101010101" pitchFamily="2" charset="-122"/>
                    <a:cs typeface="Times New Roman" panose="02020603050405020304" pitchFamily="18" charset="0"/>
                  </a:rPr>
                  <a:t>Softmax</a:t>
                </a:r>
                <a:r>
                  <a:rPr lang="en-US" altLang="zh-CN" kern="100" dirty="0">
                    <a:latin typeface="Times New Roman" panose="02020603050405020304" pitchFamily="18" charset="0"/>
                    <a:ea typeface="华文楷体" panose="02010600040101010101" pitchFamily="2" charset="-122"/>
                    <a:cs typeface="Times New Roman" panose="02020603050405020304" pitchFamily="18" charset="0"/>
                  </a:rPr>
                  <a:t> with cross-entropy loss</a:t>
                </a: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endParaRPr>
              </a:p>
            </p:txBody>
          </p:sp>
        </mc:Choice>
        <mc:Fallback xmlns="">
          <p:sp>
            <p:nvSpPr>
              <p:cNvPr id="2" name="矩形 1">
                <a:extLst>
                  <a:ext uri="{FF2B5EF4-FFF2-40B4-BE49-F238E27FC236}">
                    <a16:creationId xmlns:a16="http://schemas.microsoft.com/office/drawing/2014/main" id="{9408240E-CDD9-4EF8-B67A-B28E60F9B33B}"/>
                  </a:ext>
                </a:extLst>
              </p:cNvPr>
              <p:cNvSpPr>
                <a:spLocks noRot="1" noChangeAspect="1" noMove="1" noResize="1" noEditPoints="1" noAdjustHandles="1" noChangeArrowheads="1" noChangeShapeType="1" noTextEdit="1"/>
              </p:cNvSpPr>
              <p:nvPr/>
            </p:nvSpPr>
            <p:spPr>
              <a:xfrm>
                <a:off x="462844" y="1461601"/>
                <a:ext cx="7911759" cy="4524765"/>
              </a:xfrm>
              <a:prstGeom prst="rect">
                <a:avLst/>
              </a:prstGeom>
              <a:blipFill>
                <a:blip r:embed="rId2"/>
                <a:stretch>
                  <a:fillRect l="-539" r="-616" b="-134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1160887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a:spLocks noGrp="1"/>
          </p:cNvSpPr>
          <p:nvPr>
            <p:ph type="title"/>
          </p:nvPr>
        </p:nvSpPr>
        <p:spPr>
          <a:xfrm>
            <a:off x="420511" y="70844"/>
            <a:ext cx="8376356" cy="657727"/>
          </a:xfrm>
        </p:spPr>
        <p:txBody>
          <a:bodyPr/>
          <a:lstStyle/>
          <a:p>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 感知机模型：单层感知机</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 </a:t>
            </a:r>
            <a:endParaRPr lang="zh-CN" altLang="en-US" sz="2000"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9" name="矩形 8">
            <a:extLst>
              <a:ext uri="{FF2B5EF4-FFF2-40B4-BE49-F238E27FC236}">
                <a16:creationId xmlns:a16="http://schemas.microsoft.com/office/drawing/2014/main" id="{34F958AB-D01D-49A5-A511-0EB3D774FF04}"/>
              </a:ext>
            </a:extLst>
          </p:cNvPr>
          <p:cNvSpPr/>
          <p:nvPr/>
        </p:nvSpPr>
        <p:spPr>
          <a:xfrm>
            <a:off x="662978" y="1023760"/>
            <a:ext cx="7891421" cy="1153586"/>
          </a:xfrm>
          <a:prstGeom prst="rect">
            <a:avLst/>
          </a:prstGeom>
        </p:spPr>
        <p:txBody>
          <a:bodyPr wrap="square">
            <a:spAutoFit/>
          </a:bodyPr>
          <a:lstStyle/>
          <a:p>
            <a:pPr>
              <a:lnSpc>
                <a:spcPct val="150000"/>
              </a:lnSpc>
            </a:pP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早期的感知机结构和</a:t>
            </a:r>
            <a:r>
              <a:rPr lang="en-US" altLang="zh-CN" sz="1600" b="1" dirty="0">
                <a:latin typeface="Times New Roman" panose="02020603050405020304" pitchFamily="18" charset="0"/>
                <a:ea typeface="楷体" panose="02010609060101010101" pitchFamily="49" charset="-122"/>
                <a:cs typeface="Times New Roman" panose="02020603050405020304" pitchFamily="18" charset="0"/>
              </a:rPr>
              <a:t>MCP</a:t>
            </a: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模型相似，由一个输入层和一个输出层构成，因此也被称为“单层感知机”。感知机的输入层负责接收实数值的输入向量，输出层则能输出</a:t>
            </a:r>
            <a:r>
              <a:rPr lang="en-US" altLang="zh-CN" sz="1600" b="1" dirty="0">
                <a:latin typeface="Times New Roman" panose="02020603050405020304" pitchFamily="18" charset="0"/>
                <a:ea typeface="楷体" panose="02010609060101010101" pitchFamily="49" charset="-122"/>
                <a:cs typeface="Times New Roman" panose="02020603050405020304" pitchFamily="18" charset="0"/>
              </a:rPr>
              <a:t>1</a:t>
            </a: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或</a:t>
            </a:r>
            <a:r>
              <a:rPr lang="en-US" altLang="zh-CN" sz="1600" b="1" dirty="0">
                <a:latin typeface="Times New Roman" panose="02020603050405020304" pitchFamily="18" charset="0"/>
                <a:ea typeface="楷体" panose="02010609060101010101" pitchFamily="49" charset="-122"/>
                <a:cs typeface="Times New Roman" panose="02020603050405020304" pitchFamily="18" charset="0"/>
              </a:rPr>
              <a:t>-1</a:t>
            </a: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两个值。</a:t>
            </a:r>
          </a:p>
        </p:txBody>
      </p:sp>
      <p:pic>
        <p:nvPicPr>
          <p:cNvPr id="5" name="图片 4">
            <a:extLst>
              <a:ext uri="{FF2B5EF4-FFF2-40B4-BE49-F238E27FC236}">
                <a16:creationId xmlns:a16="http://schemas.microsoft.com/office/drawing/2014/main" id="{498FAEE4-3055-40B6-90B6-3D6C70006C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5376" y="2390487"/>
            <a:ext cx="6569441" cy="3257772"/>
          </a:xfrm>
          <a:prstGeom prst="rect">
            <a:avLst/>
          </a:prstGeom>
        </p:spPr>
      </p:pic>
      <p:sp>
        <p:nvSpPr>
          <p:cNvPr id="89" name="文本框 88">
            <a:extLst>
              <a:ext uri="{FF2B5EF4-FFF2-40B4-BE49-F238E27FC236}">
                <a16:creationId xmlns:a16="http://schemas.microsoft.com/office/drawing/2014/main" id="{158295C0-FF3A-49E6-B8A0-C9E808FB7B3C}"/>
              </a:ext>
            </a:extLst>
          </p:cNvPr>
          <p:cNvSpPr txBox="1"/>
          <p:nvPr/>
        </p:nvSpPr>
        <p:spPr>
          <a:xfrm>
            <a:off x="3645924" y="5861400"/>
            <a:ext cx="1925527" cy="369332"/>
          </a:xfrm>
          <a:prstGeom prst="rect">
            <a:avLst/>
          </a:prstGeom>
          <a:noFill/>
        </p:spPr>
        <p:txBody>
          <a:bodyPr wrap="none" rtlCol="0">
            <a:spAutoFit/>
          </a:bodyPr>
          <a:lstStyle/>
          <a:p>
            <a:r>
              <a:rPr lang="zh-CN" altLang="en-US" b="1" dirty="0">
                <a:latin typeface="Times New Roman" panose="02020603050405020304" pitchFamily="18" charset="0"/>
                <a:ea typeface="楷体" panose="02010609060101010101" pitchFamily="49" charset="-122"/>
                <a:cs typeface="Times New Roman" panose="02020603050405020304" pitchFamily="18" charset="0"/>
              </a:rPr>
              <a:t>图</a:t>
            </a:r>
            <a:r>
              <a:rPr lang="en-US" altLang="zh-CN" b="1" dirty="0">
                <a:latin typeface="Times New Roman" panose="02020603050405020304" pitchFamily="18" charset="0"/>
                <a:ea typeface="楷体" panose="02010609060101010101" pitchFamily="49" charset="-122"/>
                <a:cs typeface="Times New Roman" panose="02020603050405020304" pitchFamily="18" charset="0"/>
              </a:rPr>
              <a:t>6.4 </a:t>
            </a:r>
            <a:r>
              <a:rPr lang="zh-CN" altLang="en-US" b="1" dirty="0">
                <a:latin typeface="Times New Roman" panose="02020603050405020304" pitchFamily="18" charset="0"/>
                <a:ea typeface="楷体" panose="02010609060101010101" pitchFamily="49" charset="-122"/>
                <a:cs typeface="Times New Roman" panose="02020603050405020304" pitchFamily="18" charset="0"/>
              </a:rPr>
              <a:t>感知机模型</a:t>
            </a:r>
          </a:p>
        </p:txBody>
      </p:sp>
    </p:spTree>
    <p:extLst>
      <p:ext uri="{BB962C8B-B14F-4D97-AF65-F5344CB8AC3E}">
        <p14:creationId xmlns:p14="http://schemas.microsoft.com/office/powerpoint/2010/main" val="29228547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3">
            <a:extLst>
              <a:ext uri="{FF2B5EF4-FFF2-40B4-BE49-F238E27FC236}">
                <a16:creationId xmlns:a16="http://schemas.microsoft.com/office/drawing/2014/main" id="{6A300084-DFA3-084C-B2F2-40059E9D0BA3}"/>
              </a:ext>
            </a:extLst>
          </p:cNvPr>
          <p:cNvSpPr>
            <a:spLocks noChangeArrowheads="1"/>
          </p:cNvSpPr>
          <p:nvPr/>
        </p:nvSpPr>
        <p:spPr bwMode="auto">
          <a:xfrm>
            <a:off x="15114" y="99620"/>
            <a:ext cx="6780609" cy="9080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800">
                <a:solidFill>
                  <a:schemeClr val="tx1"/>
                </a:solidFill>
                <a:latin typeface="Verdana" panose="020B0604030504040204" pitchFamily="34" charset="0"/>
                <a:ea typeface="宋体" panose="02010600030101010101" pitchFamily="2" charset="-122"/>
              </a:defRPr>
            </a:lvl1pPr>
            <a:lvl2pPr marL="742950" indent="-285750">
              <a:defRPr sz="2800">
                <a:solidFill>
                  <a:schemeClr val="tx1"/>
                </a:solidFill>
                <a:latin typeface="Verdana" panose="020B0604030504040204" pitchFamily="34" charset="0"/>
                <a:ea typeface="宋体" panose="02010600030101010101" pitchFamily="2" charset="-122"/>
              </a:defRPr>
            </a:lvl2pPr>
            <a:lvl3pPr marL="1143000" indent="-228600">
              <a:defRPr sz="2800">
                <a:solidFill>
                  <a:schemeClr val="tx1"/>
                </a:solidFill>
                <a:latin typeface="Verdana" panose="020B0604030504040204" pitchFamily="34" charset="0"/>
                <a:ea typeface="宋体" panose="02010600030101010101" pitchFamily="2" charset="-122"/>
              </a:defRPr>
            </a:lvl3pPr>
            <a:lvl4pPr marL="1600200" indent="-228600">
              <a:defRPr sz="2800">
                <a:solidFill>
                  <a:schemeClr val="tx1"/>
                </a:solidFill>
                <a:latin typeface="Verdana" panose="020B0604030504040204" pitchFamily="34" charset="0"/>
                <a:ea typeface="宋体" panose="02010600030101010101" pitchFamily="2" charset="-122"/>
              </a:defRPr>
            </a:lvl4pPr>
            <a:lvl5pPr marL="2057400" indent="-228600">
              <a:defRPr sz="28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9pPr>
          </a:lstStyle>
          <a:p>
            <a:pPr>
              <a:buFont typeface="Arial" panose="020B0604020202020204" pitchFamily="34" charset="0"/>
              <a:buNone/>
            </a:pPr>
            <a:r>
              <a:rPr lang="zh-CN" altLang="en-US" sz="2400" b="1" dirty="0">
                <a:solidFill>
                  <a:srgbClr val="C00000"/>
                </a:solidFill>
                <a:latin typeface="+mn-lt"/>
                <a:ea typeface="微软雅黑" panose="020B0503020204020204" pitchFamily="34" charset="-122"/>
                <a:sym typeface="Times New Roman" panose="02020603050405020304" pitchFamily="18" charset="0"/>
              </a:rPr>
              <a:t>  提纲</a:t>
            </a:r>
          </a:p>
        </p:txBody>
      </p:sp>
      <p:sp>
        <p:nvSpPr>
          <p:cNvPr id="22" name="矩形 7"/>
          <p:cNvSpPr>
            <a:spLocks noChangeArrowheads="1"/>
          </p:cNvSpPr>
          <p:nvPr/>
        </p:nvSpPr>
        <p:spPr bwMode="auto">
          <a:xfrm>
            <a:off x="523467" y="2035454"/>
            <a:ext cx="7200000" cy="565348"/>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kumimoji="0" lang="zh-CN" altLang="en-US" sz="2800" b="1" dirty="0">
                <a:solidFill>
                  <a:srgbClr val="C00000"/>
                </a:solidFill>
                <a:latin typeface="+mn-lt"/>
                <a:ea typeface="微软雅黑" panose="020B0503020204020204" pitchFamily="34" charset="-122"/>
                <a:sym typeface="Calibri" panose="020F0502020204030204" pitchFamily="34" charset="0"/>
              </a:rPr>
              <a:t>二、前馈神经网络</a:t>
            </a:r>
          </a:p>
        </p:txBody>
      </p:sp>
      <p:sp>
        <p:nvSpPr>
          <p:cNvPr id="24" name="矩形 7"/>
          <p:cNvSpPr>
            <a:spLocks noChangeArrowheads="1"/>
          </p:cNvSpPr>
          <p:nvPr/>
        </p:nvSpPr>
        <p:spPr bwMode="auto">
          <a:xfrm>
            <a:off x="523467" y="1181536"/>
            <a:ext cx="7200000" cy="565348"/>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a:lnSpc>
                <a:spcPct val="120000"/>
              </a:lnSpc>
            </a:pPr>
            <a:r>
              <a:rPr kumimoji="0" lang="zh-CN" altLang="en-US" sz="2800" b="1" dirty="0">
                <a:solidFill>
                  <a:srgbClr val="00B0F0"/>
                </a:solidFill>
                <a:latin typeface="+mn-lt"/>
                <a:ea typeface="微软雅黑" panose="020B0503020204020204" pitchFamily="34" charset="-122"/>
              </a:rPr>
              <a:t>一、深度学习历史发展</a:t>
            </a:r>
          </a:p>
        </p:txBody>
      </p:sp>
      <p:sp>
        <p:nvSpPr>
          <p:cNvPr id="6" name="矩形 7">
            <a:extLst>
              <a:ext uri="{FF2B5EF4-FFF2-40B4-BE49-F238E27FC236}">
                <a16:creationId xmlns:a16="http://schemas.microsoft.com/office/drawing/2014/main" id="{E05C446D-2860-4B33-94CC-86AE14334AFE}"/>
              </a:ext>
            </a:extLst>
          </p:cNvPr>
          <p:cNvSpPr>
            <a:spLocks noChangeArrowheads="1"/>
          </p:cNvSpPr>
          <p:nvPr/>
        </p:nvSpPr>
        <p:spPr bwMode="auto">
          <a:xfrm>
            <a:off x="523467" y="2889372"/>
            <a:ext cx="7200000" cy="565348"/>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kumimoji="0" lang="zh-CN" altLang="en-US" sz="2800" b="1" dirty="0">
                <a:solidFill>
                  <a:srgbClr val="C00000"/>
                </a:solidFill>
                <a:latin typeface="+mn-lt"/>
                <a:ea typeface="微软雅黑" panose="020B0503020204020204" pitchFamily="34" charset="-122"/>
                <a:sym typeface="Calibri" panose="020F0502020204030204" pitchFamily="34" charset="0"/>
              </a:rPr>
              <a:t>三、卷积神经网络</a:t>
            </a:r>
          </a:p>
        </p:txBody>
      </p:sp>
      <p:sp>
        <p:nvSpPr>
          <p:cNvPr id="7" name="矩形 7">
            <a:extLst>
              <a:ext uri="{FF2B5EF4-FFF2-40B4-BE49-F238E27FC236}">
                <a16:creationId xmlns:a16="http://schemas.microsoft.com/office/drawing/2014/main" id="{0EBEEAE9-9181-46AE-AE69-241C85B1F010}"/>
              </a:ext>
            </a:extLst>
          </p:cNvPr>
          <p:cNvSpPr>
            <a:spLocks noChangeArrowheads="1"/>
          </p:cNvSpPr>
          <p:nvPr/>
        </p:nvSpPr>
        <p:spPr bwMode="auto">
          <a:xfrm>
            <a:off x="523467" y="3747659"/>
            <a:ext cx="7200000" cy="565348"/>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kumimoji="0" lang="zh-CN" altLang="en-US" sz="2800" b="1" dirty="0">
                <a:solidFill>
                  <a:srgbClr val="C00000"/>
                </a:solidFill>
                <a:latin typeface="+mn-lt"/>
                <a:ea typeface="微软雅黑" panose="020B0503020204020204" pitchFamily="34" charset="-122"/>
                <a:sym typeface="Calibri" panose="020F0502020204030204" pitchFamily="34" charset="0"/>
              </a:rPr>
              <a:t>四、循环神经网络</a:t>
            </a:r>
          </a:p>
        </p:txBody>
      </p:sp>
      <p:sp>
        <p:nvSpPr>
          <p:cNvPr id="9" name="矩形 7">
            <a:extLst>
              <a:ext uri="{FF2B5EF4-FFF2-40B4-BE49-F238E27FC236}">
                <a16:creationId xmlns:a16="http://schemas.microsoft.com/office/drawing/2014/main" id="{CE5F0C8C-E61B-41C7-892D-A314C753A49A}"/>
              </a:ext>
            </a:extLst>
          </p:cNvPr>
          <p:cNvSpPr>
            <a:spLocks noChangeArrowheads="1"/>
          </p:cNvSpPr>
          <p:nvPr/>
        </p:nvSpPr>
        <p:spPr bwMode="auto">
          <a:xfrm>
            <a:off x="523467" y="4604929"/>
            <a:ext cx="7200000" cy="565348"/>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kumimoji="0" lang="zh-CN" altLang="en-US" sz="2800" b="1" dirty="0">
                <a:solidFill>
                  <a:srgbClr val="C00000"/>
                </a:solidFill>
                <a:latin typeface="+mn-lt"/>
                <a:ea typeface="微软雅黑" panose="020B0503020204020204" pitchFamily="34" charset="-122"/>
                <a:sym typeface="Calibri" panose="020F0502020204030204" pitchFamily="34" charset="0"/>
              </a:rPr>
              <a:t>五、深度生成学习</a:t>
            </a:r>
          </a:p>
        </p:txBody>
      </p:sp>
      <p:sp>
        <p:nvSpPr>
          <p:cNvPr id="10" name="矩形 7">
            <a:extLst>
              <a:ext uri="{FF2B5EF4-FFF2-40B4-BE49-F238E27FC236}">
                <a16:creationId xmlns:a16="http://schemas.microsoft.com/office/drawing/2014/main" id="{D1056C0E-F4D8-4F55-955E-C6092626C5B8}"/>
              </a:ext>
            </a:extLst>
          </p:cNvPr>
          <p:cNvSpPr>
            <a:spLocks noChangeArrowheads="1"/>
          </p:cNvSpPr>
          <p:nvPr/>
        </p:nvSpPr>
        <p:spPr bwMode="auto">
          <a:xfrm>
            <a:off x="523467" y="5462199"/>
            <a:ext cx="7200000" cy="565348"/>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kumimoji="0" lang="zh-CN" altLang="en-US" sz="2800" b="1" dirty="0">
                <a:solidFill>
                  <a:srgbClr val="C00000"/>
                </a:solidFill>
                <a:latin typeface="+mn-lt"/>
                <a:ea typeface="微软雅黑" panose="020B0503020204020204" pitchFamily="34" charset="-122"/>
                <a:sym typeface="Calibri" panose="020F0502020204030204" pitchFamily="34" charset="0"/>
              </a:rPr>
              <a:t>六、深度学习应用</a:t>
            </a:r>
          </a:p>
        </p:txBody>
      </p:sp>
    </p:spTree>
    <p:extLst>
      <p:ext uri="{BB962C8B-B14F-4D97-AF65-F5344CB8AC3E}">
        <p14:creationId xmlns:p14="http://schemas.microsoft.com/office/powerpoint/2010/main" val="16788718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a:spLocks noGrp="1"/>
          </p:cNvSpPr>
          <p:nvPr>
            <p:ph type="title"/>
          </p:nvPr>
        </p:nvSpPr>
        <p:spPr>
          <a:xfrm>
            <a:off x="420511" y="70844"/>
            <a:ext cx="8376356" cy="657727"/>
          </a:xfrm>
        </p:spPr>
        <p:txBody>
          <a:bodyPr/>
          <a:lstStyle/>
          <a:p>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 感知机模型：单层感知机</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 </a:t>
            </a:r>
            <a:endParaRPr lang="zh-CN" altLang="en-US" sz="2000"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9" name="矩形 8">
            <a:extLst>
              <a:ext uri="{FF2B5EF4-FFF2-40B4-BE49-F238E27FC236}">
                <a16:creationId xmlns:a16="http://schemas.microsoft.com/office/drawing/2014/main" id="{34F958AB-D01D-49A5-A511-0EB3D774FF04}"/>
              </a:ext>
            </a:extLst>
          </p:cNvPr>
          <p:cNvSpPr/>
          <p:nvPr/>
        </p:nvSpPr>
        <p:spPr>
          <a:xfrm>
            <a:off x="662978" y="1023760"/>
            <a:ext cx="7891421" cy="1522917"/>
          </a:xfrm>
          <a:prstGeom prst="rect">
            <a:avLst/>
          </a:prstGeom>
        </p:spPr>
        <p:txBody>
          <a:bodyPr wrap="square">
            <a:spAutoFit/>
          </a:bodyPr>
          <a:lstStyle/>
          <a:p>
            <a:pPr>
              <a:lnSpc>
                <a:spcPct val="150000"/>
              </a:lnSpc>
            </a:pPr>
            <a:r>
              <a:rPr lang="zh-CN" altLang="zh-CN" sz="1600" b="1" dirty="0">
                <a:latin typeface="Times New Roman" panose="02020603050405020304" pitchFamily="18" charset="0"/>
                <a:ea typeface="楷体" panose="02010609060101010101" pitchFamily="49" charset="-122"/>
                <a:cs typeface="Times New Roman" panose="02020603050405020304" pitchFamily="18" charset="0"/>
              </a:rPr>
              <a:t>单层感知机可被用来区分线性可分数据。在图</a:t>
            </a:r>
            <a:r>
              <a:rPr lang="en-US" altLang="zh-CN" sz="1600" b="1" dirty="0">
                <a:latin typeface="Times New Roman" panose="02020603050405020304" pitchFamily="18" charset="0"/>
                <a:ea typeface="楷体" panose="02010609060101010101" pitchFamily="49" charset="-122"/>
                <a:cs typeface="Times New Roman" panose="02020603050405020304" pitchFamily="18" charset="0"/>
              </a:rPr>
              <a:t>6.5</a:t>
            </a:r>
            <a:r>
              <a:rPr lang="zh-CN" altLang="zh-CN" sz="1600" b="1" dirty="0">
                <a:latin typeface="Times New Roman" panose="02020603050405020304" pitchFamily="18" charset="0"/>
                <a:ea typeface="楷体" panose="02010609060101010101" pitchFamily="49" charset="-122"/>
                <a:cs typeface="Times New Roman" panose="02020603050405020304" pitchFamily="18" charset="0"/>
              </a:rPr>
              <a:t>中，逻辑与</a:t>
            </a:r>
            <a:r>
              <a:rPr lang="en-US" altLang="zh-CN" sz="1600" b="1" dirty="0">
                <a:latin typeface="Times New Roman" panose="02020603050405020304" pitchFamily="18" charset="0"/>
                <a:ea typeface="楷体" panose="02010609060101010101" pitchFamily="49" charset="-122"/>
                <a:cs typeface="Times New Roman" panose="02020603050405020304" pitchFamily="18" charset="0"/>
              </a:rPr>
              <a:t>(AND)</a:t>
            </a:r>
            <a:r>
              <a:rPr lang="zh-CN" altLang="zh-CN" sz="1600" b="1" dirty="0">
                <a:latin typeface="Times New Roman" panose="02020603050405020304" pitchFamily="18" charset="0"/>
                <a:ea typeface="楷体" panose="02010609060101010101" pitchFamily="49" charset="-122"/>
                <a:cs typeface="Times New Roman" panose="02020603050405020304" pitchFamily="18" charset="0"/>
              </a:rPr>
              <a:t>、逻辑与非</a:t>
            </a:r>
            <a:r>
              <a:rPr lang="en-US" altLang="zh-CN" sz="1600" b="1" dirty="0">
                <a:latin typeface="Times New Roman" panose="02020603050405020304" pitchFamily="18" charset="0"/>
                <a:ea typeface="楷体" panose="02010609060101010101" pitchFamily="49" charset="-122"/>
                <a:cs typeface="Times New Roman" panose="02020603050405020304" pitchFamily="18" charset="0"/>
              </a:rPr>
              <a:t>(NAND)</a:t>
            </a:r>
            <a:r>
              <a:rPr lang="zh-CN" altLang="zh-CN" sz="1600" b="1" dirty="0">
                <a:latin typeface="Times New Roman" panose="02020603050405020304" pitchFamily="18" charset="0"/>
                <a:ea typeface="楷体" panose="02010609060101010101" pitchFamily="49" charset="-122"/>
                <a:cs typeface="Times New Roman" panose="02020603050405020304" pitchFamily="18" charset="0"/>
              </a:rPr>
              <a:t>和逻辑或</a:t>
            </a:r>
            <a:r>
              <a:rPr lang="en-US" altLang="zh-CN" sz="1600" b="1" dirty="0">
                <a:latin typeface="Times New Roman" panose="02020603050405020304" pitchFamily="18" charset="0"/>
                <a:ea typeface="楷体" panose="02010609060101010101" pitchFamily="49" charset="-122"/>
                <a:cs typeface="Times New Roman" panose="02020603050405020304" pitchFamily="18" charset="0"/>
              </a:rPr>
              <a:t>(OR)</a:t>
            </a:r>
            <a:r>
              <a:rPr lang="zh-CN" altLang="zh-CN" sz="1600" b="1" dirty="0">
                <a:latin typeface="Times New Roman" panose="02020603050405020304" pitchFamily="18" charset="0"/>
                <a:ea typeface="楷体" panose="02010609060101010101" pitchFamily="49" charset="-122"/>
                <a:cs typeface="Times New Roman" panose="02020603050405020304" pitchFamily="18" charset="0"/>
              </a:rPr>
              <a:t>为线性可分函数，所以可利用单层感知机来模拟这些逻辑函数。但是，由于逻辑异或（</a:t>
            </a:r>
            <a:r>
              <a:rPr lang="en-US" altLang="zh-CN" sz="1600" b="1" dirty="0">
                <a:latin typeface="Times New Roman" panose="02020603050405020304" pitchFamily="18" charset="0"/>
                <a:ea typeface="楷体" panose="02010609060101010101" pitchFamily="49" charset="-122"/>
                <a:cs typeface="Times New Roman" panose="02020603050405020304" pitchFamily="18" charset="0"/>
              </a:rPr>
              <a:t>XOR</a:t>
            </a:r>
            <a:r>
              <a:rPr lang="zh-CN" altLang="zh-CN" sz="1600" b="1" dirty="0">
                <a:latin typeface="Times New Roman" panose="02020603050405020304" pitchFamily="18" charset="0"/>
                <a:ea typeface="楷体" panose="02010609060101010101" pitchFamily="49" charset="-122"/>
                <a:cs typeface="Times New Roman" panose="02020603050405020304" pitchFamily="18" charset="0"/>
              </a:rPr>
              <a:t>）是非线性可分的逻辑函数，因此单层感知机无法模拟逻辑异或函数的功能。</a:t>
            </a:r>
          </a:p>
        </p:txBody>
      </p:sp>
      <p:sp>
        <p:nvSpPr>
          <p:cNvPr id="89" name="文本框 88">
            <a:extLst>
              <a:ext uri="{FF2B5EF4-FFF2-40B4-BE49-F238E27FC236}">
                <a16:creationId xmlns:a16="http://schemas.microsoft.com/office/drawing/2014/main" id="{158295C0-FF3A-49E6-B8A0-C9E808FB7B3C}"/>
              </a:ext>
            </a:extLst>
          </p:cNvPr>
          <p:cNvSpPr txBox="1"/>
          <p:nvPr/>
        </p:nvSpPr>
        <p:spPr>
          <a:xfrm>
            <a:off x="1773117" y="4816281"/>
            <a:ext cx="5352747" cy="646331"/>
          </a:xfrm>
          <a:prstGeom prst="rect">
            <a:avLst/>
          </a:prstGeom>
          <a:noFill/>
        </p:spPr>
        <p:txBody>
          <a:bodyPr wrap="none" rtlCol="0">
            <a:spAutoFit/>
          </a:bodyPr>
          <a:lstStyle/>
          <a:p>
            <a:r>
              <a:rPr lang="zh-CN" altLang="en-US" b="1" dirty="0">
                <a:latin typeface="Times New Roman" panose="02020603050405020304" pitchFamily="18" charset="0"/>
                <a:ea typeface="楷体" panose="02010609060101010101" pitchFamily="49" charset="-122"/>
                <a:cs typeface="Times New Roman" panose="02020603050405020304" pitchFamily="18" charset="0"/>
              </a:rPr>
              <a:t>图</a:t>
            </a:r>
            <a:r>
              <a:rPr lang="en-US" altLang="zh-CN" b="1" dirty="0">
                <a:latin typeface="Times New Roman" panose="02020603050405020304" pitchFamily="18" charset="0"/>
                <a:ea typeface="楷体" panose="02010609060101010101" pitchFamily="49" charset="-122"/>
                <a:cs typeface="Times New Roman" panose="02020603050405020304" pitchFamily="18" charset="0"/>
              </a:rPr>
              <a:t>6</a:t>
            </a:r>
            <a:r>
              <a:rPr lang="en-US" altLang="zh-CN" b="1" dirty="0"/>
              <a:t>.5 </a:t>
            </a:r>
            <a:r>
              <a:rPr lang="zh-CN" altLang="zh-CN" b="1" dirty="0"/>
              <a:t>单层感知机模拟不同逻辑函数功能的示意图</a:t>
            </a:r>
            <a:endParaRPr lang="zh-CN" altLang="zh-CN" dirty="0"/>
          </a:p>
          <a:p>
            <a:endParaRPr lang="zh-CN" altLang="en-US" b="1" dirty="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6" name="图片 5">
            <a:extLst>
              <a:ext uri="{FF2B5EF4-FFF2-40B4-BE49-F238E27FC236}">
                <a16:creationId xmlns:a16="http://schemas.microsoft.com/office/drawing/2014/main" id="{4D2E0EFD-3502-46C3-AB58-CA4A86CEF202}"/>
              </a:ext>
            </a:extLst>
          </p:cNvPr>
          <p:cNvPicPr/>
          <p:nvPr/>
        </p:nvPicPr>
        <p:blipFill>
          <a:blip r:embed="rId2"/>
          <a:stretch>
            <a:fillRect/>
          </a:stretch>
        </p:blipFill>
        <p:spPr>
          <a:xfrm>
            <a:off x="1851554" y="2951947"/>
            <a:ext cx="5274310" cy="1599565"/>
          </a:xfrm>
          <a:prstGeom prst="rect">
            <a:avLst/>
          </a:prstGeom>
        </p:spPr>
      </p:pic>
    </p:spTree>
    <p:extLst>
      <p:ext uri="{BB962C8B-B14F-4D97-AF65-F5344CB8AC3E}">
        <p14:creationId xmlns:p14="http://schemas.microsoft.com/office/powerpoint/2010/main" val="12487243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34F958AB-D01D-49A5-A511-0EB3D774FF04}"/>
              </a:ext>
            </a:extLst>
          </p:cNvPr>
          <p:cNvSpPr/>
          <p:nvPr/>
        </p:nvSpPr>
        <p:spPr>
          <a:xfrm>
            <a:off x="489373" y="886196"/>
            <a:ext cx="8307494" cy="2369880"/>
          </a:xfrm>
          <a:prstGeom prst="rect">
            <a:avLst/>
          </a:prstGeom>
        </p:spPr>
        <p:txBody>
          <a:bodyPr wrap="square">
            <a:spAutoFit/>
          </a:bodyPr>
          <a:lstStyle/>
          <a:p>
            <a:pPr marL="285750" indent="-285750">
              <a:buFont typeface="Wingdings" panose="05000000000000000000" pitchFamily="2" charset="2"/>
              <a:buChar char="l"/>
            </a:pP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多层感知机由输入层、输出层和至少一层的隐藏层构成。网络中各个隐藏层中神经元可接收相邻前序隐藏层中所有神经元传递而来的信息，经过加工处理后将信息输出给相邻后续隐藏层中所有神经元。</a:t>
            </a:r>
            <a:endParaRPr lang="en-US" altLang="zh-CN" sz="1600" b="1" dirty="0">
              <a:latin typeface="Times New Roman" panose="02020603050405020304" pitchFamily="18" charset="0"/>
              <a:ea typeface="楷体" panose="02010609060101010101" pitchFamily="49" charset="-122"/>
              <a:cs typeface="Times New Roman" panose="02020603050405020304" pitchFamily="18" charset="0"/>
            </a:endParaRPr>
          </a:p>
          <a:p>
            <a:pPr marL="285750" indent="-285750">
              <a:buFont typeface="Wingdings" panose="05000000000000000000" pitchFamily="2" charset="2"/>
              <a:buChar char="l"/>
            </a:pP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各个神经元接受前一级的输入，并输出到下一级，模型中没有反馈</a:t>
            </a:r>
            <a:endParaRPr lang="en-US" altLang="zh-CN" sz="1600" b="1" dirty="0">
              <a:latin typeface="Times New Roman" panose="02020603050405020304" pitchFamily="18" charset="0"/>
              <a:ea typeface="楷体" panose="02010609060101010101" pitchFamily="49" charset="-122"/>
              <a:cs typeface="Times New Roman" panose="02020603050405020304" pitchFamily="18" charset="0"/>
            </a:endParaRPr>
          </a:p>
          <a:p>
            <a:pPr marL="285750" indent="-285750">
              <a:buFont typeface="Wingdings" panose="05000000000000000000" pitchFamily="2" charset="2"/>
              <a:buChar char="l"/>
            </a:pP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层与层之间通过“全连接”进行链接，即两个相邻层之间的神经元完全成对连接，但层内的神经元不相互连接。</a:t>
            </a:r>
            <a:endParaRPr lang="en-US" altLang="zh-CN" sz="1600" b="1" dirty="0">
              <a:latin typeface="Times New Roman" panose="02020603050405020304" pitchFamily="18" charset="0"/>
              <a:ea typeface="楷体" panose="02010609060101010101" pitchFamily="49" charset="-122"/>
              <a:cs typeface="Times New Roman" panose="02020603050405020304" pitchFamily="18" charset="0"/>
            </a:endParaRPr>
          </a:p>
          <a:p>
            <a:pPr marL="285750" indent="-285750">
              <a:buFont typeface="Wingdings" panose="05000000000000000000" pitchFamily="2" charset="2"/>
              <a:buChar char="l"/>
            </a:pPr>
            <a:r>
              <a:rPr lang="zh-CN" altLang="en-US" sz="1600" dirty="0">
                <a:latin typeface="Times New Roman" panose="02020603050405020304" pitchFamily="18" charset="0"/>
                <a:ea typeface="黑体" panose="02010609060101010101" pitchFamily="49" charset="-122"/>
                <a:cs typeface="Times New Roman" panose="02020603050405020304" pitchFamily="18" charset="0"/>
              </a:rPr>
              <a:t>前馈神经网络</a:t>
            </a:r>
            <a:r>
              <a:rPr lang="zh-CN" altLang="en-US" sz="1600" dirty="0">
                <a:solidFill>
                  <a:srgbClr val="0070C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1600" dirty="0">
                <a:solidFill>
                  <a:srgbClr val="0070C0"/>
                </a:solidFill>
                <a:latin typeface="Times New Roman" panose="02020603050405020304" pitchFamily="18" charset="0"/>
                <a:ea typeface="黑体" panose="02010609060101010101" pitchFamily="49" charset="-122"/>
                <a:cs typeface="Times New Roman" panose="02020603050405020304" pitchFamily="18" charset="0"/>
              </a:rPr>
              <a:t>feedforward neural network</a:t>
            </a:r>
            <a:r>
              <a:rPr lang="zh-CN" altLang="en-US" sz="1600" dirty="0">
                <a:solidFill>
                  <a:srgbClr val="0070C0"/>
                </a:solidFill>
                <a:latin typeface="Times New Roman" panose="02020603050405020304" pitchFamily="18" charset="0"/>
                <a:ea typeface="黑体" panose="02010609060101010101" pitchFamily="49" charset="-122"/>
                <a:cs typeface="Times New Roman" panose="02020603050405020304" pitchFamily="18" charset="0"/>
              </a:rPr>
              <a:t>）</a:t>
            </a:r>
            <a:br>
              <a:rPr lang="en-US" altLang="zh-CN" sz="1600" dirty="0">
                <a:solidFill>
                  <a:srgbClr val="0070C0"/>
                </a:solidFill>
                <a:latin typeface="Times New Roman" panose="02020603050405020304" pitchFamily="18" charset="0"/>
                <a:ea typeface="黑体" panose="02010609060101010101" pitchFamily="49" charset="-122"/>
                <a:cs typeface="Times New Roman" panose="02020603050405020304" pitchFamily="18" charset="0"/>
              </a:rPr>
            </a:br>
            <a:endParaRPr lang="zh-CN" altLang="en-US" sz="1600" b="1" dirty="0">
              <a:latin typeface="Times New Roman" panose="02020603050405020304" pitchFamily="18" charset="0"/>
              <a:ea typeface="楷体" panose="02010609060101010101" pitchFamily="49" charset="-122"/>
              <a:cs typeface="Times New Roman" panose="02020603050405020304" pitchFamily="18" charset="0"/>
            </a:endParaRPr>
          </a:p>
          <a:p>
            <a:endParaRPr lang="zh-CN" altLang="en-US" sz="1600" b="1"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89" name="文本框 88">
            <a:extLst>
              <a:ext uri="{FF2B5EF4-FFF2-40B4-BE49-F238E27FC236}">
                <a16:creationId xmlns:a16="http://schemas.microsoft.com/office/drawing/2014/main" id="{158295C0-FF3A-49E6-B8A0-C9E808FB7B3C}"/>
              </a:ext>
            </a:extLst>
          </p:cNvPr>
          <p:cNvSpPr txBox="1"/>
          <p:nvPr/>
        </p:nvSpPr>
        <p:spPr>
          <a:xfrm>
            <a:off x="3579962" y="5881182"/>
            <a:ext cx="2390398" cy="369332"/>
          </a:xfrm>
          <a:prstGeom prst="rect">
            <a:avLst/>
          </a:prstGeom>
          <a:noFill/>
        </p:spPr>
        <p:txBody>
          <a:bodyPr wrap="none" rtlCol="0">
            <a:spAutoFit/>
          </a:bodyPr>
          <a:lstStyle/>
          <a:p>
            <a:r>
              <a:rPr lang="zh-CN" altLang="en-US" b="1" dirty="0">
                <a:latin typeface="Times New Roman" panose="02020603050405020304" pitchFamily="18" charset="0"/>
                <a:ea typeface="楷体" panose="02010609060101010101" pitchFamily="49" charset="-122"/>
                <a:cs typeface="Times New Roman" panose="02020603050405020304" pitchFamily="18" charset="0"/>
              </a:rPr>
              <a:t>图</a:t>
            </a:r>
            <a:r>
              <a:rPr lang="en-US" altLang="zh-CN" b="1" dirty="0">
                <a:latin typeface="Times New Roman" panose="02020603050405020304" pitchFamily="18" charset="0"/>
                <a:ea typeface="楷体" panose="02010609060101010101" pitchFamily="49" charset="-122"/>
                <a:cs typeface="Times New Roman" panose="02020603050405020304" pitchFamily="18" charset="0"/>
              </a:rPr>
              <a:t>6.6 </a:t>
            </a:r>
            <a:r>
              <a:rPr lang="zh-CN" altLang="en-US" b="1" dirty="0">
                <a:latin typeface="Times New Roman" panose="02020603050405020304" pitchFamily="18" charset="0"/>
                <a:ea typeface="楷体" panose="02010609060101010101" pitchFamily="49" charset="-122"/>
                <a:cs typeface="Times New Roman" panose="02020603050405020304" pitchFamily="18" charset="0"/>
              </a:rPr>
              <a:t>多层感知机模型</a:t>
            </a:r>
          </a:p>
        </p:txBody>
      </p:sp>
      <p:pic>
        <p:nvPicPr>
          <p:cNvPr id="3" name="图片 2">
            <a:extLst>
              <a:ext uri="{FF2B5EF4-FFF2-40B4-BE49-F238E27FC236}">
                <a16:creationId xmlns:a16="http://schemas.microsoft.com/office/drawing/2014/main" id="{7ECE02C6-C3ED-4BC3-BE79-FD657F138B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30795" y="2889266"/>
            <a:ext cx="6744246" cy="2834291"/>
          </a:xfrm>
          <a:prstGeom prst="rect">
            <a:avLst/>
          </a:prstGeom>
        </p:spPr>
      </p:pic>
      <p:sp>
        <p:nvSpPr>
          <p:cNvPr id="10" name="标题 1">
            <a:extLst>
              <a:ext uri="{FF2B5EF4-FFF2-40B4-BE49-F238E27FC236}">
                <a16:creationId xmlns:a16="http://schemas.microsoft.com/office/drawing/2014/main" id="{7BA3609D-CBF5-4B75-A7B1-3314877735C5}"/>
              </a:ext>
            </a:extLst>
          </p:cNvPr>
          <p:cNvSpPr>
            <a:spLocks noGrp="1"/>
          </p:cNvSpPr>
          <p:nvPr>
            <p:ph type="title"/>
          </p:nvPr>
        </p:nvSpPr>
        <p:spPr>
          <a:xfrm>
            <a:off x="420511" y="70844"/>
            <a:ext cx="8376356" cy="657727"/>
          </a:xfrm>
        </p:spPr>
        <p:txBody>
          <a:bodyPr/>
          <a:lstStyle/>
          <a:p>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 感知机模型：多层感知机</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 </a:t>
            </a:r>
            <a:endParaRPr lang="zh-CN" altLang="en-US" sz="2000" dirty="0">
              <a:latin typeface="Times New Roman" panose="02020603050405020304" pitchFamily="18" charset="0"/>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28996230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47774" y="199077"/>
            <a:ext cx="7507706" cy="657727"/>
          </a:xfrm>
        </p:spPr>
        <p:txBody>
          <a:bodyPr/>
          <a:lstStyle/>
          <a:p>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问题：如何优化网络参数？</a:t>
            </a:r>
          </a:p>
        </p:txBody>
      </p:sp>
      <mc:AlternateContent xmlns:mc="http://schemas.openxmlformats.org/markup-compatibility/2006" xmlns:a14="http://schemas.microsoft.com/office/drawing/2010/main">
        <mc:Choice Requires="a14">
          <p:sp>
            <p:nvSpPr>
              <p:cNvPr id="287" name="圆角矩形 286"/>
              <p:cNvSpPr/>
              <p:nvPr/>
            </p:nvSpPr>
            <p:spPr bwMode="auto">
              <a:xfrm>
                <a:off x="4417975" y="1021440"/>
                <a:ext cx="4726025" cy="1128889"/>
              </a:xfrm>
              <a:prstGeom prst="roundRect">
                <a:avLst/>
              </a:prstGeom>
              <a:gradFill rotWithShape="1">
                <a:gsLst>
                  <a:gs pos="0">
                    <a:srgbClr val="FFFFFF">
                      <a:tint val="50000"/>
                      <a:satMod val="300000"/>
                    </a:srgbClr>
                  </a:gs>
                  <a:gs pos="35000">
                    <a:srgbClr val="FFFFFF">
                      <a:tint val="37000"/>
                      <a:satMod val="300000"/>
                    </a:srgbClr>
                  </a:gs>
                  <a:gs pos="100000">
                    <a:srgbClr val="FFFFFF">
                      <a:tint val="15000"/>
                      <a:satMod val="350000"/>
                    </a:srgbClr>
                  </a:gs>
                </a:gsLst>
                <a:lin ang="16200000" scaled="1"/>
              </a:gradFill>
              <a:ln w="9525" cap="flat" cmpd="sng" algn="ctr">
                <a:solidFill>
                  <a:srgbClr val="FFFFFF">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wrap="none" tIns="0" bIns="0" anchor="ctr"/>
              <a:lstStyle/>
              <a:p>
                <a:pPr lvl="0" algn="ctr" fontAlgn="base">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lang="en-US" altLang="zh-CN" i="1" smtClean="0">
                              <a:solidFill>
                                <a:srgbClr val="C00000"/>
                              </a:solidFill>
                              <a:latin typeface="Cambria Math" panose="02040503050406030204" pitchFamily="18" charset="0"/>
                              <a:ea typeface="黑体" pitchFamily="49" charset="-122"/>
                            </a:rPr>
                          </m:ctrlPr>
                        </m:sSubPr>
                        <m:e>
                          <m:r>
                            <a:rPr lang="en-US" altLang="zh-CN" i="1">
                              <a:solidFill>
                                <a:srgbClr val="C00000"/>
                              </a:solidFill>
                              <a:latin typeface="Cambria Math" panose="02040503050406030204" pitchFamily="18" charset="0"/>
                              <a:ea typeface="黑体" pitchFamily="49" charset="-122"/>
                            </a:rPr>
                            <m:t>𝑤</m:t>
                          </m:r>
                        </m:e>
                        <m:sub>
                          <m:r>
                            <a:rPr lang="en-US" altLang="zh-CN" b="0" i="1" smtClean="0">
                              <a:solidFill>
                                <a:srgbClr val="C00000"/>
                              </a:solidFill>
                              <a:latin typeface="Cambria Math"/>
                              <a:ea typeface="黑体" pitchFamily="49" charset="-122"/>
                            </a:rPr>
                            <m:t>𝑖𝑗</m:t>
                          </m:r>
                        </m:sub>
                      </m:sSub>
                      <m:r>
                        <a:rPr lang="en-US" altLang="zh-CN" b="0" i="1" smtClean="0">
                          <a:solidFill>
                            <a:srgbClr val="C00000"/>
                          </a:solidFill>
                          <a:latin typeface="Cambria Math"/>
                          <a:ea typeface="黑体" pitchFamily="49" charset="-122"/>
                        </a:rPr>
                        <m:t>(1</m:t>
                      </m:r>
                      <m:r>
                        <a:rPr lang="en-US" altLang="zh-CN" b="0" i="1" smtClean="0">
                          <a:solidFill>
                            <a:srgbClr val="C00000"/>
                          </a:solidFill>
                          <a:latin typeface="Cambria Math"/>
                          <a:ea typeface="Cambria Math"/>
                        </a:rPr>
                        <m:t>≤</m:t>
                      </m:r>
                      <m:r>
                        <a:rPr lang="en-US" altLang="zh-CN" b="0" i="1" smtClean="0">
                          <a:solidFill>
                            <a:srgbClr val="C00000"/>
                          </a:solidFill>
                          <a:latin typeface="Cambria Math"/>
                          <a:ea typeface="Cambria Math"/>
                        </a:rPr>
                        <m:t>𝑖</m:t>
                      </m:r>
                      <m:r>
                        <a:rPr lang="en-US" altLang="zh-CN" b="0" i="1" smtClean="0">
                          <a:solidFill>
                            <a:srgbClr val="C00000"/>
                          </a:solidFill>
                          <a:latin typeface="Cambria Math"/>
                          <a:ea typeface="Cambria Math"/>
                        </a:rPr>
                        <m:t>≤</m:t>
                      </m:r>
                      <m:r>
                        <a:rPr lang="en-US" altLang="zh-CN" b="0" i="1" smtClean="0">
                          <a:solidFill>
                            <a:srgbClr val="C00000"/>
                          </a:solidFill>
                          <a:latin typeface="Cambria Math"/>
                          <a:ea typeface="Cambria Math"/>
                        </a:rPr>
                        <m:t>𝑛</m:t>
                      </m:r>
                      <m:r>
                        <a:rPr lang="en-US" altLang="zh-CN" b="0" i="1" smtClean="0">
                          <a:solidFill>
                            <a:srgbClr val="C00000"/>
                          </a:solidFill>
                          <a:latin typeface="Cambria Math"/>
                          <a:ea typeface="Cambria Math"/>
                        </a:rPr>
                        <m:t>,1≤</m:t>
                      </m:r>
                      <m:r>
                        <a:rPr lang="en-US" altLang="zh-CN" b="0" i="1" smtClean="0">
                          <a:solidFill>
                            <a:srgbClr val="C00000"/>
                          </a:solidFill>
                          <a:latin typeface="Cambria Math"/>
                          <a:ea typeface="Cambria Math"/>
                        </a:rPr>
                        <m:t>𝑗</m:t>
                      </m:r>
                      <m:r>
                        <a:rPr lang="en-US" altLang="zh-CN" b="0" i="1" smtClean="0">
                          <a:solidFill>
                            <a:srgbClr val="C00000"/>
                          </a:solidFill>
                          <a:latin typeface="Cambria Math"/>
                          <a:ea typeface="Cambria Math"/>
                        </a:rPr>
                        <m:t>≤</m:t>
                      </m:r>
                      <m:r>
                        <a:rPr lang="en-US" altLang="zh-CN" b="0" i="1" smtClean="0">
                          <a:solidFill>
                            <a:srgbClr val="C00000"/>
                          </a:solidFill>
                          <a:latin typeface="Cambria Math"/>
                          <a:ea typeface="Cambria Math"/>
                        </a:rPr>
                        <m:t>𝑚</m:t>
                      </m:r>
                      <m:r>
                        <a:rPr lang="en-US" altLang="zh-CN" b="0" i="1" smtClean="0">
                          <a:solidFill>
                            <a:srgbClr val="C00000"/>
                          </a:solidFill>
                          <a:latin typeface="Cambria Math"/>
                          <a:ea typeface="黑体" pitchFamily="49" charset="-122"/>
                        </a:rPr>
                        <m:t>)</m:t>
                      </m:r>
                    </m:oMath>
                  </m:oMathPara>
                </a14:m>
                <a:endParaRPr kumimoji="0" lang="en-US" altLang="zh-CN" b="1" i="0" u="none" strike="noStrike" kern="0" cap="none" spc="0" normalizeH="0" baseline="0" noProof="0" dirty="0">
                  <a:ln>
                    <a:noFill/>
                  </a:ln>
                  <a:solidFill>
                    <a:srgbClr val="0070C0"/>
                  </a:solidFill>
                  <a:effectLst/>
                  <a:uLnTx/>
                  <a:uFillTx/>
                  <a:latin typeface="Times New Roman" pitchFamily="18" charset="0"/>
                  <a:ea typeface="微软雅黑" pitchFamily="34" charset="-122"/>
                  <a:cs typeface="Times New Roman" pitchFamily="18" charset="0"/>
                </a:endParaRPr>
              </a:p>
              <a:p>
                <a:pPr lvl="0" algn="ctr" fontAlgn="base">
                  <a:spcBef>
                    <a:spcPct val="0"/>
                  </a:spcBef>
                  <a:spcAft>
                    <a:spcPct val="0"/>
                  </a:spcAft>
                  <a:defRPr/>
                </a:pPr>
                <a14:m>
                  <m:oMath xmlns:m="http://schemas.openxmlformats.org/officeDocument/2006/math">
                    <m:r>
                      <a:rPr lang="en-US" altLang="zh-CN" i="1">
                        <a:solidFill>
                          <a:srgbClr val="C00000"/>
                        </a:solidFill>
                        <a:latin typeface="Cambria Math"/>
                        <a:ea typeface="Cambria Math"/>
                      </a:rPr>
                      <m:t>𝑛</m:t>
                    </m:r>
                  </m:oMath>
                </a14:m>
                <a:r>
                  <a:rPr kumimoji="0" lang="zh-CN" altLang="en-US" b="1" i="0" u="none" strike="noStrike" kern="0" cap="none" spc="0" normalizeH="0" baseline="0" noProof="0" dirty="0">
                    <a:ln>
                      <a:noFill/>
                    </a:ln>
                    <a:solidFill>
                      <a:srgbClr val="0070C0"/>
                    </a:solidFill>
                    <a:effectLst/>
                    <a:uLnTx/>
                    <a:uFillTx/>
                    <a:latin typeface="Times New Roman" pitchFamily="18" charset="0"/>
                    <a:ea typeface="微软雅黑" pitchFamily="34" charset="-122"/>
                    <a:cs typeface="Times New Roman" pitchFamily="18" charset="0"/>
                  </a:rPr>
                  <a:t>为神经网络层数、</a:t>
                </a:r>
                <a:r>
                  <a:rPr lang="en-US" altLang="zh-CN" dirty="0">
                    <a:solidFill>
                      <a:srgbClr val="C00000"/>
                    </a:solidFill>
                    <a:ea typeface="Cambria Math"/>
                  </a:rPr>
                  <a:t> </a:t>
                </a:r>
                <a14:m>
                  <m:oMath xmlns:m="http://schemas.openxmlformats.org/officeDocument/2006/math">
                    <m:r>
                      <a:rPr lang="en-US" altLang="zh-CN" b="0" i="1" smtClean="0">
                        <a:solidFill>
                          <a:srgbClr val="C00000"/>
                        </a:solidFill>
                        <a:latin typeface="Cambria Math"/>
                        <a:ea typeface="Cambria Math"/>
                      </a:rPr>
                      <m:t>𝑚</m:t>
                    </m:r>
                  </m:oMath>
                </a14:m>
                <a:r>
                  <a:rPr kumimoji="0" lang="zh-CN" altLang="en-US" b="1" i="0" u="none" strike="noStrike" kern="0" cap="none" spc="0" normalizeH="0" baseline="0" noProof="0" dirty="0">
                    <a:ln>
                      <a:noFill/>
                    </a:ln>
                    <a:solidFill>
                      <a:srgbClr val="0070C0"/>
                    </a:solidFill>
                    <a:effectLst/>
                    <a:uLnTx/>
                    <a:uFillTx/>
                    <a:latin typeface="Times New Roman" pitchFamily="18" charset="0"/>
                    <a:ea typeface="微软雅黑" pitchFamily="34" charset="-122"/>
                    <a:cs typeface="Times New Roman" pitchFamily="18" charset="0"/>
                  </a:rPr>
                  <a:t>为每层中神经元个数</a:t>
                </a:r>
                <a:endParaRPr kumimoji="0" lang="en-US" altLang="zh-CN" b="1" i="0" u="none" strike="noStrike" kern="0" cap="none" spc="0" normalizeH="0" baseline="0" noProof="0" dirty="0">
                  <a:ln>
                    <a:noFill/>
                  </a:ln>
                  <a:solidFill>
                    <a:srgbClr val="0070C0"/>
                  </a:solidFill>
                  <a:effectLst/>
                  <a:uLnTx/>
                  <a:uFillTx/>
                  <a:latin typeface="Times New Roman" pitchFamily="18" charset="0"/>
                  <a:ea typeface="微软雅黑" pitchFamily="34" charset="-122"/>
                  <a:cs typeface="Times New Roman" pitchFamily="18" charset="0"/>
                </a:endParaRPr>
              </a:p>
            </p:txBody>
          </p:sp>
        </mc:Choice>
        <mc:Fallback xmlns="">
          <p:sp>
            <p:nvSpPr>
              <p:cNvPr id="287" name="圆角矩形 286"/>
              <p:cNvSpPr>
                <a:spLocks noRot="1" noChangeAspect="1" noMove="1" noResize="1" noEditPoints="1" noAdjustHandles="1" noChangeArrowheads="1" noChangeShapeType="1" noTextEdit="1"/>
              </p:cNvSpPr>
              <p:nvPr/>
            </p:nvSpPr>
            <p:spPr bwMode="auto">
              <a:xfrm>
                <a:off x="4417975" y="1021440"/>
                <a:ext cx="4726025" cy="1128889"/>
              </a:xfrm>
              <a:prstGeom prst="roundRect">
                <a:avLst/>
              </a:prstGeom>
              <a:blipFill rotWithShape="1">
                <a:blip r:embed="rId2"/>
                <a:stretch>
                  <a:fillRect/>
                </a:stretch>
              </a:blipFill>
              <a:ln w="9525" cap="flat" cmpd="sng" algn="ctr">
                <a:solidFill>
                  <a:srgbClr val="FFFFFF">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a:lstStyle/>
              <a:p>
                <a:r>
                  <a:rPr lang="zh-CN" altLang="en-US">
                    <a:noFill/>
                  </a:rPr>
                  <a:t> </a:t>
                </a:r>
              </a:p>
            </p:txBody>
          </p:sp>
        </mc:Fallback>
      </mc:AlternateContent>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8903" y="2370047"/>
            <a:ext cx="6225449" cy="39164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231125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41058" y="189692"/>
            <a:ext cx="7507706" cy="657727"/>
          </a:xfrm>
        </p:spPr>
        <p:txBody>
          <a:bodyPr/>
          <a:lstStyle/>
          <a:p>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参数优化：梯度下降  </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 Gradient Descent)</a:t>
            </a:r>
            <a:endParaRPr lang="zh-CN" altLang="en-US" sz="2000" dirty="0">
              <a:latin typeface="Times New Roman" panose="02020603050405020304" pitchFamily="18" charset="0"/>
              <a:ea typeface="黑体" panose="02010609060101010101" pitchFamily="49"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5" name="矩形 4"/>
              <p:cNvSpPr/>
              <p:nvPr/>
            </p:nvSpPr>
            <p:spPr>
              <a:xfrm>
                <a:off x="546992" y="1293565"/>
                <a:ext cx="8343008" cy="646331"/>
              </a:xfrm>
              <a:prstGeom prst="rect">
                <a:avLst/>
              </a:prstGeom>
            </p:spPr>
            <p:txBody>
              <a:bodyPr wrap="square">
                <a:spAutoFit/>
              </a:bodyPr>
              <a:lstStyle/>
              <a:p>
                <a:r>
                  <a:rPr lang="zh-CN" altLang="en-US" b="1" dirty="0">
                    <a:latin typeface="Times New Roman" panose="02020603050405020304" pitchFamily="18" charset="0"/>
                    <a:ea typeface="楷体" panose="02010609060101010101" pitchFamily="49" charset="-122"/>
                    <a:cs typeface="Times New Roman" panose="02020603050405020304" pitchFamily="18" charset="0"/>
                  </a:rPr>
                  <a:t>梯度下降算法是一种使得</a:t>
                </a:r>
                <a:r>
                  <a:rPr lang="zh-CN" altLang="en-US"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损失函数</a:t>
                </a:r>
                <a:r>
                  <a:rPr lang="zh-CN" altLang="en-US" b="1" dirty="0">
                    <a:latin typeface="Times New Roman" panose="02020603050405020304" pitchFamily="18" charset="0"/>
                    <a:ea typeface="楷体" panose="02010609060101010101" pitchFamily="49" charset="-122"/>
                    <a:cs typeface="Times New Roman" panose="02020603050405020304" pitchFamily="18" charset="0"/>
                  </a:rPr>
                  <a:t>最小化的方法。一元变量所构成函数</a:t>
                </a:r>
                <a14:m>
                  <m:oMath xmlns:m="http://schemas.openxmlformats.org/officeDocument/2006/math">
                    <m:r>
                      <a:rPr lang="en-US" altLang="zh-CN" b="1" i="1">
                        <a:latin typeface="Cambria Math" panose="02040503050406030204" pitchFamily="18" charset="0"/>
                        <a:ea typeface="黑体" pitchFamily="49" charset="-122"/>
                      </a:rPr>
                      <m:t>𝒇</m:t>
                    </m:r>
                  </m:oMath>
                </a14:m>
                <a:r>
                  <a:rPr lang="zh-CN" altLang="en-US" b="1" dirty="0">
                    <a:latin typeface="Times New Roman" panose="02020603050405020304" pitchFamily="18" charset="0"/>
                    <a:ea typeface="楷体" panose="02010609060101010101" pitchFamily="49" charset="-122"/>
                    <a:cs typeface="Times New Roman" panose="02020603050405020304" pitchFamily="18" charset="0"/>
                  </a:rPr>
                  <a:t>在</a:t>
                </a:r>
                <a14:m>
                  <m:oMath xmlns:m="http://schemas.openxmlformats.org/officeDocument/2006/math">
                    <m:r>
                      <a:rPr lang="en-US" altLang="zh-CN" b="1" i="1" smtClean="0">
                        <a:latin typeface="Cambria Math" panose="02040503050406030204" pitchFamily="18" charset="0"/>
                        <a:ea typeface="黑体" panose="02010609060101010101" pitchFamily="49" charset="-122"/>
                        <a:cs typeface="Times New Roman" panose="02020603050405020304" pitchFamily="18" charset="0"/>
                      </a:rPr>
                      <m:t>𝒙</m:t>
                    </m:r>
                  </m:oMath>
                </a14:m>
                <a:r>
                  <a:rPr lang="zh-CN" altLang="en-US" b="1" dirty="0">
                    <a:latin typeface="Times New Roman" panose="02020603050405020304" pitchFamily="18" charset="0"/>
                    <a:ea typeface="楷体" panose="02010609060101010101" pitchFamily="49" charset="-122"/>
                    <a:cs typeface="Times New Roman" panose="02020603050405020304" pitchFamily="18" charset="0"/>
                  </a:rPr>
                  <a:t>处梯度为：</a:t>
                </a:r>
              </a:p>
            </p:txBody>
          </p:sp>
        </mc:Choice>
        <mc:Fallback xmlns="">
          <p:sp>
            <p:nvSpPr>
              <p:cNvPr id="5" name="矩形 4"/>
              <p:cNvSpPr>
                <a:spLocks noRot="1" noChangeAspect="1" noMove="1" noResize="1" noEditPoints="1" noAdjustHandles="1" noChangeArrowheads="1" noChangeShapeType="1" noTextEdit="1"/>
              </p:cNvSpPr>
              <p:nvPr/>
            </p:nvSpPr>
            <p:spPr>
              <a:xfrm>
                <a:off x="546992" y="1293565"/>
                <a:ext cx="8343008" cy="646331"/>
              </a:xfrm>
              <a:prstGeom prst="rect">
                <a:avLst/>
              </a:prstGeom>
              <a:blipFill>
                <a:blip r:embed="rId2"/>
                <a:stretch>
                  <a:fillRect l="-658" t="-6604" b="-1226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D750ED37-49B0-4B77-957C-1D0B7ECBE108}"/>
                  </a:ext>
                </a:extLst>
              </p:cNvPr>
              <p:cNvSpPr txBox="1"/>
              <p:nvPr/>
            </p:nvSpPr>
            <p:spPr>
              <a:xfrm>
                <a:off x="1895837" y="2696914"/>
                <a:ext cx="2929263" cy="53751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zh-CN" i="1" smtClean="0">
                              <a:latin typeface="Cambria Math" panose="02040503050406030204" pitchFamily="18" charset="0"/>
                              <a:ea typeface="黑体" pitchFamily="49" charset="-122"/>
                            </a:rPr>
                          </m:ctrlPr>
                        </m:fPr>
                        <m:num>
                          <m:r>
                            <a:rPr lang="en-US" altLang="zh-CN" b="0" i="1" smtClean="0">
                              <a:latin typeface="Cambria Math" panose="02040503050406030204" pitchFamily="18" charset="0"/>
                              <a:ea typeface="黑体" pitchFamily="49" charset="-122"/>
                            </a:rPr>
                            <m:t>𝑑𝑓</m:t>
                          </m:r>
                          <m:r>
                            <a:rPr lang="en-US" altLang="zh-CN" b="0" i="1" smtClean="0">
                              <a:latin typeface="Cambria Math" panose="02040503050406030204" pitchFamily="18" charset="0"/>
                              <a:ea typeface="黑体" pitchFamily="49" charset="-122"/>
                            </a:rPr>
                            <m:t>(</m:t>
                          </m:r>
                          <m:r>
                            <a:rPr lang="en-US" altLang="zh-CN" b="0" i="1" smtClean="0">
                              <a:latin typeface="Cambria Math" panose="02040503050406030204" pitchFamily="18" charset="0"/>
                              <a:ea typeface="黑体" pitchFamily="49" charset="-122"/>
                            </a:rPr>
                            <m:t>𝑥</m:t>
                          </m:r>
                          <m:r>
                            <a:rPr lang="en-US" altLang="zh-CN" b="0" i="1" smtClean="0">
                              <a:latin typeface="Cambria Math" panose="02040503050406030204" pitchFamily="18" charset="0"/>
                              <a:ea typeface="黑体" pitchFamily="49" charset="-122"/>
                            </a:rPr>
                            <m:t>)</m:t>
                          </m:r>
                        </m:num>
                        <m:den>
                          <m:r>
                            <a:rPr lang="en-US" altLang="zh-CN" b="0" i="1" smtClean="0">
                              <a:latin typeface="Cambria Math" panose="02040503050406030204" pitchFamily="18" charset="0"/>
                              <a:ea typeface="黑体" pitchFamily="49" charset="-122"/>
                            </a:rPr>
                            <m:t>𝑑𝑥</m:t>
                          </m:r>
                        </m:den>
                      </m:f>
                      <m:r>
                        <a:rPr lang="en-US" altLang="zh-CN" b="0" i="1" smtClean="0">
                          <a:latin typeface="Cambria Math" panose="02040503050406030204" pitchFamily="18" charset="0"/>
                          <a:ea typeface="黑体" pitchFamily="49" charset="-122"/>
                        </a:rPr>
                        <m:t>=</m:t>
                      </m:r>
                      <m:func>
                        <m:funcPr>
                          <m:ctrlPr>
                            <a:rPr lang="pt-BR" altLang="zh-CN" b="0" i="1" smtClean="0">
                              <a:latin typeface="Cambria Math" panose="02040503050406030204" pitchFamily="18" charset="0"/>
                              <a:ea typeface="黑体" pitchFamily="49" charset="-122"/>
                            </a:rPr>
                          </m:ctrlPr>
                        </m:funcPr>
                        <m:fName>
                          <m:limLow>
                            <m:limLowPr>
                              <m:ctrlPr>
                                <a:rPr lang="pt-BR" altLang="zh-CN" b="0" i="1" smtClean="0">
                                  <a:latin typeface="Cambria Math" panose="02040503050406030204" pitchFamily="18" charset="0"/>
                                  <a:ea typeface="黑体" pitchFamily="49" charset="-122"/>
                                </a:rPr>
                              </m:ctrlPr>
                            </m:limLowPr>
                            <m:e>
                              <m:r>
                                <m:rPr>
                                  <m:sty m:val="p"/>
                                </m:rPr>
                                <a:rPr lang="pt-BR" altLang="zh-CN" b="0" i="0" smtClean="0">
                                  <a:latin typeface="Cambria Math" panose="02040503050406030204" pitchFamily="18" charset="0"/>
                                  <a:ea typeface="黑体" pitchFamily="49" charset="-122"/>
                                </a:rPr>
                                <m:t>lim</m:t>
                              </m:r>
                            </m:e>
                            <m:lim>
                              <m:r>
                                <a:rPr lang="en-US" altLang="zh-CN" b="0" i="1" smtClean="0">
                                  <a:latin typeface="Cambria Math" panose="02040503050406030204" pitchFamily="18" charset="0"/>
                                  <a:ea typeface="黑体" pitchFamily="49" charset="-122"/>
                                </a:rPr>
                                <m:t>h</m:t>
                              </m:r>
                              <m:r>
                                <a:rPr lang="pt-BR" altLang="zh-CN" b="0" i="1" smtClean="0">
                                  <a:latin typeface="Cambria Math" panose="02040503050406030204" pitchFamily="18" charset="0"/>
                                  <a:ea typeface="黑体" pitchFamily="49" charset="-122"/>
                                </a:rPr>
                                <m:t>→</m:t>
                              </m:r>
                              <m:r>
                                <a:rPr lang="en-US" altLang="zh-CN" b="0" i="1" smtClean="0">
                                  <a:latin typeface="Cambria Math" panose="02040503050406030204" pitchFamily="18" charset="0"/>
                                  <a:ea typeface="黑体" pitchFamily="49" charset="-122"/>
                                </a:rPr>
                                <m:t>0</m:t>
                              </m:r>
                            </m:lim>
                          </m:limLow>
                        </m:fName>
                        <m:e>
                          <m:f>
                            <m:fPr>
                              <m:ctrlPr>
                                <a:rPr lang="pt-BR" altLang="zh-CN" b="0" i="1" smtClean="0">
                                  <a:latin typeface="Cambria Math" panose="02040503050406030204" pitchFamily="18" charset="0"/>
                                  <a:ea typeface="黑体" pitchFamily="49" charset="-122"/>
                                </a:rPr>
                              </m:ctrlPr>
                            </m:fPr>
                            <m:num>
                              <m:r>
                                <a:rPr lang="en-US" altLang="zh-CN" b="0" i="1" smtClean="0">
                                  <a:latin typeface="Cambria Math" panose="02040503050406030204" pitchFamily="18" charset="0"/>
                                  <a:ea typeface="黑体" pitchFamily="49" charset="-122"/>
                                </a:rPr>
                                <m:t>𝑓</m:t>
                              </m:r>
                              <m:d>
                                <m:dPr>
                                  <m:ctrlPr>
                                    <a:rPr lang="en-US" altLang="zh-CN" b="0" i="1" smtClean="0">
                                      <a:latin typeface="Cambria Math" panose="02040503050406030204" pitchFamily="18" charset="0"/>
                                      <a:ea typeface="黑体" pitchFamily="49" charset="-122"/>
                                    </a:rPr>
                                  </m:ctrlPr>
                                </m:dPr>
                                <m:e>
                                  <m:r>
                                    <a:rPr lang="en-US" altLang="zh-CN" b="0" i="1" smtClean="0">
                                      <a:latin typeface="Cambria Math" panose="02040503050406030204" pitchFamily="18" charset="0"/>
                                      <a:ea typeface="黑体" pitchFamily="49" charset="-122"/>
                                    </a:rPr>
                                    <m:t>𝑥</m:t>
                                  </m:r>
                                  <m:r>
                                    <a:rPr lang="en-US" altLang="zh-CN" b="0" i="1" smtClean="0">
                                      <a:latin typeface="Cambria Math" panose="02040503050406030204" pitchFamily="18" charset="0"/>
                                      <a:ea typeface="黑体" pitchFamily="49" charset="-122"/>
                                    </a:rPr>
                                    <m:t>+</m:t>
                                  </m:r>
                                  <m:r>
                                    <a:rPr lang="en-US" altLang="zh-CN" b="0" i="1" smtClean="0">
                                      <a:latin typeface="Cambria Math" panose="02040503050406030204" pitchFamily="18" charset="0"/>
                                      <a:ea typeface="黑体" pitchFamily="49" charset="-122"/>
                                    </a:rPr>
                                    <m:t>h</m:t>
                                  </m:r>
                                </m:e>
                              </m:d>
                              <m:r>
                                <a:rPr lang="en-US" altLang="zh-CN" b="0" i="1" smtClean="0">
                                  <a:latin typeface="Cambria Math" panose="02040503050406030204" pitchFamily="18" charset="0"/>
                                  <a:ea typeface="黑体" pitchFamily="49" charset="-122"/>
                                </a:rPr>
                                <m:t>−</m:t>
                              </m:r>
                              <m:r>
                                <a:rPr lang="en-US" altLang="zh-CN" b="0" i="1" smtClean="0">
                                  <a:latin typeface="Cambria Math" panose="02040503050406030204" pitchFamily="18" charset="0"/>
                                  <a:ea typeface="黑体" pitchFamily="49" charset="-122"/>
                                </a:rPr>
                                <m:t>𝑓</m:t>
                              </m:r>
                              <m:r>
                                <a:rPr lang="en-US" altLang="zh-CN" b="0" i="1" smtClean="0">
                                  <a:latin typeface="Cambria Math" panose="02040503050406030204" pitchFamily="18" charset="0"/>
                                  <a:ea typeface="黑体" pitchFamily="49" charset="-122"/>
                                </a:rPr>
                                <m:t>(</m:t>
                              </m:r>
                              <m:r>
                                <a:rPr lang="en-US" altLang="zh-CN" b="0" i="1" smtClean="0">
                                  <a:latin typeface="Cambria Math" panose="02040503050406030204" pitchFamily="18" charset="0"/>
                                  <a:ea typeface="黑体" pitchFamily="49" charset="-122"/>
                                </a:rPr>
                                <m:t>𝑥</m:t>
                              </m:r>
                              <m:r>
                                <a:rPr lang="en-US" altLang="zh-CN" b="0" i="1" smtClean="0">
                                  <a:latin typeface="Cambria Math" panose="02040503050406030204" pitchFamily="18" charset="0"/>
                                  <a:ea typeface="黑体" pitchFamily="49" charset="-122"/>
                                </a:rPr>
                                <m:t>)</m:t>
                              </m:r>
                            </m:num>
                            <m:den>
                              <m:r>
                                <a:rPr lang="en-US" altLang="zh-CN" b="0" i="1" smtClean="0">
                                  <a:latin typeface="Cambria Math" panose="02040503050406030204" pitchFamily="18" charset="0"/>
                                  <a:ea typeface="黑体" pitchFamily="49" charset="-122"/>
                                </a:rPr>
                                <m:t>h</m:t>
                              </m:r>
                            </m:den>
                          </m:f>
                        </m:e>
                      </m:func>
                    </m:oMath>
                  </m:oMathPara>
                </a14:m>
                <a:endParaRPr lang="zh-CN" altLang="en-US" dirty="0">
                  <a:ea typeface="黑体" pitchFamily="49" charset="-122"/>
                </a:endParaRPr>
              </a:p>
            </p:txBody>
          </p:sp>
        </mc:Choice>
        <mc:Fallback xmlns="">
          <p:sp>
            <p:nvSpPr>
              <p:cNvPr id="3" name="文本框 2">
                <a:extLst>
                  <a:ext uri="{FF2B5EF4-FFF2-40B4-BE49-F238E27FC236}">
                    <a16:creationId xmlns:a16="http://schemas.microsoft.com/office/drawing/2014/main" id="{D750ED37-49B0-4B77-957C-1D0B7ECBE108}"/>
                  </a:ext>
                </a:extLst>
              </p:cNvPr>
              <p:cNvSpPr txBox="1">
                <a:spLocks noRot="1" noChangeAspect="1" noMove="1" noResize="1" noEditPoints="1" noAdjustHandles="1" noChangeArrowheads="1" noChangeShapeType="1" noTextEdit="1"/>
              </p:cNvSpPr>
              <p:nvPr/>
            </p:nvSpPr>
            <p:spPr>
              <a:xfrm>
                <a:off x="1895837" y="2696914"/>
                <a:ext cx="2929263" cy="537519"/>
              </a:xfrm>
              <a:prstGeom prst="rect">
                <a:avLst/>
              </a:prstGeom>
              <a:blipFill>
                <a:blip r:embed="rId3"/>
                <a:stretch>
                  <a:fillRect/>
                </a:stretch>
              </a:blipFill>
            </p:spPr>
            <p:txBody>
              <a:bodyPr/>
              <a:lstStyle/>
              <a:p>
                <a:r>
                  <a:rPr lang="zh-CN" altLang="en-US">
                    <a:noFill/>
                  </a:rPr>
                  <a:t> </a:t>
                </a:r>
              </a:p>
            </p:txBody>
          </p:sp>
        </mc:Fallback>
      </mc:AlternateContent>
      <p:sp>
        <p:nvSpPr>
          <p:cNvPr id="6" name="矩形 5">
            <a:extLst>
              <a:ext uri="{FF2B5EF4-FFF2-40B4-BE49-F238E27FC236}">
                <a16:creationId xmlns:a16="http://schemas.microsoft.com/office/drawing/2014/main" id="{E3AFA446-A570-473A-B0F4-CC786C83C364}"/>
              </a:ext>
            </a:extLst>
          </p:cNvPr>
          <p:cNvSpPr/>
          <p:nvPr/>
        </p:nvSpPr>
        <p:spPr>
          <a:xfrm>
            <a:off x="829443" y="4561622"/>
            <a:ext cx="7778105" cy="923330"/>
          </a:xfrm>
          <a:prstGeom prst="rect">
            <a:avLst/>
          </a:prstGeom>
        </p:spPr>
        <p:txBody>
          <a:bodyPr wrap="square">
            <a:spAutoFit/>
          </a:bodyPr>
          <a:lstStyle/>
          <a:p>
            <a:pPr marL="285750" indent="-285750">
              <a:buFont typeface="Arial" panose="020B0604020202020204" pitchFamily="34" charset="0"/>
              <a:buChar char="•"/>
            </a:pPr>
            <a:r>
              <a:rPr lang="zh-CN" altLang="en-US" b="1" dirty="0">
                <a:latin typeface="Times New Roman" panose="02020603050405020304" pitchFamily="18" charset="0"/>
                <a:ea typeface="楷体" panose="02010609060101010101" pitchFamily="49" charset="-122"/>
                <a:cs typeface="Times New Roman" panose="02020603050405020304" pitchFamily="18" charset="0"/>
              </a:rPr>
              <a:t>在多元函数中，梯度是对每一变量所求导数组成的向量</a:t>
            </a:r>
            <a:endParaRPr lang="en-US" altLang="zh-CN" b="1" dirty="0">
              <a:latin typeface="Times New Roman" panose="02020603050405020304" pitchFamily="18" charset="0"/>
              <a:ea typeface="楷体" panose="02010609060101010101" pitchFamily="49" charset="-122"/>
              <a:cs typeface="Times New Roman" panose="02020603050405020304" pitchFamily="18" charset="0"/>
            </a:endParaRPr>
          </a:p>
          <a:p>
            <a:pPr marL="285750" indent="-285750">
              <a:buFont typeface="Arial" panose="020B0604020202020204" pitchFamily="34" charset="0"/>
              <a:buChar char="•"/>
            </a:pPr>
            <a:endParaRPr lang="en-US" altLang="zh-CN" b="1" dirty="0">
              <a:latin typeface="Times New Roman" panose="02020603050405020304" pitchFamily="18" charset="0"/>
              <a:ea typeface="楷体" panose="02010609060101010101" pitchFamily="49" charset="-122"/>
              <a:cs typeface="Times New Roman" panose="02020603050405020304" pitchFamily="18" charset="0"/>
            </a:endParaRPr>
          </a:p>
          <a:p>
            <a:pPr marL="285750" indent="-285750">
              <a:buFont typeface="Arial" panose="020B0604020202020204" pitchFamily="34" charset="0"/>
              <a:buChar char="•"/>
            </a:pPr>
            <a:r>
              <a:rPr lang="zh-CN" altLang="en-US" b="1" dirty="0">
                <a:latin typeface="Times New Roman" panose="02020603050405020304" pitchFamily="18" charset="0"/>
                <a:ea typeface="楷体" panose="02010609060101010101" pitchFamily="49" charset="-122"/>
                <a:cs typeface="Times New Roman" panose="02020603050405020304" pitchFamily="18" charset="0"/>
              </a:rPr>
              <a:t>梯度的反方向是函数值下降最快的方向，因此是损失函数求解的方向</a:t>
            </a:r>
          </a:p>
        </p:txBody>
      </p:sp>
      <p:pic>
        <p:nvPicPr>
          <p:cNvPr id="7" name="图片 6">
            <a:extLst>
              <a:ext uri="{FF2B5EF4-FFF2-40B4-BE49-F238E27FC236}">
                <a16:creationId xmlns:a16="http://schemas.microsoft.com/office/drawing/2014/main" id="{0A777DE7-FD59-4B76-804A-9121BAA53416}"/>
              </a:ext>
            </a:extLst>
          </p:cNvPr>
          <p:cNvPicPr>
            <a:picLocks noChangeAspect="1"/>
          </p:cNvPicPr>
          <p:nvPr/>
        </p:nvPicPr>
        <p:blipFill>
          <a:blip r:embed="rId4"/>
          <a:stretch>
            <a:fillRect/>
          </a:stretch>
        </p:blipFill>
        <p:spPr>
          <a:xfrm>
            <a:off x="5646253" y="2037253"/>
            <a:ext cx="2232246" cy="1990239"/>
          </a:xfrm>
          <a:prstGeom prst="rect">
            <a:avLst/>
          </a:prstGeom>
        </p:spPr>
      </p:pic>
    </p:spTree>
    <p:extLst>
      <p:ext uri="{BB962C8B-B14F-4D97-AF65-F5344CB8AC3E}">
        <p14:creationId xmlns:p14="http://schemas.microsoft.com/office/powerpoint/2010/main" val="23608924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71580" y="200709"/>
            <a:ext cx="7507706" cy="657727"/>
          </a:xfrm>
        </p:spPr>
        <p:txBody>
          <a:bodyPr/>
          <a:lstStyle/>
          <a:p>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梯度下降  </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 Gradient Descent)</a:t>
            </a:r>
            <a:endParaRPr lang="zh-CN" altLang="en-US" sz="2000" dirty="0">
              <a:latin typeface="Times New Roman" panose="02020603050405020304" pitchFamily="18" charset="0"/>
              <a:ea typeface="黑体" panose="02010609060101010101" pitchFamily="49"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矩形 3"/>
              <p:cNvSpPr/>
              <p:nvPr/>
            </p:nvSpPr>
            <p:spPr>
              <a:xfrm>
                <a:off x="200547" y="1098795"/>
                <a:ext cx="8742905" cy="5122171"/>
              </a:xfrm>
              <a:prstGeom prst="rect">
                <a:avLst/>
              </a:prstGeom>
            </p:spPr>
            <p:txBody>
              <a:bodyPr wrap="square">
                <a:spAutoFit/>
              </a:bodyPr>
              <a:lstStyle/>
              <a:p>
                <a:pPr marL="285750" indent="-285750" algn="just">
                  <a:lnSpc>
                    <a:spcPct val="150000"/>
                  </a:lnSpc>
                  <a:buFont typeface="Wingdings" panose="05000000000000000000" pitchFamily="2" charset="2"/>
                  <a:buChar char="l"/>
                </a:pPr>
                <a:r>
                  <a:rPr lang="zh-CN" altLang="en-US" b="1" dirty="0">
                    <a:latin typeface="Times New Roman" panose="02020603050405020304" pitchFamily="18" charset="0"/>
                    <a:ea typeface="楷体" panose="02010609060101010101" pitchFamily="49" charset="-122"/>
                    <a:cs typeface="Times New Roman" panose="02020603050405020304" pitchFamily="18" charset="0"/>
                  </a:rPr>
                  <a:t>假设损失函数</a:t>
                </a:r>
                <a14:m>
                  <m:oMath xmlns:m="http://schemas.openxmlformats.org/officeDocument/2006/math">
                    <m:r>
                      <a:rPr lang="en-US" altLang="zh-CN" b="1" i="1">
                        <a:latin typeface="Cambria Math"/>
                      </a:rPr>
                      <m:t>𝒇</m:t>
                    </m:r>
                    <m:d>
                      <m:dPr>
                        <m:ctrlPr>
                          <a:rPr lang="zh-CN" altLang="zh-CN" b="1" i="1">
                            <a:latin typeface="Cambria Math" panose="02040503050406030204" pitchFamily="18" charset="0"/>
                          </a:rPr>
                        </m:ctrlPr>
                      </m:dPr>
                      <m:e>
                        <m:r>
                          <a:rPr lang="en-US" altLang="zh-CN" b="1" i="1">
                            <a:latin typeface="Cambria Math"/>
                          </a:rPr>
                          <m:t>𝒙</m:t>
                        </m:r>
                      </m:e>
                    </m:d>
                  </m:oMath>
                </a14:m>
                <a:r>
                  <a:rPr lang="zh-CN" altLang="en-US" b="1" dirty="0">
                    <a:latin typeface="Times New Roman" panose="02020603050405020304" pitchFamily="18" charset="0"/>
                    <a:ea typeface="楷体" panose="02010609060101010101" pitchFamily="49" charset="-122"/>
                    <a:cs typeface="Times New Roman" panose="02020603050405020304" pitchFamily="18" charset="0"/>
                  </a:rPr>
                  <a:t>是连续可微的多元变量函数，其泰勒展开如下</a:t>
                </a:r>
                <a:r>
                  <a:rPr lang="en-US" altLang="zh-CN" b="1" dirty="0">
                    <a:latin typeface="Times New Roman" panose="02020603050405020304" pitchFamily="18" charset="0"/>
                    <a:ea typeface="楷体" panose="02010609060101010101" pitchFamily="49" charset="-122"/>
                    <a:cs typeface="Times New Roman" panose="02020603050405020304" pitchFamily="18" charset="0"/>
                  </a:rPr>
                  <a:t>(</a:t>
                </a:r>
                <a14:m>
                  <m:oMath xmlns:m="http://schemas.openxmlformats.org/officeDocument/2006/math">
                    <m:r>
                      <a:rPr lang="en-US" altLang="zh-CN" b="1">
                        <a:latin typeface="Cambria Math"/>
                      </a:rPr>
                      <m:t>∆</m:t>
                    </m:r>
                    <m:r>
                      <a:rPr lang="en-US" altLang="zh-CN" b="1" i="1">
                        <a:latin typeface="Cambria Math"/>
                      </a:rPr>
                      <m:t>𝒙</m:t>
                    </m:r>
                  </m:oMath>
                </a14:m>
                <a:r>
                  <a:rPr lang="zh-CN" altLang="en-US" b="1" dirty="0">
                    <a:latin typeface="Times New Roman" panose="02020603050405020304" pitchFamily="18" charset="0"/>
                    <a:ea typeface="楷体" panose="02010609060101010101" pitchFamily="49" charset="-122"/>
                    <a:cs typeface="Times New Roman" panose="02020603050405020304" pitchFamily="18" charset="0"/>
                  </a:rPr>
                  <a:t>是微小的增量</a:t>
                </a:r>
                <a:r>
                  <a:rPr lang="en-US" altLang="zh-CN" b="1"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b="1" dirty="0">
                    <a:latin typeface="Times New Roman" panose="02020603050405020304" pitchFamily="18" charset="0"/>
                    <a:ea typeface="楷体" panose="02010609060101010101" pitchFamily="49" charset="-122"/>
                    <a:cs typeface="Times New Roman" panose="02020603050405020304" pitchFamily="18" charset="0"/>
                  </a:rPr>
                  <a:t>：</a:t>
                </a:r>
                <a:endParaRPr lang="zh-CN" altLang="zh-CN" b="1" dirty="0">
                  <a:latin typeface="Times New Roman" panose="02020603050405020304" pitchFamily="18" charset="0"/>
                  <a:ea typeface="楷体" panose="02010609060101010101" pitchFamily="49" charset="-122"/>
                  <a:cs typeface="Times New Roman" panose="02020603050405020304" pitchFamily="18" charset="0"/>
                </a:endParaRPr>
              </a:p>
              <a:p>
                <a:pPr algn="just">
                  <a:lnSpc>
                    <a:spcPct val="150000"/>
                  </a:lnSpc>
                </a:pPr>
                <a14:m>
                  <m:oMathPara xmlns:m="http://schemas.openxmlformats.org/officeDocument/2006/math">
                    <m:oMathParaPr>
                      <m:jc m:val="centerGroup"/>
                    </m:oMathParaPr>
                    <m:oMath xmlns:m="http://schemas.openxmlformats.org/officeDocument/2006/math">
                      <m:r>
                        <a:rPr lang="en-US" altLang="zh-CN" b="1" i="1">
                          <a:latin typeface="Cambria Math"/>
                        </a:rPr>
                        <m:t>𝒇</m:t>
                      </m:r>
                      <m:d>
                        <m:dPr>
                          <m:ctrlPr>
                            <a:rPr lang="zh-CN" altLang="zh-CN" b="1" i="1">
                              <a:latin typeface="Cambria Math" panose="02040503050406030204" pitchFamily="18" charset="0"/>
                            </a:rPr>
                          </m:ctrlPr>
                        </m:dPr>
                        <m:e>
                          <m:r>
                            <a:rPr lang="en-US" altLang="zh-CN" b="1" i="1">
                              <a:latin typeface="Cambria Math"/>
                            </a:rPr>
                            <m:t>𝒙</m:t>
                          </m:r>
                          <m:r>
                            <a:rPr lang="en-US" altLang="zh-CN" b="1" i="1">
                              <a:latin typeface="Cambria Math"/>
                            </a:rPr>
                            <m:t>+</m:t>
                          </m:r>
                          <m:r>
                            <a:rPr lang="en-US" altLang="zh-CN" b="1">
                              <a:latin typeface="Cambria Math"/>
                            </a:rPr>
                            <m:t>∆</m:t>
                          </m:r>
                          <m:r>
                            <a:rPr lang="en-US" altLang="zh-CN" b="1" i="1">
                              <a:latin typeface="Cambria Math"/>
                            </a:rPr>
                            <m:t>𝒙</m:t>
                          </m:r>
                        </m:e>
                      </m:d>
                      <m:r>
                        <a:rPr lang="en-US" altLang="zh-CN" b="1">
                          <a:latin typeface="Cambria Math"/>
                        </a:rPr>
                        <m:t>=</m:t>
                      </m:r>
                      <m:r>
                        <a:rPr lang="en-US" altLang="zh-CN" b="1" i="1">
                          <a:latin typeface="Cambria Math"/>
                        </a:rPr>
                        <m:t>𝒇</m:t>
                      </m:r>
                      <m:d>
                        <m:dPr>
                          <m:ctrlPr>
                            <a:rPr lang="zh-CN" altLang="zh-CN" b="1" i="1">
                              <a:latin typeface="Cambria Math" panose="02040503050406030204" pitchFamily="18" charset="0"/>
                            </a:rPr>
                          </m:ctrlPr>
                        </m:dPr>
                        <m:e>
                          <m:r>
                            <a:rPr lang="en-US" altLang="zh-CN" b="1" i="1">
                              <a:latin typeface="Cambria Math"/>
                            </a:rPr>
                            <m:t>𝒙</m:t>
                          </m:r>
                        </m:e>
                      </m:d>
                      <m:r>
                        <a:rPr lang="en-US" altLang="zh-CN" b="1" i="1">
                          <a:latin typeface="Cambria Math"/>
                        </a:rPr>
                        <m:t>+</m:t>
                      </m:r>
                      <m:sSup>
                        <m:sSupPr>
                          <m:ctrlPr>
                            <a:rPr lang="zh-CN" altLang="zh-CN" b="1" i="1">
                              <a:latin typeface="Cambria Math" panose="02040503050406030204" pitchFamily="18" charset="0"/>
                            </a:rPr>
                          </m:ctrlPr>
                        </m:sSupPr>
                        <m:e>
                          <m:r>
                            <a:rPr lang="en-US" altLang="zh-CN" b="1" i="1">
                              <a:latin typeface="Cambria Math"/>
                            </a:rPr>
                            <m:t>𝒇</m:t>
                          </m:r>
                        </m:e>
                        <m:sup>
                          <m:r>
                            <a:rPr lang="en-US" altLang="zh-CN" b="1" i="1">
                              <a:latin typeface="Cambria Math"/>
                            </a:rPr>
                            <m:t>′</m:t>
                          </m:r>
                        </m:sup>
                      </m:sSup>
                      <m:d>
                        <m:dPr>
                          <m:ctrlPr>
                            <a:rPr lang="zh-CN" altLang="zh-CN" b="1" i="1">
                              <a:latin typeface="Cambria Math" panose="02040503050406030204" pitchFamily="18" charset="0"/>
                            </a:rPr>
                          </m:ctrlPr>
                        </m:dPr>
                        <m:e>
                          <m:r>
                            <a:rPr lang="en-US" altLang="zh-CN" b="1" i="1">
                              <a:latin typeface="Cambria Math"/>
                            </a:rPr>
                            <m:t>𝒙</m:t>
                          </m:r>
                        </m:e>
                      </m:d>
                      <m:r>
                        <a:rPr lang="en-US" altLang="zh-CN" b="1" i="1">
                          <a:latin typeface="Cambria Math"/>
                        </a:rPr>
                        <m:t>∆</m:t>
                      </m:r>
                      <m:r>
                        <a:rPr lang="en-US" altLang="zh-CN" b="1" i="1">
                          <a:latin typeface="Cambria Math"/>
                        </a:rPr>
                        <m:t>𝒙</m:t>
                      </m:r>
                      <m:r>
                        <a:rPr lang="en-US" altLang="zh-CN" b="1" i="1">
                          <a:latin typeface="Cambria Math"/>
                        </a:rPr>
                        <m:t>+</m:t>
                      </m:r>
                      <m:f>
                        <m:fPr>
                          <m:ctrlPr>
                            <a:rPr lang="zh-CN" altLang="zh-CN" b="1" i="1">
                              <a:latin typeface="Cambria Math" panose="02040503050406030204" pitchFamily="18" charset="0"/>
                            </a:rPr>
                          </m:ctrlPr>
                        </m:fPr>
                        <m:num>
                          <m:r>
                            <a:rPr lang="en-US" altLang="zh-CN" b="1" i="1">
                              <a:latin typeface="Cambria Math"/>
                            </a:rPr>
                            <m:t>𝟏</m:t>
                          </m:r>
                        </m:num>
                        <m:den>
                          <m:r>
                            <a:rPr lang="en-US" altLang="zh-CN" b="1" i="1">
                              <a:latin typeface="Cambria Math"/>
                            </a:rPr>
                            <m:t>𝟐</m:t>
                          </m:r>
                        </m:den>
                      </m:f>
                      <m:sSup>
                        <m:sSupPr>
                          <m:ctrlPr>
                            <a:rPr lang="zh-CN" altLang="zh-CN" b="1" i="1">
                              <a:latin typeface="Cambria Math" panose="02040503050406030204" pitchFamily="18" charset="0"/>
                            </a:rPr>
                          </m:ctrlPr>
                        </m:sSupPr>
                        <m:e>
                          <m:r>
                            <a:rPr lang="en-US" altLang="zh-CN" b="1" i="1">
                              <a:latin typeface="Cambria Math"/>
                            </a:rPr>
                            <m:t>𝒇</m:t>
                          </m:r>
                        </m:e>
                        <m:sup>
                          <m:r>
                            <a:rPr lang="en-US" altLang="zh-CN" b="1" i="1">
                              <a:latin typeface="Cambria Math"/>
                            </a:rPr>
                            <m:t>′′</m:t>
                          </m:r>
                        </m:sup>
                      </m:sSup>
                      <m:d>
                        <m:dPr>
                          <m:ctrlPr>
                            <a:rPr lang="zh-CN" altLang="zh-CN" b="1" i="1">
                              <a:latin typeface="Cambria Math" panose="02040503050406030204" pitchFamily="18" charset="0"/>
                            </a:rPr>
                          </m:ctrlPr>
                        </m:dPr>
                        <m:e>
                          <m:r>
                            <a:rPr lang="en-US" altLang="zh-CN" b="1" i="1">
                              <a:latin typeface="Cambria Math"/>
                            </a:rPr>
                            <m:t>𝒙</m:t>
                          </m:r>
                        </m:e>
                      </m:d>
                      <m:sSup>
                        <m:sSupPr>
                          <m:ctrlPr>
                            <a:rPr lang="zh-CN" altLang="zh-CN" b="1" i="1">
                              <a:latin typeface="Cambria Math" panose="02040503050406030204" pitchFamily="18" charset="0"/>
                            </a:rPr>
                          </m:ctrlPr>
                        </m:sSupPr>
                        <m:e>
                          <m:d>
                            <m:dPr>
                              <m:ctrlPr>
                                <a:rPr lang="zh-CN" altLang="zh-CN" b="1" i="1">
                                  <a:latin typeface="Cambria Math" panose="02040503050406030204" pitchFamily="18" charset="0"/>
                                </a:rPr>
                              </m:ctrlPr>
                            </m:dPr>
                            <m:e>
                              <m:r>
                                <a:rPr lang="en-US" altLang="zh-CN" b="1" i="1">
                                  <a:latin typeface="Cambria Math"/>
                                </a:rPr>
                                <m:t>∆</m:t>
                              </m:r>
                              <m:r>
                                <a:rPr lang="en-US" altLang="zh-CN" b="1" i="1">
                                  <a:latin typeface="Cambria Math"/>
                                </a:rPr>
                                <m:t>𝒙</m:t>
                              </m:r>
                            </m:e>
                          </m:d>
                        </m:e>
                        <m:sup>
                          <m:r>
                            <a:rPr lang="en-US" altLang="zh-CN" b="1" i="1">
                              <a:latin typeface="Cambria Math"/>
                            </a:rPr>
                            <m:t>𝟐</m:t>
                          </m:r>
                        </m:sup>
                      </m:sSup>
                      <m:r>
                        <a:rPr lang="en-US" altLang="zh-CN" b="1" i="1">
                          <a:latin typeface="Cambria Math"/>
                        </a:rPr>
                        <m:t>+…+</m:t>
                      </m:r>
                      <m:f>
                        <m:fPr>
                          <m:ctrlPr>
                            <a:rPr lang="zh-CN" altLang="zh-CN" b="1" i="1">
                              <a:latin typeface="Cambria Math" panose="02040503050406030204" pitchFamily="18" charset="0"/>
                            </a:rPr>
                          </m:ctrlPr>
                        </m:fPr>
                        <m:num>
                          <m:r>
                            <a:rPr lang="en-US" altLang="zh-CN" b="1" i="1">
                              <a:latin typeface="Cambria Math"/>
                            </a:rPr>
                            <m:t>𝟏</m:t>
                          </m:r>
                        </m:num>
                        <m:den>
                          <m:r>
                            <a:rPr lang="en-US" altLang="zh-CN" b="1" i="1">
                              <a:latin typeface="Cambria Math"/>
                            </a:rPr>
                            <m:t>𝒏</m:t>
                          </m:r>
                          <m:r>
                            <a:rPr lang="en-US" altLang="zh-CN" b="1" i="1">
                              <a:latin typeface="Cambria Math"/>
                            </a:rPr>
                            <m:t>!</m:t>
                          </m:r>
                        </m:den>
                      </m:f>
                      <m:sSup>
                        <m:sSupPr>
                          <m:ctrlPr>
                            <a:rPr lang="zh-CN" altLang="zh-CN" b="1" i="1">
                              <a:latin typeface="Cambria Math" panose="02040503050406030204" pitchFamily="18" charset="0"/>
                            </a:rPr>
                          </m:ctrlPr>
                        </m:sSupPr>
                        <m:e>
                          <m:r>
                            <a:rPr lang="en-US" altLang="zh-CN" b="1" i="1">
                              <a:latin typeface="Cambria Math"/>
                            </a:rPr>
                            <m:t>𝒇</m:t>
                          </m:r>
                        </m:e>
                        <m:sup>
                          <m:d>
                            <m:dPr>
                              <m:ctrlPr>
                                <a:rPr lang="zh-CN" altLang="zh-CN" b="1" i="1">
                                  <a:latin typeface="Cambria Math" panose="02040503050406030204" pitchFamily="18" charset="0"/>
                                </a:rPr>
                              </m:ctrlPr>
                            </m:dPr>
                            <m:e>
                              <m:r>
                                <a:rPr lang="en-US" altLang="zh-CN" b="1" i="1">
                                  <a:latin typeface="Cambria Math"/>
                                </a:rPr>
                                <m:t>𝒏</m:t>
                              </m:r>
                            </m:e>
                          </m:d>
                        </m:sup>
                      </m:sSup>
                      <m:r>
                        <a:rPr lang="en-US" altLang="zh-CN" b="1" i="1">
                          <a:latin typeface="Cambria Math"/>
                        </a:rPr>
                        <m:t>(</m:t>
                      </m:r>
                      <m:r>
                        <a:rPr lang="en-US" altLang="zh-CN" b="1" i="1">
                          <a:latin typeface="Cambria Math"/>
                        </a:rPr>
                        <m:t>𝒙</m:t>
                      </m:r>
                      <m:r>
                        <a:rPr lang="en-US" altLang="zh-CN" b="1" i="1">
                          <a:latin typeface="Cambria Math"/>
                        </a:rPr>
                        <m:t>) </m:t>
                      </m:r>
                      <m:sSup>
                        <m:sSupPr>
                          <m:ctrlPr>
                            <a:rPr lang="zh-CN" altLang="zh-CN" b="1" i="1">
                              <a:latin typeface="Cambria Math" panose="02040503050406030204" pitchFamily="18" charset="0"/>
                            </a:rPr>
                          </m:ctrlPr>
                        </m:sSupPr>
                        <m:e>
                          <m:r>
                            <a:rPr lang="en-US" altLang="zh-CN" b="1" i="1">
                              <a:latin typeface="Cambria Math"/>
                            </a:rPr>
                            <m:t>(∆</m:t>
                          </m:r>
                          <m:r>
                            <a:rPr lang="en-US" altLang="zh-CN" b="1" i="1">
                              <a:latin typeface="Cambria Math"/>
                            </a:rPr>
                            <m:t>𝒙</m:t>
                          </m:r>
                          <m:r>
                            <a:rPr lang="en-US" altLang="zh-CN" b="1" i="1">
                              <a:latin typeface="Cambria Math"/>
                            </a:rPr>
                            <m:t>)</m:t>
                          </m:r>
                        </m:e>
                        <m:sup>
                          <m:r>
                            <a:rPr lang="en-US" altLang="zh-CN" b="1" i="1">
                              <a:latin typeface="Cambria Math"/>
                            </a:rPr>
                            <m:t>𝒏</m:t>
                          </m:r>
                        </m:sup>
                      </m:sSup>
                    </m:oMath>
                  </m:oMathPara>
                </a14:m>
                <a:endParaRPr lang="zh-CN" altLang="zh-CN" b="1" dirty="0">
                  <a:latin typeface="Times New Roman" panose="02020603050405020304" pitchFamily="18" charset="0"/>
                  <a:ea typeface="楷体" panose="02010609060101010101" pitchFamily="49" charset="-122"/>
                  <a:cs typeface="Times New Roman" panose="02020603050405020304" pitchFamily="18" charset="0"/>
                </a:endParaRPr>
              </a:p>
              <a:p>
                <a:pPr algn="just">
                  <a:lnSpc>
                    <a:spcPct val="150000"/>
                  </a:lnSpc>
                </a:pPr>
                <a14:m>
                  <m:oMathPara xmlns:m="http://schemas.openxmlformats.org/officeDocument/2006/math">
                    <m:oMathParaPr>
                      <m:jc m:val="centerGroup"/>
                    </m:oMathParaPr>
                    <m:oMath xmlns:m="http://schemas.openxmlformats.org/officeDocument/2006/math">
                      <m:r>
                        <a:rPr lang="en-US" altLang="zh-CN" b="1" i="1">
                          <a:latin typeface="Cambria Math"/>
                        </a:rPr>
                        <m:t>𝒇</m:t>
                      </m:r>
                      <m:d>
                        <m:dPr>
                          <m:ctrlPr>
                            <a:rPr lang="zh-CN" altLang="zh-CN" b="1" i="1">
                              <a:latin typeface="Cambria Math" panose="02040503050406030204" pitchFamily="18" charset="0"/>
                            </a:rPr>
                          </m:ctrlPr>
                        </m:dPr>
                        <m:e>
                          <m:r>
                            <a:rPr lang="en-US" altLang="zh-CN" b="1" i="1">
                              <a:latin typeface="Cambria Math"/>
                            </a:rPr>
                            <m:t>𝒙</m:t>
                          </m:r>
                          <m:r>
                            <a:rPr lang="en-US" altLang="zh-CN" b="1" i="1">
                              <a:latin typeface="Cambria Math"/>
                            </a:rPr>
                            <m:t>+</m:t>
                          </m:r>
                          <m:r>
                            <a:rPr lang="en-US" altLang="zh-CN" b="1">
                              <a:latin typeface="Cambria Math"/>
                            </a:rPr>
                            <m:t>∆</m:t>
                          </m:r>
                          <m:r>
                            <a:rPr lang="en-US" altLang="zh-CN" b="1" i="1">
                              <a:latin typeface="Cambria Math"/>
                            </a:rPr>
                            <m:t>𝒙</m:t>
                          </m:r>
                        </m:e>
                      </m:d>
                      <m:r>
                        <a:rPr lang="en-US" altLang="zh-CN" b="1" i="1">
                          <a:latin typeface="Cambria Math"/>
                        </a:rPr>
                        <m:t>−</m:t>
                      </m:r>
                      <m:r>
                        <a:rPr lang="en-US" altLang="zh-CN" b="1" i="1">
                          <a:latin typeface="Cambria Math"/>
                        </a:rPr>
                        <m:t>𝒇</m:t>
                      </m:r>
                      <m:d>
                        <m:dPr>
                          <m:ctrlPr>
                            <a:rPr lang="zh-CN" altLang="zh-CN" b="1" i="1">
                              <a:latin typeface="Cambria Math" panose="02040503050406030204" pitchFamily="18" charset="0"/>
                            </a:rPr>
                          </m:ctrlPr>
                        </m:dPr>
                        <m:e>
                          <m:r>
                            <a:rPr lang="en-US" altLang="zh-CN" b="1" i="1">
                              <a:latin typeface="Cambria Math"/>
                            </a:rPr>
                            <m:t>𝒙</m:t>
                          </m:r>
                        </m:e>
                      </m:d>
                      <m:r>
                        <a:rPr lang="en-US" altLang="zh-CN" b="1" i="1">
                          <a:latin typeface="Cambria Math"/>
                        </a:rPr>
                        <m:t>≈(</m:t>
                      </m:r>
                      <m:sSup>
                        <m:sSupPr>
                          <m:ctrlPr>
                            <a:rPr lang="zh-CN" altLang="zh-CN" b="1" i="1">
                              <a:latin typeface="Cambria Math" panose="02040503050406030204" pitchFamily="18" charset="0"/>
                            </a:rPr>
                          </m:ctrlPr>
                        </m:sSupPr>
                        <m:e>
                          <m:r>
                            <a:rPr lang="en-US" altLang="zh-CN" b="1" i="1">
                              <a:latin typeface="Cambria Math"/>
                            </a:rPr>
                            <m:t>𝜵</m:t>
                          </m:r>
                          <m:r>
                            <a:rPr lang="en-US" altLang="zh-CN" b="1" i="1">
                              <a:latin typeface="Cambria Math"/>
                            </a:rPr>
                            <m:t>𝒇</m:t>
                          </m:r>
                          <m:r>
                            <a:rPr lang="en-US" altLang="zh-CN" b="1" i="1">
                              <a:latin typeface="Cambria Math"/>
                            </a:rPr>
                            <m:t>(</m:t>
                          </m:r>
                          <m:r>
                            <a:rPr lang="en-US" altLang="zh-CN" b="1" i="1">
                              <a:latin typeface="Cambria Math"/>
                            </a:rPr>
                            <m:t>𝒙</m:t>
                          </m:r>
                          <m:r>
                            <a:rPr lang="en-US" altLang="zh-CN" b="1" i="1">
                              <a:latin typeface="Cambria Math"/>
                            </a:rPr>
                            <m:t>))</m:t>
                          </m:r>
                        </m:e>
                        <m:sup>
                          <m:r>
                            <a:rPr lang="en-US" altLang="zh-CN" b="1" i="1">
                              <a:latin typeface="Cambria Math"/>
                            </a:rPr>
                            <m:t>𝑻</m:t>
                          </m:r>
                        </m:sup>
                      </m:sSup>
                      <m:r>
                        <a:rPr lang="en-US" altLang="zh-CN" b="1" i="1">
                          <a:latin typeface="Cambria Math"/>
                        </a:rPr>
                        <m:t>∆</m:t>
                      </m:r>
                      <m:r>
                        <a:rPr lang="en-US" altLang="zh-CN" b="1" i="1">
                          <a:latin typeface="Cambria Math"/>
                        </a:rPr>
                        <m:t>𝒙</m:t>
                      </m:r>
                    </m:oMath>
                  </m:oMathPara>
                </a14:m>
                <a:endParaRPr lang="zh-CN" altLang="zh-CN" b="1" dirty="0">
                  <a:latin typeface="Times New Roman" panose="02020603050405020304" pitchFamily="18" charset="0"/>
                  <a:ea typeface="楷体" panose="02010609060101010101" pitchFamily="49" charset="-122"/>
                  <a:cs typeface="Times New Roman" panose="02020603050405020304" pitchFamily="18" charset="0"/>
                </a:endParaRPr>
              </a:p>
              <a:p>
                <a:pPr algn="just">
                  <a:lnSpc>
                    <a:spcPct val="150000"/>
                  </a:lnSpc>
                </a:pPr>
                <a:endParaRPr lang="zh-CN" altLang="zh-CN" b="1" dirty="0">
                  <a:latin typeface="Times New Roman" panose="02020603050405020304" pitchFamily="18" charset="0"/>
                  <a:ea typeface="楷体" panose="02010609060101010101" pitchFamily="49" charset="-122"/>
                  <a:cs typeface="Times New Roman" panose="02020603050405020304" pitchFamily="18" charset="0"/>
                </a:endParaRPr>
              </a:p>
              <a:p>
                <a:pPr marL="285750" indent="-285750" algn="just">
                  <a:lnSpc>
                    <a:spcPct val="150000"/>
                  </a:lnSpc>
                  <a:buFont typeface="Wingdings" panose="05000000000000000000" pitchFamily="2" charset="2"/>
                  <a:buChar char="l"/>
                </a:pPr>
                <a:r>
                  <a:rPr lang="zh-CN" altLang="en-US" b="1" dirty="0">
                    <a:latin typeface="Times New Roman" panose="02020603050405020304" pitchFamily="18" charset="0"/>
                    <a:ea typeface="楷体" panose="02010609060101010101" pitchFamily="49" charset="-122"/>
                    <a:cs typeface="Times New Roman" panose="02020603050405020304" pitchFamily="18" charset="0"/>
                  </a:rPr>
                  <a:t>因为我们的目的是最小化损失函数</a:t>
                </a:r>
                <a14:m>
                  <m:oMath xmlns:m="http://schemas.openxmlformats.org/officeDocument/2006/math">
                    <m:r>
                      <a:rPr lang="en-US" altLang="zh-CN" b="1" i="1">
                        <a:latin typeface="Cambria Math"/>
                      </a:rPr>
                      <m:t>𝒇</m:t>
                    </m:r>
                    <m:d>
                      <m:dPr>
                        <m:ctrlPr>
                          <a:rPr lang="zh-CN" altLang="zh-CN" b="1" i="1">
                            <a:latin typeface="Cambria Math" panose="02040503050406030204" pitchFamily="18" charset="0"/>
                          </a:rPr>
                        </m:ctrlPr>
                      </m:dPr>
                      <m:e>
                        <m:r>
                          <a:rPr lang="en-US" altLang="zh-CN" b="1" i="1">
                            <a:latin typeface="Cambria Math"/>
                          </a:rPr>
                          <m:t>𝒙</m:t>
                        </m:r>
                      </m:e>
                    </m:d>
                    <m:r>
                      <a:rPr lang="en-US" altLang="zh-CN" b="1" i="1">
                        <a:latin typeface="Cambria Math"/>
                      </a:rPr>
                      <m:t> </m:t>
                    </m:r>
                  </m:oMath>
                </a14:m>
                <a:r>
                  <a:rPr lang="zh-CN" altLang="en-US" b="1" dirty="0">
                    <a:latin typeface="Times New Roman" panose="02020603050405020304" pitchFamily="18" charset="0"/>
                    <a:ea typeface="楷体" panose="02010609060101010101" pitchFamily="49" charset="-122"/>
                    <a:cs typeface="Times New Roman" panose="02020603050405020304" pitchFamily="18" charset="0"/>
                  </a:rPr>
                  <a:t>，则</a:t>
                </a:r>
                <a14:m>
                  <m:oMath xmlns:m="http://schemas.openxmlformats.org/officeDocument/2006/math">
                    <m:r>
                      <a:rPr lang="en-US" altLang="zh-CN" b="1" i="1">
                        <a:latin typeface="Cambria Math"/>
                      </a:rPr>
                      <m:t>𝒇</m:t>
                    </m:r>
                    <m:d>
                      <m:dPr>
                        <m:ctrlPr>
                          <a:rPr lang="zh-CN" altLang="zh-CN" b="1" i="1">
                            <a:latin typeface="Cambria Math" panose="02040503050406030204" pitchFamily="18" charset="0"/>
                          </a:rPr>
                        </m:ctrlPr>
                      </m:dPr>
                      <m:e>
                        <m:r>
                          <a:rPr lang="en-US" altLang="zh-CN" b="1" i="1">
                            <a:latin typeface="Cambria Math"/>
                          </a:rPr>
                          <m:t>𝒙</m:t>
                        </m:r>
                        <m:r>
                          <a:rPr lang="en-US" altLang="zh-CN" b="1" i="1">
                            <a:latin typeface="Cambria Math"/>
                          </a:rPr>
                          <m:t>+</m:t>
                        </m:r>
                        <m:r>
                          <a:rPr lang="en-US" altLang="zh-CN" b="1">
                            <a:latin typeface="Cambria Math"/>
                          </a:rPr>
                          <m:t>∆</m:t>
                        </m:r>
                        <m:r>
                          <a:rPr lang="en-US" altLang="zh-CN" b="1" i="1">
                            <a:latin typeface="Cambria Math"/>
                          </a:rPr>
                          <m:t>𝒙</m:t>
                        </m:r>
                      </m:e>
                    </m:d>
                    <m:r>
                      <a:rPr lang="en-US" altLang="zh-CN" b="1" i="1">
                        <a:latin typeface="Cambria Math"/>
                        <a:ea typeface="Cambria Math"/>
                      </a:rPr>
                      <m:t>&lt;</m:t>
                    </m:r>
                    <m:r>
                      <a:rPr lang="en-US" altLang="zh-CN" b="1" i="1">
                        <a:latin typeface="Cambria Math"/>
                      </a:rPr>
                      <m:t>𝒇</m:t>
                    </m:r>
                    <m:d>
                      <m:dPr>
                        <m:ctrlPr>
                          <a:rPr lang="zh-CN" altLang="zh-CN" b="1" i="1">
                            <a:latin typeface="Cambria Math" panose="02040503050406030204" pitchFamily="18" charset="0"/>
                          </a:rPr>
                        </m:ctrlPr>
                      </m:dPr>
                      <m:e>
                        <m:r>
                          <a:rPr lang="en-US" altLang="zh-CN" b="1" i="1">
                            <a:latin typeface="Cambria Math"/>
                          </a:rPr>
                          <m:t>𝒙</m:t>
                        </m:r>
                      </m:e>
                    </m:d>
                    <m:r>
                      <a:rPr lang="en-US" altLang="zh-CN" b="1" i="1">
                        <a:latin typeface="Cambria Math"/>
                      </a:rPr>
                      <m:t> </m:t>
                    </m:r>
                  </m:oMath>
                </a14:m>
                <a:r>
                  <a:rPr lang="zh-CN" altLang="en-US" b="1" dirty="0">
                    <a:latin typeface="Times New Roman" panose="02020603050405020304" pitchFamily="18" charset="0"/>
                    <a:ea typeface="楷体" panose="02010609060101010101" pitchFamily="49" charset="-122"/>
                    <a:cs typeface="Times New Roman" panose="02020603050405020304" pitchFamily="18" charset="0"/>
                  </a:rPr>
                  <a:t>，于是 </a:t>
                </a:r>
                <a14:m>
                  <m:oMath xmlns:m="http://schemas.openxmlformats.org/officeDocument/2006/math">
                    <m:r>
                      <a:rPr lang="en-US" altLang="zh-CN" b="1" i="1">
                        <a:latin typeface="Cambria Math"/>
                      </a:rPr>
                      <m:t>(</m:t>
                    </m:r>
                    <m:sSup>
                      <m:sSupPr>
                        <m:ctrlPr>
                          <a:rPr lang="zh-CN" altLang="zh-CN" b="1" i="1">
                            <a:latin typeface="Cambria Math" panose="02040503050406030204" pitchFamily="18" charset="0"/>
                          </a:rPr>
                        </m:ctrlPr>
                      </m:sSupPr>
                      <m:e>
                        <m:r>
                          <a:rPr lang="en-US" altLang="zh-CN" b="1" i="1">
                            <a:latin typeface="Cambria Math"/>
                          </a:rPr>
                          <m:t>𝜵</m:t>
                        </m:r>
                        <m:r>
                          <a:rPr lang="en-US" altLang="zh-CN" b="1" i="1">
                            <a:latin typeface="Cambria Math"/>
                          </a:rPr>
                          <m:t>𝒇</m:t>
                        </m:r>
                        <m:r>
                          <a:rPr lang="en-US" altLang="zh-CN" b="1" i="1">
                            <a:latin typeface="Cambria Math"/>
                          </a:rPr>
                          <m:t>(</m:t>
                        </m:r>
                        <m:r>
                          <a:rPr lang="en-US" altLang="zh-CN" b="1" i="1">
                            <a:latin typeface="Cambria Math"/>
                          </a:rPr>
                          <m:t>𝒙</m:t>
                        </m:r>
                        <m:r>
                          <a:rPr lang="en-US" altLang="zh-CN" b="1" i="1">
                            <a:latin typeface="Cambria Math"/>
                          </a:rPr>
                          <m:t>))</m:t>
                        </m:r>
                      </m:e>
                      <m:sup>
                        <m:r>
                          <a:rPr lang="en-US" altLang="zh-CN" b="1" i="1">
                            <a:latin typeface="Cambria Math"/>
                          </a:rPr>
                          <m:t>𝑻</m:t>
                        </m:r>
                      </m:sup>
                    </m:sSup>
                    <m:r>
                      <a:rPr lang="en-US" altLang="zh-CN" b="1" i="1">
                        <a:latin typeface="Cambria Math"/>
                      </a:rPr>
                      <m:t>∆</m:t>
                    </m:r>
                    <m:r>
                      <a:rPr lang="en-US" altLang="zh-CN" b="1" i="1">
                        <a:latin typeface="Cambria Math"/>
                      </a:rPr>
                      <m:t>𝒙</m:t>
                    </m:r>
                    <m:r>
                      <a:rPr lang="en-US" altLang="zh-CN" b="1" i="1">
                        <a:latin typeface="Cambria Math"/>
                      </a:rPr>
                      <m:t>&lt;</m:t>
                    </m:r>
                    <m:r>
                      <a:rPr lang="en-US" altLang="zh-CN" b="1" i="1">
                        <a:latin typeface="Cambria Math"/>
                      </a:rPr>
                      <m:t>𝟎</m:t>
                    </m:r>
                  </m:oMath>
                </a14:m>
                <a:endParaRPr lang="en-US" altLang="zh-CN" b="1" dirty="0">
                  <a:latin typeface="Times New Roman" panose="02020603050405020304" pitchFamily="18" charset="0"/>
                  <a:ea typeface="楷体" panose="02010609060101010101" pitchFamily="49" charset="-122"/>
                  <a:cs typeface="Times New Roman" panose="02020603050405020304" pitchFamily="18" charset="0"/>
                </a:endParaRPr>
              </a:p>
              <a:p>
                <a:pPr marL="285750" indent="-285750" algn="just">
                  <a:lnSpc>
                    <a:spcPct val="150000"/>
                  </a:lnSpc>
                  <a:buFont typeface="Wingdings" panose="05000000000000000000" pitchFamily="2" charset="2"/>
                  <a:buChar char="l"/>
                </a:pPr>
                <a:endParaRPr lang="en-US" altLang="zh-CN" b="1" dirty="0">
                  <a:latin typeface="Times New Roman" panose="02020603050405020304" pitchFamily="18" charset="0"/>
                  <a:ea typeface="楷体" panose="02010609060101010101" pitchFamily="49" charset="-122"/>
                  <a:cs typeface="Times New Roman" panose="02020603050405020304" pitchFamily="18" charset="0"/>
                </a:endParaRPr>
              </a:p>
              <a:p>
                <a:pPr marL="285750" indent="-285750" algn="just">
                  <a:lnSpc>
                    <a:spcPct val="150000"/>
                  </a:lnSpc>
                  <a:buFont typeface="Wingdings" panose="05000000000000000000" pitchFamily="2" charset="2"/>
                  <a:buChar char="l"/>
                </a:pPr>
                <a:r>
                  <a:rPr lang="zh-CN" altLang="zh-CN" b="1" dirty="0">
                    <a:latin typeface="Times New Roman" panose="02020603050405020304" pitchFamily="18" charset="0"/>
                    <a:ea typeface="楷体" panose="02010609060101010101" pitchFamily="49" charset="-122"/>
                    <a:cs typeface="Times New Roman" panose="02020603050405020304" pitchFamily="18" charset="0"/>
                  </a:rPr>
                  <a:t>在 </a:t>
                </a:r>
                <a14:m>
                  <m:oMath xmlns:m="http://schemas.openxmlformats.org/officeDocument/2006/math">
                    <m:r>
                      <a:rPr lang="en-US" altLang="zh-CN" b="1" i="1">
                        <a:latin typeface="Cambria Math" panose="02040503050406030204" pitchFamily="18" charset="0"/>
                      </a:rPr>
                      <m:t>(</m:t>
                    </m:r>
                    <m:sSup>
                      <m:sSupPr>
                        <m:ctrlPr>
                          <a:rPr lang="zh-CN" altLang="zh-CN" b="1" i="1">
                            <a:latin typeface="Cambria Math" panose="02040503050406030204" pitchFamily="18" charset="0"/>
                          </a:rPr>
                        </m:ctrlPr>
                      </m:sSupPr>
                      <m:e>
                        <m:r>
                          <a:rPr lang="en-US" altLang="zh-CN" b="1" i="1">
                            <a:latin typeface="Cambria Math" panose="02040503050406030204" pitchFamily="18" charset="0"/>
                          </a:rPr>
                          <m:t>𝜵</m:t>
                        </m:r>
                        <m:r>
                          <a:rPr lang="en-US" altLang="zh-CN" b="1" i="1">
                            <a:latin typeface="Cambria Math" panose="02040503050406030204" pitchFamily="18" charset="0"/>
                          </a:rPr>
                          <m:t>𝒇</m:t>
                        </m:r>
                        <m:r>
                          <a:rPr lang="en-US" altLang="zh-CN" b="1" i="1">
                            <a:latin typeface="Cambria Math" panose="02040503050406030204" pitchFamily="18" charset="0"/>
                          </a:rPr>
                          <m:t>(</m:t>
                        </m:r>
                        <m:r>
                          <a:rPr lang="en-US" altLang="zh-CN" b="1" i="1">
                            <a:latin typeface="Cambria Math" panose="02040503050406030204" pitchFamily="18" charset="0"/>
                          </a:rPr>
                          <m:t>𝒙</m:t>
                        </m:r>
                        <m:r>
                          <a:rPr lang="en-US" altLang="zh-CN" b="1" i="1">
                            <a:latin typeface="Cambria Math" panose="02040503050406030204" pitchFamily="18" charset="0"/>
                          </a:rPr>
                          <m:t>))</m:t>
                        </m:r>
                      </m:e>
                      <m:sup>
                        <m:r>
                          <a:rPr lang="en-US" altLang="zh-CN" b="1" i="1">
                            <a:latin typeface="Cambria Math" panose="02040503050406030204" pitchFamily="18" charset="0"/>
                          </a:rPr>
                          <m:t>𝑻</m:t>
                        </m:r>
                      </m:sup>
                    </m:sSup>
                    <m:r>
                      <a:rPr lang="en-US" altLang="zh-CN" b="1" i="1">
                        <a:latin typeface="Cambria Math" panose="02040503050406030204" pitchFamily="18" charset="0"/>
                      </a:rPr>
                      <m:t>∆</m:t>
                    </m:r>
                    <m:r>
                      <a:rPr lang="en-US" altLang="zh-CN" b="1" i="1">
                        <a:latin typeface="Cambria Math" panose="02040503050406030204" pitchFamily="18" charset="0"/>
                      </a:rPr>
                      <m:t>𝒙</m:t>
                    </m:r>
                    <m:r>
                      <a:rPr lang="en-US" altLang="zh-CN" b="1">
                        <a:latin typeface="Cambria Math" panose="02040503050406030204" pitchFamily="18" charset="0"/>
                      </a:rPr>
                      <m:t>=</m:t>
                    </m:r>
                    <m:d>
                      <m:dPr>
                        <m:begChr m:val="‖"/>
                        <m:endChr m:val="‖"/>
                        <m:ctrlPr>
                          <a:rPr lang="zh-CN" altLang="zh-CN" b="1" i="1">
                            <a:latin typeface="Cambria Math" panose="02040503050406030204" pitchFamily="18" charset="0"/>
                          </a:rPr>
                        </m:ctrlPr>
                      </m:dPr>
                      <m:e>
                        <m:r>
                          <a:rPr lang="en-US" altLang="zh-CN" b="1" i="1">
                            <a:latin typeface="Cambria Math" panose="02040503050406030204" pitchFamily="18" charset="0"/>
                          </a:rPr>
                          <m:t>𝜵</m:t>
                        </m:r>
                        <m:r>
                          <a:rPr lang="en-US" altLang="zh-CN" b="1" i="1">
                            <a:latin typeface="Cambria Math" panose="02040503050406030204" pitchFamily="18" charset="0"/>
                          </a:rPr>
                          <m:t>𝒇</m:t>
                        </m:r>
                        <m:r>
                          <a:rPr lang="en-US" altLang="zh-CN" b="1" i="1">
                            <a:latin typeface="Cambria Math" panose="02040503050406030204" pitchFamily="18" charset="0"/>
                          </a:rPr>
                          <m:t>(</m:t>
                        </m:r>
                        <m:r>
                          <a:rPr lang="en-US" altLang="zh-CN" b="1" i="1">
                            <a:latin typeface="Cambria Math" panose="02040503050406030204" pitchFamily="18" charset="0"/>
                          </a:rPr>
                          <m:t>𝒙</m:t>
                        </m:r>
                        <m:r>
                          <a:rPr lang="en-US" altLang="zh-CN" b="1" i="1">
                            <a:latin typeface="Cambria Math" panose="02040503050406030204" pitchFamily="18" charset="0"/>
                          </a:rPr>
                          <m:t>)</m:t>
                        </m:r>
                      </m:e>
                    </m:d>
                    <m:d>
                      <m:dPr>
                        <m:begChr m:val="‖"/>
                        <m:endChr m:val="‖"/>
                        <m:ctrlPr>
                          <a:rPr lang="zh-CN" altLang="zh-CN" b="1" i="1">
                            <a:latin typeface="Cambria Math" panose="02040503050406030204" pitchFamily="18" charset="0"/>
                          </a:rPr>
                        </m:ctrlPr>
                      </m:dPr>
                      <m:e>
                        <m:r>
                          <a:rPr lang="en-US" altLang="zh-CN" b="1" i="1">
                            <a:latin typeface="Cambria Math" panose="02040503050406030204" pitchFamily="18" charset="0"/>
                          </a:rPr>
                          <m:t>∆</m:t>
                        </m:r>
                        <m:r>
                          <a:rPr lang="en-US" altLang="zh-CN" b="1" i="1">
                            <a:latin typeface="Cambria Math" panose="02040503050406030204" pitchFamily="18" charset="0"/>
                          </a:rPr>
                          <m:t>𝒙</m:t>
                        </m:r>
                      </m:e>
                    </m:d>
                    <m:func>
                      <m:funcPr>
                        <m:ctrlPr>
                          <a:rPr lang="zh-CN" altLang="zh-CN" b="1" i="1">
                            <a:latin typeface="Cambria Math" panose="02040503050406030204" pitchFamily="18" charset="0"/>
                          </a:rPr>
                        </m:ctrlPr>
                      </m:funcPr>
                      <m:fName>
                        <m:r>
                          <a:rPr lang="en-US" altLang="zh-CN" b="1" i="1">
                            <a:latin typeface="Cambria Math" panose="02040503050406030204" pitchFamily="18" charset="0"/>
                          </a:rPr>
                          <m:t>𝒄𝒐𝒔</m:t>
                        </m:r>
                      </m:fName>
                      <m:e>
                        <m:r>
                          <a:rPr lang="en-US" altLang="zh-CN" b="1" i="1">
                            <a:latin typeface="Cambria Math" panose="02040503050406030204" pitchFamily="18" charset="0"/>
                          </a:rPr>
                          <m:t>𝜽</m:t>
                        </m:r>
                      </m:e>
                    </m:func>
                  </m:oMath>
                </a14:m>
                <a:r>
                  <a:rPr lang="zh-CN" altLang="zh-CN" b="1" dirty="0">
                    <a:latin typeface="Times New Roman" panose="02020603050405020304" pitchFamily="18" charset="0"/>
                    <a:ea typeface="楷体" panose="02010609060101010101" pitchFamily="49" charset="-122"/>
                    <a:cs typeface="Times New Roman" panose="02020603050405020304" pitchFamily="18" charset="0"/>
                  </a:rPr>
                  <a:t>中，</a:t>
                </a:r>
                <a14:m>
                  <m:oMath xmlns:m="http://schemas.openxmlformats.org/officeDocument/2006/math">
                    <m:d>
                      <m:dPr>
                        <m:begChr m:val="‖"/>
                        <m:endChr m:val="‖"/>
                        <m:ctrlPr>
                          <a:rPr lang="zh-CN" altLang="zh-CN" b="1" i="1">
                            <a:latin typeface="Cambria Math" panose="02040503050406030204" pitchFamily="18" charset="0"/>
                          </a:rPr>
                        </m:ctrlPr>
                      </m:dPr>
                      <m:e>
                        <m:r>
                          <a:rPr lang="en-US" altLang="zh-CN" b="1" i="1">
                            <a:latin typeface="Cambria Math" panose="02040503050406030204" pitchFamily="18" charset="0"/>
                          </a:rPr>
                          <m:t>𝜵</m:t>
                        </m:r>
                        <m:r>
                          <a:rPr lang="en-US" altLang="zh-CN" b="1" i="1">
                            <a:latin typeface="Cambria Math" panose="02040503050406030204" pitchFamily="18" charset="0"/>
                          </a:rPr>
                          <m:t>𝒇</m:t>
                        </m:r>
                        <m:r>
                          <a:rPr lang="en-US" altLang="zh-CN" b="1" i="1">
                            <a:latin typeface="Cambria Math" panose="02040503050406030204" pitchFamily="18" charset="0"/>
                          </a:rPr>
                          <m:t>(</m:t>
                        </m:r>
                        <m:r>
                          <a:rPr lang="en-US" altLang="zh-CN" b="1" i="1">
                            <a:latin typeface="Cambria Math" panose="02040503050406030204" pitchFamily="18" charset="0"/>
                          </a:rPr>
                          <m:t>𝒙</m:t>
                        </m:r>
                        <m:r>
                          <a:rPr lang="en-US" altLang="zh-CN" b="1" i="1">
                            <a:latin typeface="Cambria Math" panose="02040503050406030204" pitchFamily="18" charset="0"/>
                          </a:rPr>
                          <m:t>)</m:t>
                        </m:r>
                      </m:e>
                    </m:d>
                  </m:oMath>
                </a14:m>
                <a:r>
                  <a:rPr lang="zh-CN" altLang="zh-CN" b="1" dirty="0">
                    <a:latin typeface="Times New Roman" panose="02020603050405020304" pitchFamily="18" charset="0"/>
                    <a:ea typeface="楷体" panose="02010609060101010101" pitchFamily="49" charset="-122"/>
                    <a:cs typeface="Times New Roman" panose="02020603050405020304" pitchFamily="18" charset="0"/>
                  </a:rPr>
                  <a:t>和</a:t>
                </a:r>
                <a14:m>
                  <m:oMath xmlns:m="http://schemas.openxmlformats.org/officeDocument/2006/math">
                    <m:d>
                      <m:dPr>
                        <m:begChr m:val="‖"/>
                        <m:endChr m:val="‖"/>
                        <m:ctrlPr>
                          <a:rPr lang="zh-CN" altLang="zh-CN" b="1" i="1">
                            <a:latin typeface="Cambria Math" panose="02040503050406030204" pitchFamily="18" charset="0"/>
                          </a:rPr>
                        </m:ctrlPr>
                      </m:dPr>
                      <m:e>
                        <m:r>
                          <a:rPr lang="en-US" altLang="zh-CN" b="1" i="1">
                            <a:latin typeface="Cambria Math" panose="02040503050406030204" pitchFamily="18" charset="0"/>
                          </a:rPr>
                          <m:t>∆</m:t>
                        </m:r>
                        <m:r>
                          <a:rPr lang="en-US" altLang="zh-CN" b="1" i="1">
                            <a:latin typeface="Cambria Math" panose="02040503050406030204" pitchFamily="18" charset="0"/>
                          </a:rPr>
                          <m:t>𝒙</m:t>
                        </m:r>
                      </m:e>
                    </m:d>
                  </m:oMath>
                </a14:m>
                <a:r>
                  <a:rPr lang="zh-CN" altLang="zh-CN" b="1" dirty="0">
                    <a:latin typeface="Times New Roman" panose="02020603050405020304" pitchFamily="18" charset="0"/>
                    <a:ea typeface="楷体" panose="02010609060101010101" pitchFamily="49" charset="-122"/>
                    <a:cs typeface="Times New Roman" panose="02020603050405020304" pitchFamily="18" charset="0"/>
                  </a:rPr>
                  <a:t>分别为损失函数梯度的模和下一轮迭代中</a:t>
                </a:r>
                <a14:m>
                  <m:oMath xmlns:m="http://schemas.openxmlformats.org/officeDocument/2006/math">
                    <m:r>
                      <a:rPr lang="en-US" altLang="zh-CN" b="1" i="1">
                        <a:latin typeface="Cambria Math" panose="02040503050406030204" pitchFamily="18" charset="0"/>
                      </a:rPr>
                      <m:t>𝒙</m:t>
                    </m:r>
                  </m:oMath>
                </a14:m>
                <a:r>
                  <a:rPr lang="zh-CN" altLang="zh-CN" b="1" dirty="0">
                    <a:latin typeface="Times New Roman" panose="02020603050405020304" pitchFamily="18" charset="0"/>
                    <a:ea typeface="楷体" panose="02010609060101010101" pitchFamily="49" charset="-122"/>
                    <a:cs typeface="Times New Roman" panose="02020603050405020304" pitchFamily="18" charset="0"/>
                  </a:rPr>
                  <a:t>取值增量的模，两者均为正数。为了保证损失误差减少，只要保证</a:t>
                </a:r>
                <a14:m>
                  <m:oMath xmlns:m="http://schemas.openxmlformats.org/officeDocument/2006/math">
                    <m:func>
                      <m:funcPr>
                        <m:ctrlPr>
                          <a:rPr lang="zh-CN" altLang="zh-CN" b="1" i="1">
                            <a:latin typeface="Cambria Math" panose="02040503050406030204" pitchFamily="18" charset="0"/>
                          </a:rPr>
                        </m:ctrlPr>
                      </m:funcPr>
                      <m:fName>
                        <m:r>
                          <a:rPr lang="en-US" altLang="zh-CN" b="1" i="1">
                            <a:latin typeface="Cambria Math" panose="02040503050406030204" pitchFamily="18" charset="0"/>
                          </a:rPr>
                          <m:t>𝒄𝒐𝒔</m:t>
                        </m:r>
                      </m:fName>
                      <m:e>
                        <m:r>
                          <a:rPr lang="en-US" altLang="zh-CN" b="1" i="1">
                            <a:latin typeface="Cambria Math" panose="02040503050406030204" pitchFamily="18" charset="0"/>
                          </a:rPr>
                          <m:t>𝜽</m:t>
                        </m:r>
                      </m:e>
                    </m:func>
                    <m:r>
                      <a:rPr lang="en-US" altLang="zh-CN" b="1" i="1">
                        <a:latin typeface="Cambria Math" panose="02040503050406030204" pitchFamily="18" charset="0"/>
                      </a:rPr>
                      <m:t>&lt;</m:t>
                    </m:r>
                    <m:r>
                      <a:rPr lang="en-US" altLang="zh-CN" b="1" i="1">
                        <a:latin typeface="Cambria Math" panose="02040503050406030204" pitchFamily="18" charset="0"/>
                      </a:rPr>
                      <m:t>𝟎</m:t>
                    </m:r>
                  </m:oMath>
                </a14:m>
                <a:r>
                  <a:rPr lang="zh-CN" altLang="zh-CN" b="1" dirty="0">
                    <a:latin typeface="Times New Roman" panose="02020603050405020304" pitchFamily="18" charset="0"/>
                    <a:ea typeface="楷体" panose="02010609060101010101" pitchFamily="49" charset="-122"/>
                    <a:cs typeface="Times New Roman" panose="02020603050405020304" pitchFamily="18" charset="0"/>
                  </a:rPr>
                  <a:t>。当</a:t>
                </a:r>
                <a14:m>
                  <m:oMath xmlns:m="http://schemas.openxmlformats.org/officeDocument/2006/math">
                    <m:r>
                      <a:rPr lang="en-US" altLang="zh-CN" b="1" i="1">
                        <a:latin typeface="Cambria Math" panose="02040503050406030204" pitchFamily="18" charset="0"/>
                      </a:rPr>
                      <m:t>𝛉</m:t>
                    </m:r>
                    <m:r>
                      <a:rPr lang="en-US" altLang="zh-CN" b="1">
                        <a:latin typeface="Cambria Math" panose="02040503050406030204" pitchFamily="18" charset="0"/>
                      </a:rPr>
                      <m:t>=</m:t>
                    </m:r>
                    <m:sSup>
                      <m:sSupPr>
                        <m:ctrlPr>
                          <a:rPr lang="zh-CN" altLang="zh-CN" b="1" i="1">
                            <a:latin typeface="Cambria Math" panose="02040503050406030204" pitchFamily="18" charset="0"/>
                          </a:rPr>
                        </m:ctrlPr>
                      </m:sSupPr>
                      <m:e>
                        <m:r>
                          <a:rPr lang="en-US" altLang="zh-CN" b="1" i="1">
                            <a:latin typeface="Cambria Math" panose="02040503050406030204" pitchFamily="18" charset="0"/>
                          </a:rPr>
                          <m:t>𝟏𝟖𝟎</m:t>
                        </m:r>
                      </m:e>
                      <m:sup>
                        <m:r>
                          <a:rPr lang="en-US" altLang="zh-CN" b="1" i="1">
                            <a:latin typeface="Cambria Math" panose="02040503050406030204" pitchFamily="18" charset="0"/>
                          </a:rPr>
                          <m:t>∘</m:t>
                        </m:r>
                      </m:sup>
                    </m:sSup>
                  </m:oMath>
                </a14:m>
                <a:r>
                  <a:rPr lang="zh-CN" altLang="zh-CN" b="1" dirty="0">
                    <a:latin typeface="Times New Roman" panose="02020603050405020304" pitchFamily="18" charset="0"/>
                    <a:ea typeface="楷体" panose="02010609060101010101" pitchFamily="49" charset="-122"/>
                    <a:cs typeface="Times New Roman" panose="02020603050405020304" pitchFamily="18" charset="0"/>
                  </a:rPr>
                  <a:t>时，</a:t>
                </a:r>
                <a14:m>
                  <m:oMath xmlns:m="http://schemas.openxmlformats.org/officeDocument/2006/math">
                    <m:r>
                      <a:rPr lang="zh-CN" altLang="zh-CN" b="1">
                        <a:latin typeface="Cambria Math" panose="02040503050406030204" pitchFamily="18" charset="0"/>
                      </a:rPr>
                      <m:t> </m:t>
                    </m:r>
                    <m:func>
                      <m:funcPr>
                        <m:ctrlPr>
                          <a:rPr lang="zh-CN" altLang="zh-CN" b="1" i="1">
                            <a:latin typeface="Cambria Math" panose="02040503050406030204" pitchFamily="18" charset="0"/>
                          </a:rPr>
                        </m:ctrlPr>
                      </m:funcPr>
                      <m:fName>
                        <m:r>
                          <a:rPr lang="en-US" altLang="zh-CN" b="1" i="1">
                            <a:latin typeface="Cambria Math" panose="02040503050406030204" pitchFamily="18" charset="0"/>
                          </a:rPr>
                          <m:t>𝒄𝒐𝒔</m:t>
                        </m:r>
                      </m:fName>
                      <m:e>
                        <m:r>
                          <a:rPr lang="en-US" altLang="zh-CN" b="1" i="1">
                            <a:latin typeface="Cambria Math" panose="02040503050406030204" pitchFamily="18" charset="0"/>
                          </a:rPr>
                          <m:t>𝛉</m:t>
                        </m:r>
                        <m:r>
                          <a:rPr lang="en-US" altLang="zh-CN" b="1">
                            <a:latin typeface="Cambria Math" panose="02040503050406030204" pitchFamily="18" charset="0"/>
                          </a:rPr>
                          <m:t>=</m:t>
                        </m:r>
                        <m:r>
                          <a:rPr lang="en-US" altLang="zh-CN" b="1" i="1">
                            <a:latin typeface="Cambria Math" panose="02040503050406030204" pitchFamily="18" charset="0"/>
                          </a:rPr>
                          <m:t>−</m:t>
                        </m:r>
                        <m:r>
                          <a:rPr lang="en-US" altLang="zh-CN" b="1" i="1">
                            <a:latin typeface="Cambria Math" panose="02040503050406030204" pitchFamily="18" charset="0"/>
                          </a:rPr>
                          <m:t>𝟏</m:t>
                        </m:r>
                      </m:e>
                    </m:func>
                  </m:oMath>
                </a14:m>
                <a:r>
                  <a:rPr lang="zh-CN" altLang="zh-CN" b="1" dirty="0">
                    <a:latin typeface="Times New Roman" panose="02020603050405020304" pitchFamily="18" charset="0"/>
                    <a:ea typeface="楷体" panose="02010609060101010101" pitchFamily="49" charset="-122"/>
                    <a:cs typeface="Times New Roman" panose="02020603050405020304" pitchFamily="18" charset="0"/>
                  </a:rPr>
                  <a:t>，这时损失函数减少的幅度值</a:t>
                </a:r>
                <a14:m>
                  <m:oMath xmlns:m="http://schemas.openxmlformats.org/officeDocument/2006/math">
                    <m:r>
                      <a:rPr lang="en-US" altLang="zh-CN" b="1" i="1">
                        <a:latin typeface="Cambria Math" panose="02040503050406030204" pitchFamily="18" charset="0"/>
                      </a:rPr>
                      <m:t>(</m:t>
                    </m:r>
                    <m:sSup>
                      <m:sSupPr>
                        <m:ctrlPr>
                          <a:rPr lang="zh-CN" altLang="zh-CN" b="1" i="1">
                            <a:latin typeface="Cambria Math" panose="02040503050406030204" pitchFamily="18" charset="0"/>
                          </a:rPr>
                        </m:ctrlPr>
                      </m:sSupPr>
                      <m:e>
                        <m:r>
                          <a:rPr lang="en-US" altLang="zh-CN" b="1" i="1">
                            <a:latin typeface="Cambria Math" panose="02040503050406030204" pitchFamily="18" charset="0"/>
                          </a:rPr>
                          <m:t>𝜵</m:t>
                        </m:r>
                        <m:r>
                          <a:rPr lang="en-US" altLang="zh-CN" b="1" i="1">
                            <a:latin typeface="Cambria Math" panose="02040503050406030204" pitchFamily="18" charset="0"/>
                          </a:rPr>
                          <m:t>𝒇</m:t>
                        </m:r>
                        <m:r>
                          <a:rPr lang="en-US" altLang="zh-CN" b="1" i="1">
                            <a:latin typeface="Cambria Math" panose="02040503050406030204" pitchFamily="18" charset="0"/>
                          </a:rPr>
                          <m:t>(</m:t>
                        </m:r>
                        <m:r>
                          <a:rPr lang="en-US" altLang="zh-CN" b="1" i="1">
                            <a:latin typeface="Cambria Math" panose="02040503050406030204" pitchFamily="18" charset="0"/>
                          </a:rPr>
                          <m:t>𝒙</m:t>
                        </m:r>
                        <m:r>
                          <a:rPr lang="en-US" altLang="zh-CN" b="1" i="1">
                            <a:latin typeface="Cambria Math" panose="02040503050406030204" pitchFamily="18" charset="0"/>
                          </a:rPr>
                          <m:t>))</m:t>
                        </m:r>
                      </m:e>
                      <m:sup>
                        <m:r>
                          <a:rPr lang="en-US" altLang="zh-CN" b="1" i="1">
                            <a:latin typeface="Cambria Math" panose="02040503050406030204" pitchFamily="18" charset="0"/>
                          </a:rPr>
                          <m:t>𝑻</m:t>
                        </m:r>
                      </m:sup>
                    </m:sSup>
                    <m:r>
                      <a:rPr lang="en-US" altLang="zh-CN" b="1" i="1">
                        <a:latin typeface="Cambria Math" panose="02040503050406030204" pitchFamily="18" charset="0"/>
                      </a:rPr>
                      <m:t>∆</m:t>
                    </m:r>
                    <m:r>
                      <a:rPr lang="en-US" altLang="zh-CN" b="1" i="1">
                        <a:latin typeface="Cambria Math" panose="02040503050406030204" pitchFamily="18" charset="0"/>
                      </a:rPr>
                      <m:t>𝒙</m:t>
                    </m:r>
                  </m:oMath>
                </a14:m>
                <a:r>
                  <a:rPr lang="zh-CN" altLang="zh-CN" b="1" dirty="0">
                    <a:latin typeface="Times New Roman" panose="02020603050405020304" pitchFamily="18" charset="0"/>
                    <a:ea typeface="楷体" panose="02010609060101010101" pitchFamily="49" charset="-122"/>
                    <a:cs typeface="Times New Roman" panose="02020603050405020304" pitchFamily="18" charset="0"/>
                  </a:rPr>
                  <a:t>取到最小。</a:t>
                </a:r>
              </a:p>
            </p:txBody>
          </p:sp>
        </mc:Choice>
        <mc:Fallback xmlns="">
          <p:sp>
            <p:nvSpPr>
              <p:cNvPr id="4" name="矩形 3"/>
              <p:cNvSpPr>
                <a:spLocks noRot="1" noChangeAspect="1" noMove="1" noResize="1" noEditPoints="1" noAdjustHandles="1" noChangeArrowheads="1" noChangeShapeType="1" noTextEdit="1"/>
              </p:cNvSpPr>
              <p:nvPr/>
            </p:nvSpPr>
            <p:spPr>
              <a:xfrm>
                <a:off x="200547" y="1098795"/>
                <a:ext cx="8742905" cy="5122171"/>
              </a:xfrm>
              <a:prstGeom prst="rect">
                <a:avLst/>
              </a:prstGeom>
              <a:blipFill>
                <a:blip r:embed="rId2"/>
                <a:stretch>
                  <a:fillRect l="-488" r="-320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8415724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71580" y="200709"/>
            <a:ext cx="7507706" cy="657727"/>
          </a:xfrm>
        </p:spPr>
        <p:txBody>
          <a:bodyPr/>
          <a:lstStyle/>
          <a:p>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梯度下降  </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 Gradient Descent)</a:t>
            </a:r>
            <a:endParaRPr lang="zh-CN" altLang="en-US" sz="2000" dirty="0">
              <a:latin typeface="Times New Roman" panose="02020603050405020304" pitchFamily="18" charset="0"/>
              <a:ea typeface="黑体" panose="02010609060101010101" pitchFamily="49"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矩形 2"/>
              <p:cNvSpPr/>
              <p:nvPr/>
            </p:nvSpPr>
            <p:spPr>
              <a:xfrm>
                <a:off x="504276" y="1117019"/>
                <a:ext cx="8042313" cy="3329116"/>
              </a:xfrm>
              <a:prstGeom prst="rect">
                <a:avLst/>
              </a:prstGeom>
            </p:spPr>
            <p:txBody>
              <a:bodyPr wrap="square">
                <a:spAutoFit/>
              </a:bodyPr>
              <a:lstStyle/>
              <a:p>
                <a:pPr algn="just">
                  <a:lnSpc>
                    <a:spcPct val="200000"/>
                  </a:lnSpc>
                </a:pPr>
                <a:r>
                  <a:rPr lang="zh-CN" altLang="zh-CN" b="1" dirty="0">
                    <a:latin typeface="Times New Roman" panose="02020603050405020304" pitchFamily="18" charset="0"/>
                    <a:ea typeface="楷体" panose="02010609060101010101" pitchFamily="49" charset="-122"/>
                    <a:cs typeface="Times New Roman" panose="02020603050405020304" pitchFamily="18" charset="0"/>
                  </a:rPr>
                  <a:t>当</a:t>
                </a:r>
                <a14:m>
                  <m:oMath xmlns:m="http://schemas.openxmlformats.org/officeDocument/2006/math">
                    <m:r>
                      <a:rPr lang="en-US" altLang="zh-CN" b="1" i="1">
                        <a:latin typeface="Cambria Math" panose="02040503050406030204" pitchFamily="18" charset="0"/>
                      </a:rPr>
                      <m:t>𝛉</m:t>
                    </m:r>
                    <m:r>
                      <a:rPr lang="en-US" altLang="zh-CN" b="1">
                        <a:latin typeface="Cambria Math" panose="02040503050406030204" pitchFamily="18" charset="0"/>
                      </a:rPr>
                      <m:t>=</m:t>
                    </m:r>
                    <m:sSup>
                      <m:sSupPr>
                        <m:ctrlPr>
                          <a:rPr lang="zh-CN" altLang="zh-CN" b="1" i="1">
                            <a:latin typeface="Cambria Math" panose="02040503050406030204" pitchFamily="18" charset="0"/>
                          </a:rPr>
                        </m:ctrlPr>
                      </m:sSupPr>
                      <m:e>
                        <m:r>
                          <a:rPr lang="en-US" altLang="zh-CN" b="1" i="1">
                            <a:latin typeface="Cambria Math" panose="02040503050406030204" pitchFamily="18" charset="0"/>
                          </a:rPr>
                          <m:t>𝟏𝟖𝟎</m:t>
                        </m:r>
                      </m:e>
                      <m:sup>
                        <m:r>
                          <a:rPr lang="en-US" altLang="zh-CN" b="1" i="1">
                            <a:latin typeface="Cambria Math" panose="02040503050406030204" pitchFamily="18" charset="0"/>
                          </a:rPr>
                          <m:t>∘</m:t>
                        </m:r>
                      </m:sup>
                    </m:sSup>
                  </m:oMath>
                </a14:m>
                <a:r>
                  <a:rPr lang="zh-CN" altLang="zh-CN" b="1" dirty="0">
                    <a:latin typeface="Times New Roman" panose="02020603050405020304" pitchFamily="18" charset="0"/>
                    <a:ea typeface="楷体" panose="02010609060101010101" pitchFamily="49" charset="-122"/>
                    <a:cs typeface="Times New Roman" panose="02020603050405020304" pitchFamily="18" charset="0"/>
                  </a:rPr>
                  <a:t>时，</a:t>
                </a:r>
                <a14:m>
                  <m:oMath xmlns:m="http://schemas.openxmlformats.org/officeDocument/2006/math">
                    <m:r>
                      <a:rPr lang="en-US" altLang="zh-CN" b="1" i="1">
                        <a:latin typeface="Cambria Math" panose="02040503050406030204" pitchFamily="18" charset="0"/>
                      </a:rPr>
                      <m:t>𝒇</m:t>
                    </m:r>
                    <m:d>
                      <m:dPr>
                        <m:ctrlPr>
                          <a:rPr lang="zh-CN" altLang="zh-CN" b="1" i="1">
                            <a:latin typeface="Cambria Math" panose="02040503050406030204" pitchFamily="18" charset="0"/>
                          </a:rPr>
                        </m:ctrlPr>
                      </m:dPr>
                      <m:e>
                        <m:r>
                          <a:rPr lang="en-US" altLang="zh-CN" b="1" i="1">
                            <a:latin typeface="Cambria Math" panose="02040503050406030204" pitchFamily="18" charset="0"/>
                          </a:rPr>
                          <m:t>𝒙</m:t>
                        </m:r>
                        <m:r>
                          <a:rPr lang="en-US" altLang="zh-CN" b="1" i="1">
                            <a:latin typeface="Cambria Math" panose="02040503050406030204" pitchFamily="18" charset="0"/>
                          </a:rPr>
                          <m:t>+</m:t>
                        </m:r>
                        <m:r>
                          <a:rPr lang="en-US" altLang="zh-CN" b="1">
                            <a:latin typeface="Cambria Math" panose="02040503050406030204" pitchFamily="18" charset="0"/>
                          </a:rPr>
                          <m:t>∆</m:t>
                        </m:r>
                        <m:r>
                          <a:rPr lang="en-US" altLang="zh-CN" b="1" i="1">
                            <a:latin typeface="Cambria Math" panose="02040503050406030204" pitchFamily="18" charset="0"/>
                          </a:rPr>
                          <m:t>𝒙</m:t>
                        </m:r>
                      </m:e>
                    </m:d>
                  </m:oMath>
                </a14:m>
                <a:r>
                  <a:rPr lang="zh-CN" altLang="zh-CN" b="1" dirty="0">
                    <a:latin typeface="Times New Roman" panose="02020603050405020304" pitchFamily="18" charset="0"/>
                    <a:ea typeface="楷体" panose="02010609060101010101" pitchFamily="49" charset="-122"/>
                    <a:cs typeface="Times New Roman" panose="02020603050405020304" pitchFamily="18" charset="0"/>
                  </a:rPr>
                  <a:t>和</a:t>
                </a:r>
                <a14:m>
                  <m:oMath xmlns:m="http://schemas.openxmlformats.org/officeDocument/2006/math">
                    <m:r>
                      <a:rPr lang="en-US" altLang="zh-CN" b="1" i="1">
                        <a:latin typeface="Cambria Math" panose="02040503050406030204" pitchFamily="18" charset="0"/>
                      </a:rPr>
                      <m:t>𝒇</m:t>
                    </m:r>
                    <m:d>
                      <m:dPr>
                        <m:ctrlPr>
                          <a:rPr lang="zh-CN" altLang="zh-CN" b="1" i="1">
                            <a:latin typeface="Cambria Math" panose="02040503050406030204" pitchFamily="18" charset="0"/>
                          </a:rPr>
                        </m:ctrlPr>
                      </m:dPr>
                      <m:e>
                        <m:r>
                          <a:rPr lang="en-US" altLang="zh-CN" b="1" i="1">
                            <a:latin typeface="Cambria Math" panose="02040503050406030204" pitchFamily="18" charset="0"/>
                          </a:rPr>
                          <m:t>𝒙</m:t>
                        </m:r>
                      </m:e>
                    </m:d>
                  </m:oMath>
                </a14:m>
                <a:r>
                  <a:rPr lang="zh-CN" altLang="zh-CN" b="1" dirty="0">
                    <a:latin typeface="Times New Roman" panose="02020603050405020304" pitchFamily="18" charset="0"/>
                    <a:ea typeface="楷体" panose="02010609060101010101" pitchFamily="49" charset="-122"/>
                    <a:cs typeface="Times New Roman" panose="02020603050405020304" pitchFamily="18" charset="0"/>
                  </a:rPr>
                  <a:t>之间的差值为：</a:t>
                </a:r>
                <a14:m>
                  <m:oMath xmlns:m="http://schemas.openxmlformats.org/officeDocument/2006/math">
                    <m:r>
                      <a:rPr lang="en-US" altLang="zh-CN" b="1" i="1">
                        <a:latin typeface="Cambria Math" panose="02040503050406030204" pitchFamily="18" charset="0"/>
                      </a:rPr>
                      <m:t>𝒇</m:t>
                    </m:r>
                    <m:d>
                      <m:dPr>
                        <m:ctrlPr>
                          <a:rPr lang="zh-CN" altLang="zh-CN" b="1" i="1">
                            <a:latin typeface="Cambria Math" panose="02040503050406030204" pitchFamily="18" charset="0"/>
                          </a:rPr>
                        </m:ctrlPr>
                      </m:dPr>
                      <m:e>
                        <m:r>
                          <a:rPr lang="en-US" altLang="zh-CN" b="1" i="1">
                            <a:latin typeface="Cambria Math" panose="02040503050406030204" pitchFamily="18" charset="0"/>
                          </a:rPr>
                          <m:t>𝒙</m:t>
                        </m:r>
                        <m:r>
                          <a:rPr lang="en-US" altLang="zh-CN" b="1" i="1">
                            <a:latin typeface="Cambria Math" panose="02040503050406030204" pitchFamily="18" charset="0"/>
                          </a:rPr>
                          <m:t>+</m:t>
                        </m:r>
                        <m:r>
                          <a:rPr lang="en-US" altLang="zh-CN" b="1">
                            <a:latin typeface="Cambria Math" panose="02040503050406030204" pitchFamily="18" charset="0"/>
                          </a:rPr>
                          <m:t>∆</m:t>
                        </m:r>
                        <m:r>
                          <a:rPr lang="en-US" altLang="zh-CN" b="1" i="1">
                            <a:latin typeface="Cambria Math" panose="02040503050406030204" pitchFamily="18" charset="0"/>
                          </a:rPr>
                          <m:t>𝒙</m:t>
                        </m:r>
                      </m:e>
                    </m:d>
                    <m:r>
                      <a:rPr lang="en-US" altLang="zh-CN" b="1" i="1">
                        <a:latin typeface="Cambria Math" panose="02040503050406030204" pitchFamily="18" charset="0"/>
                      </a:rPr>
                      <m:t>−</m:t>
                    </m:r>
                    <m:r>
                      <a:rPr lang="en-US" altLang="zh-CN" b="1" i="1">
                        <a:latin typeface="Cambria Math" panose="02040503050406030204" pitchFamily="18" charset="0"/>
                      </a:rPr>
                      <m:t>𝒇</m:t>
                    </m:r>
                    <m:d>
                      <m:dPr>
                        <m:ctrlPr>
                          <a:rPr lang="zh-CN" altLang="zh-CN" b="1" i="1">
                            <a:latin typeface="Cambria Math" panose="02040503050406030204" pitchFamily="18" charset="0"/>
                          </a:rPr>
                        </m:ctrlPr>
                      </m:dPr>
                      <m:e>
                        <m:r>
                          <a:rPr lang="en-US" altLang="zh-CN" b="1" i="1">
                            <a:latin typeface="Cambria Math" panose="02040503050406030204" pitchFamily="18" charset="0"/>
                          </a:rPr>
                          <m:t>𝒙</m:t>
                        </m:r>
                      </m:e>
                    </m:d>
                    <m:r>
                      <a:rPr lang="en-US" altLang="zh-CN" b="1" i="1">
                        <a:latin typeface="Cambria Math" panose="02040503050406030204" pitchFamily="18" charset="0"/>
                      </a:rPr>
                      <m:t>=</m:t>
                    </m:r>
                    <m:d>
                      <m:dPr>
                        <m:begChr m:val="‖"/>
                        <m:endChr m:val="‖"/>
                        <m:ctrlPr>
                          <a:rPr lang="zh-CN" altLang="zh-CN" b="1" i="1">
                            <a:latin typeface="Cambria Math" panose="02040503050406030204" pitchFamily="18" charset="0"/>
                          </a:rPr>
                        </m:ctrlPr>
                      </m:dPr>
                      <m:e>
                        <m:r>
                          <a:rPr lang="en-US" altLang="zh-CN" b="1" i="1">
                            <a:latin typeface="Cambria Math" panose="02040503050406030204" pitchFamily="18" charset="0"/>
                          </a:rPr>
                          <m:t>𝜵</m:t>
                        </m:r>
                        <m:r>
                          <a:rPr lang="en-US" altLang="zh-CN" b="1" i="1">
                            <a:latin typeface="Cambria Math" panose="02040503050406030204" pitchFamily="18" charset="0"/>
                          </a:rPr>
                          <m:t>𝒇</m:t>
                        </m:r>
                        <m:r>
                          <a:rPr lang="en-US" altLang="zh-CN" b="1" i="1">
                            <a:latin typeface="Cambria Math" panose="02040503050406030204" pitchFamily="18" charset="0"/>
                          </a:rPr>
                          <m:t>(</m:t>
                        </m:r>
                        <m:r>
                          <a:rPr lang="en-US" altLang="zh-CN" b="1" i="1">
                            <a:latin typeface="Cambria Math" panose="02040503050406030204" pitchFamily="18" charset="0"/>
                          </a:rPr>
                          <m:t>𝒙</m:t>
                        </m:r>
                        <m:r>
                          <a:rPr lang="en-US" altLang="zh-CN" b="1" i="1">
                            <a:latin typeface="Cambria Math" panose="02040503050406030204" pitchFamily="18" charset="0"/>
                          </a:rPr>
                          <m:t>)</m:t>
                        </m:r>
                      </m:e>
                    </m:d>
                    <m:d>
                      <m:dPr>
                        <m:begChr m:val="‖"/>
                        <m:endChr m:val="‖"/>
                        <m:ctrlPr>
                          <a:rPr lang="zh-CN" altLang="zh-CN" b="1" i="1">
                            <a:latin typeface="Cambria Math" panose="02040503050406030204" pitchFamily="18" charset="0"/>
                          </a:rPr>
                        </m:ctrlPr>
                      </m:dPr>
                      <m:e>
                        <m:r>
                          <a:rPr lang="en-US" altLang="zh-CN" b="1" i="1">
                            <a:latin typeface="Cambria Math" panose="02040503050406030204" pitchFamily="18" charset="0"/>
                          </a:rPr>
                          <m:t>∆</m:t>
                        </m:r>
                        <m:r>
                          <a:rPr lang="en-US" altLang="zh-CN" b="1" i="1">
                            <a:latin typeface="Cambria Math" panose="02040503050406030204" pitchFamily="18" charset="0"/>
                          </a:rPr>
                          <m:t>𝒙</m:t>
                        </m:r>
                      </m:e>
                    </m:d>
                    <m:func>
                      <m:funcPr>
                        <m:ctrlPr>
                          <a:rPr lang="zh-CN" altLang="zh-CN" b="1" i="1">
                            <a:latin typeface="Cambria Math" panose="02040503050406030204" pitchFamily="18" charset="0"/>
                          </a:rPr>
                        </m:ctrlPr>
                      </m:funcPr>
                      <m:fName>
                        <m:r>
                          <a:rPr lang="en-US" altLang="zh-CN" b="1" i="1">
                            <a:latin typeface="Cambria Math" panose="02040503050406030204" pitchFamily="18" charset="0"/>
                          </a:rPr>
                          <m:t>𝒄𝒐𝒔</m:t>
                        </m:r>
                      </m:fName>
                      <m:e>
                        <m:r>
                          <a:rPr lang="en-US" altLang="zh-CN" b="1" i="1">
                            <a:latin typeface="Cambria Math" panose="02040503050406030204" pitchFamily="18" charset="0"/>
                          </a:rPr>
                          <m:t>𝜽</m:t>
                        </m:r>
                      </m:e>
                    </m:func>
                    <m:r>
                      <a:rPr lang="en-US" altLang="zh-CN" b="1">
                        <a:latin typeface="Cambria Math" panose="02040503050406030204" pitchFamily="18" charset="0"/>
                      </a:rPr>
                      <m:t>=</m:t>
                    </m:r>
                    <m:r>
                      <a:rPr lang="en-US" altLang="zh-CN" b="1" i="1">
                        <a:latin typeface="Cambria Math" panose="02040503050406030204" pitchFamily="18" charset="0"/>
                      </a:rPr>
                      <m:t>−</m:t>
                    </m:r>
                    <m:d>
                      <m:dPr>
                        <m:begChr m:val="‖"/>
                        <m:endChr m:val="‖"/>
                        <m:ctrlPr>
                          <a:rPr lang="zh-CN" altLang="zh-CN" b="1" i="1">
                            <a:latin typeface="Cambria Math" panose="02040503050406030204" pitchFamily="18" charset="0"/>
                          </a:rPr>
                        </m:ctrlPr>
                      </m:dPr>
                      <m:e>
                        <m:r>
                          <a:rPr lang="en-US" altLang="zh-CN" b="1" i="1">
                            <a:latin typeface="Cambria Math" panose="02040503050406030204" pitchFamily="18" charset="0"/>
                          </a:rPr>
                          <m:t>∆</m:t>
                        </m:r>
                        <m:r>
                          <a:rPr lang="en-US" altLang="zh-CN" b="1" i="1">
                            <a:latin typeface="Cambria Math" panose="02040503050406030204" pitchFamily="18" charset="0"/>
                          </a:rPr>
                          <m:t>𝒙</m:t>
                        </m:r>
                      </m:e>
                    </m:d>
                    <m:d>
                      <m:dPr>
                        <m:begChr m:val="‖"/>
                        <m:endChr m:val="‖"/>
                        <m:ctrlPr>
                          <a:rPr lang="zh-CN" altLang="zh-CN" b="1" i="1">
                            <a:latin typeface="Cambria Math" panose="02040503050406030204" pitchFamily="18" charset="0"/>
                          </a:rPr>
                        </m:ctrlPr>
                      </m:dPr>
                      <m:e>
                        <m:r>
                          <a:rPr lang="en-US" altLang="zh-CN" b="1" i="1">
                            <a:latin typeface="Cambria Math" panose="02040503050406030204" pitchFamily="18" charset="0"/>
                          </a:rPr>
                          <m:t>𝜵</m:t>
                        </m:r>
                        <m:r>
                          <a:rPr lang="en-US" altLang="zh-CN" b="1" i="1">
                            <a:latin typeface="Cambria Math" panose="02040503050406030204" pitchFamily="18" charset="0"/>
                          </a:rPr>
                          <m:t>𝒇</m:t>
                        </m:r>
                        <m:r>
                          <a:rPr lang="en-US" altLang="zh-CN" b="1" i="1">
                            <a:latin typeface="Cambria Math" panose="02040503050406030204" pitchFamily="18" charset="0"/>
                          </a:rPr>
                          <m:t>(</m:t>
                        </m:r>
                        <m:r>
                          <a:rPr lang="en-US" altLang="zh-CN" b="1" i="1">
                            <a:latin typeface="Cambria Math" panose="02040503050406030204" pitchFamily="18" charset="0"/>
                          </a:rPr>
                          <m:t>𝒙</m:t>
                        </m:r>
                        <m:r>
                          <a:rPr lang="en-US" altLang="zh-CN" b="1" i="1">
                            <a:latin typeface="Cambria Math" panose="02040503050406030204" pitchFamily="18" charset="0"/>
                          </a:rPr>
                          <m:t>)</m:t>
                        </m:r>
                      </m:e>
                    </m:d>
                  </m:oMath>
                </a14:m>
                <a:r>
                  <a:rPr lang="zh-CN" altLang="zh-CN" b="1" dirty="0">
                    <a:latin typeface="Times New Roman" panose="02020603050405020304" pitchFamily="18" charset="0"/>
                    <a:ea typeface="楷体" panose="02010609060101010101" pitchFamily="49" charset="-122"/>
                    <a:cs typeface="Times New Roman" panose="02020603050405020304" pitchFamily="18" charset="0"/>
                  </a:rPr>
                  <a:t>。这说明只要沿着损失函数梯度的反方向选取</a:t>
                </a:r>
                <a14:m>
                  <m:oMath xmlns:m="http://schemas.openxmlformats.org/officeDocument/2006/math">
                    <m:r>
                      <a:rPr lang="en-US" altLang="zh-CN" b="1" i="1">
                        <a:latin typeface="Cambria Math" panose="02040503050406030204" pitchFamily="18" charset="0"/>
                      </a:rPr>
                      <m:t>𝒙</m:t>
                    </m:r>
                  </m:oMath>
                </a14:m>
                <a:r>
                  <a:rPr lang="zh-CN" altLang="zh-CN" b="1" dirty="0">
                    <a:latin typeface="Times New Roman" panose="02020603050405020304" pitchFamily="18" charset="0"/>
                    <a:ea typeface="楷体" panose="02010609060101010101" pitchFamily="49" charset="-122"/>
                    <a:cs typeface="Times New Roman" panose="02020603050405020304" pitchFamily="18" charset="0"/>
                  </a:rPr>
                  <a:t>的增量</a:t>
                </a:r>
                <a14:m>
                  <m:oMath xmlns:m="http://schemas.openxmlformats.org/officeDocument/2006/math">
                    <m:r>
                      <a:rPr lang="en-US" altLang="zh-CN" b="1" i="1">
                        <a:latin typeface="Cambria Math" panose="02040503050406030204" pitchFamily="18" charset="0"/>
                      </a:rPr>
                      <m:t>∆</m:t>
                    </m:r>
                    <m:r>
                      <a:rPr lang="en-US" altLang="zh-CN" b="1" i="1">
                        <a:latin typeface="Cambria Math" panose="02040503050406030204" pitchFamily="18" charset="0"/>
                      </a:rPr>
                      <m:t>𝒙</m:t>
                    </m:r>
                  </m:oMath>
                </a14:m>
                <a:r>
                  <a:rPr lang="zh-CN" altLang="zh-CN" b="1" dirty="0">
                    <a:latin typeface="Times New Roman" panose="02020603050405020304" pitchFamily="18" charset="0"/>
                    <a:ea typeface="楷体" panose="02010609060101010101" pitchFamily="49" charset="-122"/>
                    <a:cs typeface="Times New Roman" panose="02020603050405020304" pitchFamily="18" charset="0"/>
                  </a:rPr>
                  <a:t>，就会保证损失误差下降最多、下降最快，犹如从山峰处沿着最陡峭路径可快速走到山谷。在前面的推导中忽略了损失函数的二阶导数以及其高阶导数的取值，因此在实际中引入步长</a:t>
                </a:r>
                <a14:m>
                  <m:oMath xmlns:m="http://schemas.openxmlformats.org/officeDocument/2006/math">
                    <m:r>
                      <a:rPr lang="en-US" altLang="zh-CN" b="1" i="1">
                        <a:latin typeface="Cambria Math" panose="02040503050406030204" pitchFamily="18" charset="0"/>
                      </a:rPr>
                      <m:t>𝛈</m:t>
                    </m:r>
                  </m:oMath>
                </a14:m>
                <a:r>
                  <a:rPr lang="zh-CN" altLang="zh-CN" b="1" dirty="0">
                    <a:latin typeface="Times New Roman" panose="02020603050405020304" pitchFamily="18" charset="0"/>
                    <a:ea typeface="楷体" panose="02010609060101010101" pitchFamily="49" charset="-122"/>
                    <a:cs typeface="Times New Roman" panose="02020603050405020304" pitchFamily="18" charset="0"/>
                  </a:rPr>
                  <a:t>，用</a:t>
                </a:r>
                <a14:m>
                  <m:oMath xmlns:m="http://schemas.openxmlformats.org/officeDocument/2006/math">
                    <m:r>
                      <a:rPr lang="en-US" altLang="zh-CN" b="1" i="1">
                        <a:latin typeface="Cambria Math" panose="02040503050406030204" pitchFamily="18" charset="0"/>
                      </a:rPr>
                      <m:t>𝒙</m:t>
                    </m:r>
                    <m:r>
                      <a:rPr lang="en-US" altLang="zh-CN" b="1" i="1">
                        <a:latin typeface="Cambria Math" panose="02040503050406030204" pitchFamily="18" charset="0"/>
                      </a:rPr>
                      <m:t>−</m:t>
                    </m:r>
                    <m:r>
                      <a:rPr lang="en-US" altLang="zh-CN" b="1" i="1">
                        <a:latin typeface="Cambria Math" panose="02040503050406030204" pitchFamily="18" charset="0"/>
                      </a:rPr>
                      <m:t>𝜼𝜵</m:t>
                    </m:r>
                    <m:r>
                      <a:rPr lang="en-US" altLang="zh-CN" b="1" i="1">
                        <a:latin typeface="Cambria Math" panose="02040503050406030204" pitchFamily="18" charset="0"/>
                      </a:rPr>
                      <m:t>𝒇</m:t>
                    </m:r>
                    <m:r>
                      <a:rPr lang="en-US" altLang="zh-CN" b="1" i="1">
                        <a:latin typeface="Cambria Math" panose="02040503050406030204" pitchFamily="18" charset="0"/>
                      </a:rPr>
                      <m:t>(</m:t>
                    </m:r>
                    <m:r>
                      <a:rPr lang="en-US" altLang="zh-CN" b="1" i="1">
                        <a:latin typeface="Cambria Math" panose="02040503050406030204" pitchFamily="18" charset="0"/>
                      </a:rPr>
                      <m:t>𝒙</m:t>
                    </m:r>
                    <m:r>
                      <a:rPr lang="en-US" altLang="zh-CN" b="1" i="1">
                        <a:latin typeface="Cambria Math" panose="02040503050406030204" pitchFamily="18" charset="0"/>
                      </a:rPr>
                      <m:t>)</m:t>
                    </m:r>
                  </m:oMath>
                </a14:m>
                <a:r>
                  <a:rPr lang="zh-CN" altLang="zh-CN" b="1" dirty="0">
                    <a:latin typeface="Times New Roman" panose="02020603050405020304" pitchFamily="18" charset="0"/>
                    <a:ea typeface="楷体" panose="02010609060101010101" pitchFamily="49" charset="-122"/>
                    <a:cs typeface="Times New Roman" panose="02020603050405020304" pitchFamily="18" charset="0"/>
                  </a:rPr>
                  <a:t>来更新</a:t>
                </a:r>
                <a14:m>
                  <m:oMath xmlns:m="http://schemas.openxmlformats.org/officeDocument/2006/math">
                    <m:r>
                      <a:rPr lang="en-US" altLang="zh-CN" b="1" i="1">
                        <a:latin typeface="Cambria Math" panose="02040503050406030204" pitchFamily="18" charset="0"/>
                      </a:rPr>
                      <m:t>𝒙</m:t>
                    </m:r>
                  </m:oMath>
                </a14:m>
                <a:r>
                  <a:rPr lang="zh-CN" altLang="zh-CN" b="1" dirty="0">
                    <a:latin typeface="Times New Roman" panose="02020603050405020304" pitchFamily="18" charset="0"/>
                    <a:ea typeface="楷体" panose="02010609060101010101" pitchFamily="49" charset="-122"/>
                    <a:cs typeface="Times New Roman" panose="02020603050405020304" pitchFamily="18" charset="0"/>
                  </a:rPr>
                  <a:t>（在具体实现时</a:t>
                </a:r>
                <a14:m>
                  <m:oMath xmlns:m="http://schemas.openxmlformats.org/officeDocument/2006/math">
                    <m:r>
                      <a:rPr lang="en-US" altLang="zh-CN" b="1" i="1">
                        <a:latin typeface="Cambria Math" panose="02040503050406030204" pitchFamily="18" charset="0"/>
                      </a:rPr>
                      <m:t>𝛈</m:t>
                    </m:r>
                  </m:oMath>
                </a14:m>
                <a:r>
                  <a:rPr lang="zh-CN" altLang="zh-CN" b="1" dirty="0">
                    <a:latin typeface="Times New Roman" panose="02020603050405020304" pitchFamily="18" charset="0"/>
                    <a:ea typeface="楷体" panose="02010609060101010101" pitchFamily="49" charset="-122"/>
                    <a:cs typeface="Times New Roman" panose="02020603050405020304" pitchFamily="18" charset="0"/>
                  </a:rPr>
                  <a:t>可取一个定值）。</a:t>
                </a:r>
              </a:p>
            </p:txBody>
          </p:sp>
        </mc:Choice>
        <mc:Fallback xmlns="">
          <p:sp>
            <p:nvSpPr>
              <p:cNvPr id="3" name="矩形 2"/>
              <p:cNvSpPr>
                <a:spLocks noRot="1" noChangeAspect="1" noMove="1" noResize="1" noEditPoints="1" noAdjustHandles="1" noChangeArrowheads="1" noChangeShapeType="1" noTextEdit="1"/>
              </p:cNvSpPr>
              <p:nvPr/>
            </p:nvSpPr>
            <p:spPr>
              <a:xfrm>
                <a:off x="504276" y="1117019"/>
                <a:ext cx="8042313" cy="3329116"/>
              </a:xfrm>
              <a:prstGeom prst="rect">
                <a:avLst/>
              </a:prstGeom>
              <a:blipFill>
                <a:blip r:embed="rId2"/>
                <a:stretch>
                  <a:fillRect l="-682" r="-607" b="-164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69B8F3EC-3E17-4166-A4A7-F2182B52C8CE}"/>
                  </a:ext>
                </a:extLst>
              </p:cNvPr>
              <p:cNvSpPr/>
              <p:nvPr/>
            </p:nvSpPr>
            <p:spPr>
              <a:xfrm>
                <a:off x="1308033" y="4667583"/>
                <a:ext cx="6876708" cy="1533112"/>
              </a:xfrm>
              <a:prstGeom prst="rect">
                <a:avLst/>
              </a:prstGeom>
              <a:solidFill>
                <a:schemeClr val="accent3">
                  <a:lumMod val="60000"/>
                  <a:lumOff val="40000"/>
                  <a:alpha val="60000"/>
                </a:schemeClr>
              </a:solidFill>
            </p:spPr>
            <p:txBody>
              <a:bodyPr wrap="square">
                <a:spAutoFit/>
              </a:bodyPr>
              <a:lstStyle/>
              <a:p>
                <a:pPr indent="266700" algn="just">
                  <a:lnSpc>
                    <a:spcPct val="150000"/>
                  </a:lnSpc>
                  <a:spcAft>
                    <a:spcPts val="600"/>
                  </a:spcAft>
                </a:pPr>
                <a:r>
                  <a:rPr lang="zh-CN" altLang="zh-CN" sz="1600" kern="100" dirty="0">
                    <a:latin typeface="Times New Roman" panose="02020603050405020304" pitchFamily="18" charset="0"/>
                    <a:ea typeface="华文楷体" panose="02010600040101010101" pitchFamily="2" charset="-122"/>
                    <a:cs typeface="Times New Roman" panose="02020603050405020304" pitchFamily="18" charset="0"/>
                  </a:rPr>
                  <a:t>从下面的公式可以计算得到变量的增量为</a:t>
                </a:r>
                <a14:m>
                  <m:oMath xmlns:m="http://schemas.openxmlformats.org/officeDocument/2006/math">
                    <m:r>
                      <a:rPr lang="en-US" altLang="zh-CN" sz="1600" i="1" kern="100">
                        <a:effectLst/>
                        <a:latin typeface="Cambria Math" panose="02040503050406030204" pitchFamily="18" charset="0"/>
                        <a:ea typeface="华文楷体" panose="02010600040101010101" pitchFamily="2" charset="-122"/>
                        <a:cs typeface="Times New Roman" panose="02020603050405020304" pitchFamily="18" charset="0"/>
                      </a:rPr>
                      <m:t>−</m:t>
                    </m:r>
                    <m:r>
                      <m:rPr>
                        <m:sty m:val="p"/>
                      </m:rPr>
                      <a:rPr lang="en-US" altLang="zh-CN" kern="100">
                        <a:latin typeface="Cambria Math" panose="02040503050406030204" pitchFamily="18" charset="0"/>
                        <a:ea typeface="华文楷体" panose="02010600040101010101" pitchFamily="2" charset="-122"/>
                        <a:cs typeface="Times New Roman" panose="02020603050405020304" pitchFamily="18" charset="0"/>
                      </a:rPr>
                      <m:t>η∇</m:t>
                    </m:r>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𝑓</m:t>
                    </m:r>
                    <m:d>
                      <m:d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b="1" i="1" kern="100">
                            <a:latin typeface="Cambria Math" panose="02040503050406030204" pitchFamily="18" charset="0"/>
                            <a:ea typeface="华文楷体" panose="02010600040101010101" pitchFamily="2" charset="-122"/>
                            <a:cs typeface="Times New Roman" panose="02020603050405020304" pitchFamily="18" charset="0"/>
                          </a:rPr>
                          <m:t>𝒙</m:t>
                        </m:r>
                      </m:e>
                    </m:d>
                  </m:oMath>
                </a14:m>
                <a:endPar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lnSpc>
                    <a:spcPct val="150000"/>
                  </a:lnSpc>
                  <a:spcAft>
                    <a:spcPts val="600"/>
                  </a:spcAft>
                </a:pPr>
                <a14:m>
                  <m:oMathPara xmlns:m="http://schemas.openxmlformats.org/officeDocument/2006/math">
                    <m:oMathParaPr>
                      <m:jc m:val="centerGroup"/>
                    </m:oMathParaPr>
                    <m:oMath xmlns:m="http://schemas.openxmlformats.org/officeDocument/2006/math">
                      <m:limLow>
                        <m:limLow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limLowPr>
                        <m:e>
                          <m:groupChr>
                            <m:groupChrPr>
                              <m:chr m:val="⏟"/>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groupChrPr>
                            <m:e>
                              <m:r>
                                <a:rPr lang="en-US" altLang="zh-CN" b="1" i="1" kern="100">
                                  <a:latin typeface="Cambria Math" panose="02040503050406030204" pitchFamily="18" charset="0"/>
                                  <a:ea typeface="华文楷体" panose="02010600040101010101" pitchFamily="2" charset="-122"/>
                                  <a:cs typeface="Times New Roman" panose="02020603050405020304" pitchFamily="18" charset="0"/>
                                </a:rPr>
                                <m:t>𝒙</m:t>
                              </m:r>
                              <m:r>
                                <a:rPr lang="en-US" altLang="zh-CN" b="1" i="1" kern="100">
                                  <a:latin typeface="Cambria Math" panose="02040503050406030204" pitchFamily="18" charset="0"/>
                                  <a:ea typeface="华文楷体" panose="02010600040101010101" pitchFamily="2" charset="-122"/>
                                  <a:cs typeface="Times New Roman" panose="02020603050405020304" pitchFamily="18" charset="0"/>
                                </a:rPr>
                                <m:t>−</m:t>
                              </m:r>
                              <m:r>
                                <m:rPr>
                                  <m:sty m:val="p"/>
                                </m:rPr>
                                <a:rPr lang="en-US" altLang="zh-CN" kern="100">
                                  <a:latin typeface="Cambria Math" panose="02040503050406030204" pitchFamily="18" charset="0"/>
                                  <a:ea typeface="华文楷体" panose="02010600040101010101" pitchFamily="2" charset="-122"/>
                                  <a:cs typeface="Times New Roman" panose="02020603050405020304" pitchFamily="18" charset="0"/>
                                </a:rPr>
                                <m:t>η∇</m:t>
                              </m:r>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𝑓</m:t>
                              </m:r>
                              <m:d>
                                <m:d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b="1" i="1" kern="100">
                                      <a:latin typeface="Cambria Math" panose="02040503050406030204" pitchFamily="18" charset="0"/>
                                      <a:ea typeface="华文楷体" panose="02010600040101010101" pitchFamily="2" charset="-122"/>
                                      <a:cs typeface="Times New Roman" panose="02020603050405020304" pitchFamily="18" charset="0"/>
                                    </a:rPr>
                                    <m:t>𝒙</m:t>
                                  </m:r>
                                </m:e>
                              </m:d>
                            </m:e>
                          </m:groupChr>
                          <m:r>
                            <a:rPr lang="en-US" altLang="zh-CN" kern="100">
                              <a:latin typeface="Cambria Math" panose="02040503050406030204" pitchFamily="18" charset="0"/>
                              <a:ea typeface="华文楷体" panose="02010600040101010101" pitchFamily="2" charset="-122"/>
                              <a:cs typeface="Times New Roman" panose="02020603050405020304" pitchFamily="18" charset="0"/>
                            </a:rPr>
                            <m:t>      </m:t>
                          </m:r>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m:t>
                          </m:r>
                        </m:e>
                        <m:lim>
                          <m:r>
                            <a:rPr lang="zh-CN" altLang="zh-CN" kern="100">
                              <a:latin typeface="Cambria Math" panose="02040503050406030204" pitchFamily="18" charset="0"/>
                              <a:ea typeface="华文楷体" panose="02010600040101010101" pitchFamily="2" charset="-122"/>
                              <a:cs typeface="Times New Roman" panose="02020603050405020304" pitchFamily="18" charset="0"/>
                            </a:rPr>
                            <m:t>变量更新后的取值</m:t>
                          </m:r>
                        </m:lim>
                      </m:limLow>
                      <m:limLow>
                        <m:limLow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limLowPr>
                        <m:e>
                          <m:groupChr>
                            <m:groupChrPr>
                              <m:chr m:val="⏟"/>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groupChrPr>
                            <m:e>
                              <m:r>
                                <a:rPr lang="en-US" altLang="zh-CN" b="1" i="1" kern="100">
                                  <a:latin typeface="Cambria Math" panose="02040503050406030204" pitchFamily="18" charset="0"/>
                                  <a:ea typeface="华文楷体" panose="02010600040101010101" pitchFamily="2" charset="-122"/>
                                  <a:cs typeface="Times New Roman" panose="02020603050405020304" pitchFamily="18" charset="0"/>
                                </a:rPr>
                                <m:t>𝒙</m:t>
                              </m:r>
                            </m:e>
                          </m:groupChr>
                        </m:e>
                        <m:lim>
                          <m:r>
                            <a:rPr lang="zh-CN" altLang="zh-CN" kern="100">
                              <a:latin typeface="Cambria Math" panose="02040503050406030204" pitchFamily="18" charset="0"/>
                              <a:ea typeface="华文楷体" panose="02010600040101010101" pitchFamily="2" charset="-122"/>
                              <a:cs typeface="Times New Roman" panose="02020603050405020304" pitchFamily="18" charset="0"/>
                            </a:rPr>
                            <m:t>变量当前取值</m:t>
                          </m:r>
                        </m:lim>
                      </m:limLow>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m:t>
                      </m:r>
                      <m:limLow>
                        <m:limLow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limLowPr>
                        <m:e>
                          <m:groupChr>
                            <m:groupChrPr>
                              <m:chr m:val="⏟"/>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groupChrPr>
                            <m:e>
                              <m:r>
                                <a:rPr lang="en-US" altLang="zh-CN" b="1" i="1" kern="100">
                                  <a:latin typeface="Cambria Math" panose="02040503050406030204" pitchFamily="18" charset="0"/>
                                  <a:ea typeface="华文楷体" panose="02010600040101010101" pitchFamily="2" charset="-122"/>
                                  <a:cs typeface="Times New Roman" panose="02020603050405020304" pitchFamily="18" charset="0"/>
                                </a:rPr>
                                <m:t>−</m:t>
                              </m:r>
                              <m:r>
                                <m:rPr>
                                  <m:sty m:val="p"/>
                                </m:rPr>
                                <a:rPr lang="en-US" altLang="zh-CN" kern="100">
                                  <a:latin typeface="Cambria Math" panose="02040503050406030204" pitchFamily="18" charset="0"/>
                                  <a:ea typeface="华文楷体" panose="02010600040101010101" pitchFamily="2" charset="-122"/>
                                  <a:cs typeface="Times New Roman" panose="02020603050405020304" pitchFamily="18" charset="0"/>
                                </a:rPr>
                                <m:t>η∇</m:t>
                              </m:r>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𝑓</m:t>
                              </m:r>
                              <m:d>
                                <m:d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b="1" i="1" kern="100">
                                      <a:latin typeface="Cambria Math" panose="02040503050406030204" pitchFamily="18" charset="0"/>
                                      <a:ea typeface="华文楷体" panose="02010600040101010101" pitchFamily="2" charset="-122"/>
                                      <a:cs typeface="Times New Roman" panose="02020603050405020304" pitchFamily="18" charset="0"/>
                                    </a:rPr>
                                    <m:t>𝒙</m:t>
                                  </m:r>
                                </m:e>
                              </m:d>
                            </m:e>
                          </m:groupChr>
                        </m:e>
                        <m:lim>
                          <m:r>
                            <a:rPr lang="zh-CN" altLang="zh-CN" kern="100">
                              <a:latin typeface="Cambria Math" panose="02040503050406030204" pitchFamily="18" charset="0"/>
                              <a:ea typeface="华文楷体" panose="02010600040101010101" pitchFamily="2" charset="-122"/>
                              <a:cs typeface="Times New Roman" panose="02020603050405020304" pitchFamily="18" charset="0"/>
                            </a:rPr>
                            <m:t>变量的增量</m:t>
                          </m:r>
                        </m:lim>
                      </m:limLow>
                    </m:oMath>
                  </m:oMathPara>
                </a14:m>
                <a:endPar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endParaRPr>
              </a:p>
            </p:txBody>
          </p:sp>
        </mc:Choice>
        <mc:Fallback xmlns="">
          <p:sp>
            <p:nvSpPr>
              <p:cNvPr id="4" name="矩形 3">
                <a:extLst>
                  <a:ext uri="{FF2B5EF4-FFF2-40B4-BE49-F238E27FC236}">
                    <a16:creationId xmlns:a16="http://schemas.microsoft.com/office/drawing/2014/main" id="{69B8F3EC-3E17-4166-A4A7-F2182B52C8CE}"/>
                  </a:ext>
                </a:extLst>
              </p:cNvPr>
              <p:cNvSpPr>
                <a:spLocks noRot="1" noChangeAspect="1" noMove="1" noResize="1" noEditPoints="1" noAdjustHandles="1" noChangeArrowheads="1" noChangeShapeType="1" noTextEdit="1"/>
              </p:cNvSpPr>
              <p:nvPr/>
            </p:nvSpPr>
            <p:spPr>
              <a:xfrm>
                <a:off x="1308033" y="4667583"/>
                <a:ext cx="6876708" cy="1533112"/>
              </a:xfrm>
              <a:prstGeom prst="rect">
                <a:avLst/>
              </a:prstGeom>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6859096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26231" y="189692"/>
            <a:ext cx="7507706" cy="657727"/>
          </a:xfrm>
        </p:spPr>
        <p:txBody>
          <a:bodyPr/>
          <a:lstStyle/>
          <a:p>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参数优化：误差反向传播  </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a:t>
            </a:r>
            <a:r>
              <a:rPr lang="en-US" altLang="zh-CN" sz="2000" b="0" dirty="0">
                <a:latin typeface="Times New Roman" panose="02020603050405020304" pitchFamily="18" charset="0"/>
                <a:cs typeface="Times New Roman" panose="02020603050405020304" pitchFamily="18" charset="0"/>
              </a:rPr>
              <a:t>error back propagation, BP</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a:t>
            </a:r>
            <a:endParaRPr lang="zh-CN" altLang="en-US" sz="2000"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4" name="矩形 3"/>
          <p:cNvSpPr/>
          <p:nvPr/>
        </p:nvSpPr>
        <p:spPr>
          <a:xfrm>
            <a:off x="471776" y="1103039"/>
            <a:ext cx="8221463" cy="1286250"/>
          </a:xfrm>
          <a:prstGeom prst="rect">
            <a:avLst/>
          </a:prstGeom>
        </p:spPr>
        <p:txBody>
          <a:bodyPr wrap="square">
            <a:spAutoFit/>
          </a:bodyPr>
          <a:lstStyle/>
          <a:p>
            <a:pPr marL="285750" indent="-285750">
              <a:lnSpc>
                <a:spcPct val="150000"/>
              </a:lnSpc>
              <a:buFont typeface="Wingdings" panose="05000000000000000000" pitchFamily="2" charset="2"/>
              <a:buChar char="l"/>
            </a:pPr>
            <a:r>
              <a:rPr lang="en-US" altLang="zh-CN" b="1" dirty="0">
                <a:latin typeface="Times New Roman" panose="02020603050405020304" pitchFamily="18" charset="0"/>
                <a:ea typeface="楷体" panose="02010609060101010101" pitchFamily="49" charset="-122"/>
                <a:cs typeface="Times New Roman" panose="02020603050405020304" pitchFamily="18" charset="0"/>
              </a:rPr>
              <a:t>BP</a:t>
            </a:r>
            <a:r>
              <a:rPr lang="zh-CN" altLang="en-US" b="1" dirty="0">
                <a:latin typeface="Times New Roman" panose="02020603050405020304" pitchFamily="18" charset="0"/>
                <a:ea typeface="楷体" panose="02010609060101010101" pitchFamily="49" charset="-122"/>
                <a:cs typeface="Times New Roman" panose="02020603050405020304" pitchFamily="18" charset="0"/>
              </a:rPr>
              <a:t>算法是一种将输出层误差反向传播给隐藏层进行参数更新的方法。</a:t>
            </a:r>
            <a:endParaRPr lang="en-US" altLang="zh-CN" b="1" dirty="0">
              <a:latin typeface="Times New Roman" panose="02020603050405020304" pitchFamily="18" charset="0"/>
              <a:ea typeface="楷体" panose="02010609060101010101" pitchFamily="49" charset="-122"/>
              <a:cs typeface="Times New Roman" panose="02020603050405020304" pitchFamily="18" charset="0"/>
            </a:endParaRPr>
          </a:p>
          <a:p>
            <a:pPr marL="285750" indent="-285750">
              <a:lnSpc>
                <a:spcPct val="150000"/>
              </a:lnSpc>
              <a:buFont typeface="Wingdings" panose="05000000000000000000" pitchFamily="2" charset="2"/>
              <a:buChar char="l"/>
            </a:pPr>
            <a:r>
              <a:rPr lang="zh-CN" altLang="en-US" b="1" dirty="0">
                <a:latin typeface="Times New Roman" panose="02020603050405020304" pitchFamily="18" charset="0"/>
                <a:ea typeface="楷体" panose="02010609060101010101" pitchFamily="49" charset="-122"/>
                <a:cs typeface="Times New Roman" panose="02020603050405020304" pitchFamily="18" charset="0"/>
              </a:rPr>
              <a:t>将误差从后向前传递，将误差分摊给各层所有单元，从而获得各层单元所产生的误差，进而依据这个误差来让各层单元负起各自责任、修正各单元参数。</a:t>
            </a:r>
          </a:p>
        </p:txBody>
      </p:sp>
      <p:pic>
        <p:nvPicPr>
          <p:cNvPr id="35" name="图片 34">
            <a:extLst>
              <a:ext uri="{FF2B5EF4-FFF2-40B4-BE49-F238E27FC236}">
                <a16:creationId xmlns:a16="http://schemas.microsoft.com/office/drawing/2014/main" id="{91C1D729-5583-4125-9BDF-635BA61DC6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587" y="2760114"/>
            <a:ext cx="7791718" cy="2685321"/>
          </a:xfrm>
          <a:prstGeom prst="rect">
            <a:avLst/>
          </a:prstGeom>
        </p:spPr>
      </p:pic>
      <p:sp>
        <p:nvSpPr>
          <p:cNvPr id="36" name="文本框 35">
            <a:extLst>
              <a:ext uri="{FF2B5EF4-FFF2-40B4-BE49-F238E27FC236}">
                <a16:creationId xmlns:a16="http://schemas.microsoft.com/office/drawing/2014/main" id="{2DD4DA0D-6A92-4669-9EDD-5231A345FF7C}"/>
              </a:ext>
            </a:extLst>
          </p:cNvPr>
          <p:cNvSpPr txBox="1"/>
          <p:nvPr/>
        </p:nvSpPr>
        <p:spPr>
          <a:xfrm>
            <a:off x="2734122" y="5570295"/>
            <a:ext cx="3785011" cy="369332"/>
          </a:xfrm>
          <a:prstGeom prst="rect">
            <a:avLst/>
          </a:prstGeom>
          <a:noFill/>
        </p:spPr>
        <p:txBody>
          <a:bodyPr wrap="none" rtlCol="0">
            <a:spAutoFit/>
          </a:bodyPr>
          <a:lstStyle/>
          <a:p>
            <a:r>
              <a:rPr lang="en-US" altLang="zh-CN" b="1" dirty="0">
                <a:latin typeface="Times New Roman" panose="02020603050405020304" pitchFamily="18" charset="0"/>
                <a:ea typeface="楷体" panose="02010609060101010101" pitchFamily="49" charset="-122"/>
                <a:cs typeface="Times New Roman" panose="02020603050405020304" pitchFamily="18" charset="0"/>
              </a:rPr>
              <a:t>6.7 </a:t>
            </a:r>
            <a:r>
              <a:rPr lang="zh-CN" altLang="en-US" b="1" dirty="0">
                <a:latin typeface="Times New Roman" panose="02020603050405020304" pitchFamily="18" charset="0"/>
                <a:ea typeface="楷体" panose="02010609060101010101" pitchFamily="49" charset="-122"/>
                <a:cs typeface="Times New Roman" panose="02020603050405020304" pitchFamily="18" charset="0"/>
              </a:rPr>
              <a:t>链式求导与模型参数更新示意图</a:t>
            </a:r>
          </a:p>
        </p:txBody>
      </p:sp>
    </p:spTree>
    <p:extLst>
      <p:ext uri="{BB962C8B-B14F-4D97-AF65-F5344CB8AC3E}">
        <p14:creationId xmlns:p14="http://schemas.microsoft.com/office/powerpoint/2010/main" val="16105590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26231" y="189692"/>
            <a:ext cx="7507706" cy="657727"/>
          </a:xfrm>
        </p:spPr>
        <p:txBody>
          <a:bodyPr/>
          <a:lstStyle/>
          <a:p>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参数优化：误差反向传播  </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a:t>
            </a:r>
            <a:r>
              <a:rPr lang="en-US" altLang="zh-CN" sz="2000" b="0" dirty="0">
                <a:latin typeface="Times New Roman" panose="02020603050405020304" pitchFamily="18" charset="0"/>
                <a:cs typeface="Times New Roman" panose="02020603050405020304" pitchFamily="18" charset="0"/>
              </a:rPr>
              <a:t>error back propagation, BP</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a:t>
            </a:r>
            <a:endParaRPr lang="zh-CN" altLang="en-US" sz="2000" dirty="0">
              <a:latin typeface="Times New Roman" panose="02020603050405020304" pitchFamily="18" charset="0"/>
              <a:ea typeface="黑体" panose="02010609060101010101" pitchFamily="49"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矩形 2"/>
              <p:cNvSpPr/>
              <p:nvPr/>
            </p:nvSpPr>
            <p:spPr>
              <a:xfrm>
                <a:off x="244874" y="4637171"/>
                <a:ext cx="8480485" cy="1637436"/>
              </a:xfrm>
              <a:prstGeom prst="rect">
                <a:avLst/>
              </a:prstGeom>
            </p:spPr>
            <p:txBody>
              <a:bodyPr wrap="square">
                <a:spAutoFit/>
              </a:bodyPr>
              <a:lstStyle/>
              <a:p>
                <a:pPr algn="just"/>
                <a:r>
                  <a:rPr lang="zh-CN" altLang="zh-CN" b="1" dirty="0">
                    <a:latin typeface="Times New Roman" panose="02020603050405020304" pitchFamily="18" charset="0"/>
                    <a:ea typeface="楷体" panose="02010609060101010101" pitchFamily="49" charset="-122"/>
                    <a:cs typeface="Times New Roman" panose="02020603050405020304" pitchFamily="18" charset="0"/>
                  </a:rPr>
                  <a:t>为了使损失函数</a:t>
                </a:r>
                <a14:m>
                  <m:oMath xmlns:m="http://schemas.openxmlformats.org/officeDocument/2006/math">
                    <m:r>
                      <a:rPr lang="en-US" altLang="zh-CN" b="1" i="1">
                        <a:latin typeface="Cambria Math" panose="02040503050406030204" pitchFamily="18" charset="0"/>
                      </a:rPr>
                      <m:t>𝓛</m:t>
                    </m:r>
                  </m:oMath>
                </a14:m>
                <a:r>
                  <a:rPr lang="zh-CN" altLang="zh-CN" b="1" dirty="0">
                    <a:latin typeface="Times New Roman" panose="02020603050405020304" pitchFamily="18" charset="0"/>
                    <a:ea typeface="楷体" panose="02010609060101010101" pitchFamily="49" charset="-122"/>
                    <a:cs typeface="Times New Roman" panose="02020603050405020304" pitchFamily="18" charset="0"/>
                  </a:rPr>
                  <a:t>取值减少（从而保证模型预测结果与实际结果之间的差距越来越小），需要求取损失函数</a:t>
                </a:r>
                <a14:m>
                  <m:oMath xmlns:m="http://schemas.openxmlformats.org/officeDocument/2006/math">
                    <m:r>
                      <a:rPr lang="en-US" altLang="zh-CN" b="1" i="1">
                        <a:latin typeface="Cambria Math" panose="02040503050406030204" pitchFamily="18" charset="0"/>
                      </a:rPr>
                      <m:t>𝓛</m:t>
                    </m:r>
                  </m:oMath>
                </a14:m>
                <a:r>
                  <a:rPr lang="zh-CN" altLang="zh-CN" b="1" dirty="0">
                    <a:latin typeface="Times New Roman" panose="02020603050405020304" pitchFamily="18" charset="0"/>
                    <a:ea typeface="楷体" panose="02010609060101010101" pitchFamily="49" charset="-122"/>
                    <a:cs typeface="Times New Roman" panose="02020603050405020304" pitchFamily="18" charset="0"/>
                  </a:rPr>
                  <a:t>相对于</a:t>
                </a:r>
                <a14:m>
                  <m:oMath xmlns:m="http://schemas.openxmlformats.org/officeDocument/2006/math">
                    <m:sSub>
                      <m:sSubPr>
                        <m:ctrlPr>
                          <a:rPr lang="zh-CN" altLang="zh-CN" b="1" i="1">
                            <a:latin typeface="Cambria Math" panose="02040503050406030204" pitchFamily="18" charset="0"/>
                          </a:rPr>
                        </m:ctrlPr>
                      </m:sSubPr>
                      <m:e>
                        <m:r>
                          <a:rPr lang="en-US" altLang="zh-CN" b="1" i="1">
                            <a:latin typeface="Cambria Math" panose="02040503050406030204" pitchFamily="18" charset="0"/>
                          </a:rPr>
                          <m:t>𝒘</m:t>
                        </m:r>
                      </m:e>
                      <m:sub>
                        <m:r>
                          <a:rPr lang="en-US" altLang="zh-CN" b="1" i="1">
                            <a:latin typeface="Cambria Math" panose="02040503050406030204" pitchFamily="18" charset="0"/>
                          </a:rPr>
                          <m:t>𝟏</m:t>
                        </m:r>
                      </m:sub>
                    </m:sSub>
                  </m:oMath>
                </a14:m>
                <a:r>
                  <a:rPr lang="zh-CN" altLang="zh-CN" b="1" dirty="0">
                    <a:latin typeface="Times New Roman" panose="02020603050405020304" pitchFamily="18" charset="0"/>
                    <a:ea typeface="楷体" panose="02010609060101010101" pitchFamily="49" charset="-122"/>
                    <a:cs typeface="Times New Roman" panose="02020603050405020304" pitchFamily="18" charset="0"/>
                  </a:rPr>
                  <a:t>的偏导，然后按照损失函数梯度的反方向选取一个微小的增量，来调整</a:t>
                </a:r>
                <a14:m>
                  <m:oMath xmlns:m="http://schemas.openxmlformats.org/officeDocument/2006/math">
                    <m:sSub>
                      <m:sSubPr>
                        <m:ctrlPr>
                          <a:rPr lang="zh-CN" altLang="zh-CN" b="1" i="1">
                            <a:latin typeface="Cambria Math" panose="02040503050406030204" pitchFamily="18" charset="0"/>
                          </a:rPr>
                        </m:ctrlPr>
                      </m:sSubPr>
                      <m:e>
                        <m:r>
                          <a:rPr lang="en-US" altLang="zh-CN" b="1" i="1">
                            <a:latin typeface="Cambria Math" panose="02040503050406030204" pitchFamily="18" charset="0"/>
                          </a:rPr>
                          <m:t>𝒘</m:t>
                        </m:r>
                      </m:e>
                      <m:sub>
                        <m:r>
                          <a:rPr lang="en-US" altLang="zh-CN" b="1" i="1">
                            <a:latin typeface="Cambria Math" panose="02040503050406030204" pitchFamily="18" charset="0"/>
                          </a:rPr>
                          <m:t>𝟏</m:t>
                        </m:r>
                      </m:sub>
                    </m:sSub>
                  </m:oMath>
                </a14:m>
                <a:r>
                  <a:rPr lang="zh-CN" altLang="zh-CN" b="1" dirty="0">
                    <a:latin typeface="Times New Roman" panose="02020603050405020304" pitchFamily="18" charset="0"/>
                    <a:ea typeface="楷体" panose="02010609060101010101" pitchFamily="49" charset="-122"/>
                    <a:cs typeface="Times New Roman" panose="02020603050405020304" pitchFamily="18" charset="0"/>
                  </a:rPr>
                  <a:t>的取值，就能够保证损失函数取值减少。即将</a:t>
                </a:r>
                <a14:m>
                  <m:oMath xmlns:m="http://schemas.openxmlformats.org/officeDocument/2006/math">
                    <m:sSub>
                      <m:sSubPr>
                        <m:ctrlPr>
                          <a:rPr lang="zh-CN" altLang="zh-CN" b="1" i="1">
                            <a:latin typeface="Cambria Math" panose="02040503050406030204" pitchFamily="18" charset="0"/>
                          </a:rPr>
                        </m:ctrlPr>
                      </m:sSubPr>
                      <m:e>
                        <m:r>
                          <a:rPr lang="en-US" altLang="zh-CN" b="1" i="1">
                            <a:latin typeface="Cambria Math" panose="02040503050406030204" pitchFamily="18" charset="0"/>
                          </a:rPr>
                          <m:t>𝒘</m:t>
                        </m:r>
                      </m:e>
                      <m:sub>
                        <m:r>
                          <a:rPr lang="en-US" altLang="zh-CN" b="1" i="1">
                            <a:latin typeface="Cambria Math" panose="02040503050406030204" pitchFamily="18" charset="0"/>
                          </a:rPr>
                          <m:t>𝟏</m:t>
                        </m:r>
                      </m:sub>
                    </m:sSub>
                  </m:oMath>
                </a14:m>
                <a:r>
                  <a:rPr lang="zh-CN" altLang="zh-CN" b="1" dirty="0">
                    <a:latin typeface="Times New Roman" panose="02020603050405020304" pitchFamily="18" charset="0"/>
                    <a:ea typeface="楷体" panose="02010609060101010101" pitchFamily="49" charset="-122"/>
                    <a:cs typeface="Times New Roman" panose="02020603050405020304" pitchFamily="18" charset="0"/>
                  </a:rPr>
                  <a:t>变为</a:t>
                </a:r>
                <a14:m>
                  <m:oMath xmlns:m="http://schemas.openxmlformats.org/officeDocument/2006/math">
                    <m:sSub>
                      <m:sSubPr>
                        <m:ctrlPr>
                          <a:rPr lang="zh-CN" altLang="zh-CN" b="1" i="1">
                            <a:latin typeface="Cambria Math" panose="02040503050406030204" pitchFamily="18" charset="0"/>
                          </a:rPr>
                        </m:ctrlPr>
                      </m:sSubPr>
                      <m:e>
                        <m:r>
                          <a:rPr lang="en-US" altLang="zh-CN" b="1" i="1">
                            <a:latin typeface="Cambria Math" panose="02040503050406030204" pitchFamily="18" charset="0"/>
                          </a:rPr>
                          <m:t>𝒘</m:t>
                        </m:r>
                      </m:e>
                      <m:sub>
                        <m:r>
                          <a:rPr lang="en-US" altLang="zh-CN" b="1" i="1">
                            <a:latin typeface="Cambria Math" panose="02040503050406030204" pitchFamily="18" charset="0"/>
                          </a:rPr>
                          <m:t>𝟏</m:t>
                        </m:r>
                      </m:sub>
                    </m:sSub>
                    <m:r>
                      <a:rPr lang="en-US" altLang="zh-CN" b="1" i="1">
                        <a:latin typeface="Cambria Math" panose="02040503050406030204" pitchFamily="18" charset="0"/>
                      </a:rPr>
                      <m:t>−</m:t>
                    </m:r>
                    <m:r>
                      <a:rPr lang="en-US" altLang="zh-CN" b="1" i="1">
                        <a:latin typeface="Cambria Math" panose="02040503050406030204" pitchFamily="18" charset="0"/>
                      </a:rPr>
                      <m:t>𝛈</m:t>
                    </m:r>
                    <m:f>
                      <m:fPr>
                        <m:ctrlPr>
                          <a:rPr lang="zh-CN" altLang="zh-CN" b="1" i="1">
                            <a:latin typeface="Cambria Math" panose="02040503050406030204" pitchFamily="18" charset="0"/>
                          </a:rPr>
                        </m:ctrlPr>
                      </m:fPr>
                      <m:num>
                        <m:r>
                          <a:rPr lang="en-US" altLang="zh-CN" b="1" i="1">
                            <a:latin typeface="Cambria Math" panose="02040503050406030204" pitchFamily="18" charset="0"/>
                          </a:rPr>
                          <m:t>𝒅</m:t>
                        </m:r>
                        <m:r>
                          <a:rPr lang="en-US" altLang="zh-CN" b="1" i="1">
                            <a:latin typeface="Cambria Math" panose="02040503050406030204" pitchFamily="18" charset="0"/>
                          </a:rPr>
                          <m:t>𝓛</m:t>
                        </m:r>
                      </m:num>
                      <m:den>
                        <m:r>
                          <a:rPr lang="en-US" altLang="zh-CN" b="1" i="1">
                            <a:latin typeface="Cambria Math" panose="02040503050406030204" pitchFamily="18" charset="0"/>
                          </a:rPr>
                          <m:t>𝒅</m:t>
                        </m:r>
                        <m:sSub>
                          <m:sSubPr>
                            <m:ctrlPr>
                              <a:rPr lang="zh-CN" altLang="zh-CN" b="1" i="1">
                                <a:latin typeface="Cambria Math" panose="02040503050406030204" pitchFamily="18" charset="0"/>
                              </a:rPr>
                            </m:ctrlPr>
                          </m:sSubPr>
                          <m:e>
                            <m:r>
                              <a:rPr lang="en-US" altLang="zh-CN" b="1" i="1">
                                <a:latin typeface="Cambria Math" panose="02040503050406030204" pitchFamily="18" charset="0"/>
                              </a:rPr>
                              <m:t>𝒘</m:t>
                            </m:r>
                          </m:e>
                          <m:sub>
                            <m:r>
                              <a:rPr lang="en-US" altLang="zh-CN" b="1" i="1">
                                <a:latin typeface="Cambria Math" panose="02040503050406030204" pitchFamily="18" charset="0"/>
                              </a:rPr>
                              <m:t>𝟏</m:t>
                            </m:r>
                          </m:sub>
                        </m:sSub>
                      </m:den>
                    </m:f>
                  </m:oMath>
                </a14:m>
                <a:r>
                  <a:rPr lang="zh-CN" altLang="zh-CN" b="1" dirty="0">
                    <a:latin typeface="Times New Roman" panose="02020603050405020304" pitchFamily="18" charset="0"/>
                    <a:ea typeface="楷体" panose="02010609060101010101" pitchFamily="49" charset="-122"/>
                    <a:cs typeface="Times New Roman" panose="02020603050405020304" pitchFamily="18" charset="0"/>
                  </a:rPr>
                  <a:t>后，能使得损失误差减少。这里</a:t>
                </a:r>
                <a14:m>
                  <m:oMath xmlns:m="http://schemas.openxmlformats.org/officeDocument/2006/math">
                    <m:f>
                      <m:fPr>
                        <m:ctrlPr>
                          <a:rPr lang="zh-CN" altLang="zh-CN" b="1" i="1">
                            <a:latin typeface="Cambria Math" panose="02040503050406030204" pitchFamily="18" charset="0"/>
                          </a:rPr>
                        </m:ctrlPr>
                      </m:fPr>
                      <m:num>
                        <m:r>
                          <a:rPr lang="en-US" altLang="zh-CN" b="1" i="1">
                            <a:latin typeface="Cambria Math" panose="02040503050406030204" pitchFamily="18" charset="0"/>
                          </a:rPr>
                          <m:t>𝒅</m:t>
                        </m:r>
                        <m:r>
                          <a:rPr lang="en-US" altLang="zh-CN" b="1" i="1">
                            <a:latin typeface="Cambria Math" panose="02040503050406030204" pitchFamily="18" charset="0"/>
                          </a:rPr>
                          <m:t>𝓛</m:t>
                        </m:r>
                      </m:num>
                      <m:den>
                        <m:r>
                          <a:rPr lang="en-US" altLang="zh-CN" b="1" i="1">
                            <a:latin typeface="Cambria Math" panose="02040503050406030204" pitchFamily="18" charset="0"/>
                          </a:rPr>
                          <m:t>𝒅</m:t>
                        </m:r>
                        <m:sSub>
                          <m:sSubPr>
                            <m:ctrlPr>
                              <a:rPr lang="zh-CN" altLang="zh-CN" b="1" i="1">
                                <a:latin typeface="Cambria Math" panose="02040503050406030204" pitchFamily="18" charset="0"/>
                              </a:rPr>
                            </m:ctrlPr>
                          </m:sSubPr>
                          <m:e>
                            <m:r>
                              <a:rPr lang="en-US" altLang="zh-CN" b="1" i="1">
                                <a:latin typeface="Cambria Math" panose="02040503050406030204" pitchFamily="18" charset="0"/>
                              </a:rPr>
                              <m:t>𝒘</m:t>
                            </m:r>
                          </m:e>
                          <m:sub>
                            <m:r>
                              <a:rPr lang="en-US" altLang="zh-CN" b="1" i="1">
                                <a:latin typeface="Cambria Math" panose="02040503050406030204" pitchFamily="18" charset="0"/>
                              </a:rPr>
                              <m:t>𝟏</m:t>
                            </m:r>
                          </m:sub>
                        </m:sSub>
                      </m:den>
                    </m:f>
                  </m:oMath>
                </a14:m>
                <a:r>
                  <a:rPr lang="zh-CN" altLang="zh-CN" b="1" dirty="0">
                    <a:latin typeface="Times New Roman" panose="02020603050405020304" pitchFamily="18" charset="0"/>
                    <a:ea typeface="楷体" panose="02010609060101010101" pitchFamily="49" charset="-122"/>
                    <a:cs typeface="Times New Roman" panose="02020603050405020304" pitchFamily="18" charset="0"/>
                  </a:rPr>
                  <a:t>为损失函数</a:t>
                </a:r>
                <a14:m>
                  <m:oMath xmlns:m="http://schemas.openxmlformats.org/officeDocument/2006/math">
                    <m:r>
                      <a:rPr lang="en-US" altLang="zh-CN" b="1" i="1">
                        <a:latin typeface="Cambria Math" panose="02040503050406030204" pitchFamily="18" charset="0"/>
                      </a:rPr>
                      <m:t>𝓛</m:t>
                    </m:r>
                  </m:oMath>
                </a14:m>
                <a:r>
                  <a:rPr lang="zh-CN" altLang="zh-CN" b="1" dirty="0">
                    <a:latin typeface="Times New Roman" panose="02020603050405020304" pitchFamily="18" charset="0"/>
                    <a:ea typeface="楷体" panose="02010609060101010101" pitchFamily="49" charset="-122"/>
                    <a:cs typeface="Times New Roman" panose="02020603050405020304" pitchFamily="18" charset="0"/>
                  </a:rPr>
                  <a:t>对</a:t>
                </a:r>
                <a14:m>
                  <m:oMath xmlns:m="http://schemas.openxmlformats.org/officeDocument/2006/math">
                    <m:sSub>
                      <m:sSubPr>
                        <m:ctrlPr>
                          <a:rPr lang="zh-CN" altLang="zh-CN" b="1" i="1">
                            <a:latin typeface="Cambria Math" panose="02040503050406030204" pitchFamily="18" charset="0"/>
                          </a:rPr>
                        </m:ctrlPr>
                      </m:sSubPr>
                      <m:e>
                        <m:r>
                          <a:rPr lang="en-US" altLang="zh-CN" b="1" i="1">
                            <a:latin typeface="Cambria Math" panose="02040503050406030204" pitchFamily="18" charset="0"/>
                          </a:rPr>
                          <m:t>𝒘</m:t>
                        </m:r>
                      </m:e>
                      <m:sub>
                        <m:r>
                          <a:rPr lang="en-US" altLang="zh-CN" b="1" i="1">
                            <a:latin typeface="Cambria Math" panose="02040503050406030204" pitchFamily="18" charset="0"/>
                          </a:rPr>
                          <m:t>𝟏</m:t>
                        </m:r>
                      </m:sub>
                    </m:sSub>
                  </m:oMath>
                </a14:m>
                <a:r>
                  <a:rPr lang="zh-CN" altLang="zh-CN" b="1" dirty="0">
                    <a:latin typeface="Times New Roman" panose="02020603050405020304" pitchFamily="18" charset="0"/>
                    <a:ea typeface="楷体" panose="02010609060101010101" pitchFamily="49" charset="-122"/>
                    <a:cs typeface="Times New Roman" panose="02020603050405020304" pitchFamily="18" charset="0"/>
                  </a:rPr>
                  <a:t>的偏导。于是，需要求取损失函数</a:t>
                </a:r>
                <a14:m>
                  <m:oMath xmlns:m="http://schemas.openxmlformats.org/officeDocument/2006/math">
                    <m:r>
                      <a:rPr lang="en-US" altLang="zh-CN" b="1" i="1">
                        <a:latin typeface="Cambria Math" panose="02040503050406030204" pitchFamily="18" charset="0"/>
                      </a:rPr>
                      <m:t>𝓛</m:t>
                    </m:r>
                  </m:oMath>
                </a14:m>
                <a:r>
                  <a:rPr lang="zh-CN" altLang="zh-CN" b="1" dirty="0">
                    <a:latin typeface="Times New Roman" panose="02020603050405020304" pitchFamily="18" charset="0"/>
                    <a:ea typeface="楷体" panose="02010609060101010101" pitchFamily="49" charset="-122"/>
                    <a:cs typeface="Times New Roman" panose="02020603050405020304" pitchFamily="18" charset="0"/>
                  </a:rPr>
                  <a:t>对变量参数</a:t>
                </a:r>
                <a14:m>
                  <m:oMath xmlns:m="http://schemas.openxmlformats.org/officeDocument/2006/math">
                    <m:sSub>
                      <m:sSubPr>
                        <m:ctrlPr>
                          <a:rPr lang="zh-CN" altLang="zh-CN" b="1" i="1">
                            <a:latin typeface="Cambria Math" panose="02040503050406030204" pitchFamily="18" charset="0"/>
                          </a:rPr>
                        </m:ctrlPr>
                      </m:sSubPr>
                      <m:e>
                        <m:r>
                          <a:rPr lang="en-US" altLang="zh-CN" b="1" i="1">
                            <a:latin typeface="Cambria Math" panose="02040503050406030204" pitchFamily="18" charset="0"/>
                          </a:rPr>
                          <m:t>𝒘</m:t>
                        </m:r>
                      </m:e>
                      <m:sub>
                        <m:r>
                          <a:rPr lang="en-US" altLang="zh-CN" b="1" i="1">
                            <a:latin typeface="Cambria Math" panose="02040503050406030204" pitchFamily="18" charset="0"/>
                          </a:rPr>
                          <m:t>𝟏</m:t>
                        </m:r>
                      </m:sub>
                    </m:sSub>
                  </m:oMath>
                </a14:m>
                <a:r>
                  <a:rPr lang="zh-CN" altLang="zh-CN" b="1" dirty="0">
                    <a:latin typeface="Times New Roman" panose="02020603050405020304" pitchFamily="18" charset="0"/>
                    <a:ea typeface="楷体" panose="02010609060101010101" pitchFamily="49" charset="-122"/>
                    <a:cs typeface="Times New Roman" panose="02020603050405020304" pitchFamily="18" charset="0"/>
                  </a:rPr>
                  <a:t>的偏导。</a:t>
                </a:r>
              </a:p>
            </p:txBody>
          </p:sp>
        </mc:Choice>
        <mc:Fallback xmlns="">
          <p:sp>
            <p:nvSpPr>
              <p:cNvPr id="3" name="矩形 2"/>
              <p:cNvSpPr>
                <a:spLocks noRot="1" noChangeAspect="1" noMove="1" noResize="1" noEditPoints="1" noAdjustHandles="1" noChangeArrowheads="1" noChangeShapeType="1" noTextEdit="1"/>
              </p:cNvSpPr>
              <p:nvPr/>
            </p:nvSpPr>
            <p:spPr>
              <a:xfrm>
                <a:off x="244874" y="4637171"/>
                <a:ext cx="8480485" cy="1637436"/>
              </a:xfrm>
              <a:prstGeom prst="rect">
                <a:avLst/>
              </a:prstGeom>
              <a:blipFill>
                <a:blip r:embed="rId2"/>
                <a:stretch>
                  <a:fillRect l="-575" t="-2985" r="-647" b="-4478"/>
                </a:stretch>
              </a:blipFill>
            </p:spPr>
            <p:txBody>
              <a:bodyPr/>
              <a:lstStyle/>
              <a:p>
                <a:r>
                  <a:rPr lang="zh-CN" altLang="en-US">
                    <a:noFill/>
                  </a:rPr>
                  <a:t> </a:t>
                </a:r>
              </a:p>
            </p:txBody>
          </p:sp>
        </mc:Fallback>
      </mc:AlternateContent>
      <p:pic>
        <p:nvPicPr>
          <p:cNvPr id="35" name="图片 34">
            <a:extLst>
              <a:ext uri="{FF2B5EF4-FFF2-40B4-BE49-F238E27FC236}">
                <a16:creationId xmlns:a16="http://schemas.microsoft.com/office/drawing/2014/main" id="{CBDB1793-6001-46C7-962E-D9656400B3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9026" y="1119664"/>
            <a:ext cx="7791718" cy="2685321"/>
          </a:xfrm>
          <a:prstGeom prst="rect">
            <a:avLst/>
          </a:prstGeom>
        </p:spPr>
      </p:pic>
      <p:sp>
        <p:nvSpPr>
          <p:cNvPr id="36" name="文本框 35">
            <a:extLst>
              <a:ext uri="{FF2B5EF4-FFF2-40B4-BE49-F238E27FC236}">
                <a16:creationId xmlns:a16="http://schemas.microsoft.com/office/drawing/2014/main" id="{600D3088-FFAA-45DA-9BF4-DBE060EF3792}"/>
              </a:ext>
            </a:extLst>
          </p:cNvPr>
          <p:cNvSpPr txBox="1"/>
          <p:nvPr/>
        </p:nvSpPr>
        <p:spPr>
          <a:xfrm>
            <a:off x="2312426" y="3892564"/>
            <a:ext cx="4017446" cy="369332"/>
          </a:xfrm>
          <a:prstGeom prst="rect">
            <a:avLst/>
          </a:prstGeom>
          <a:noFill/>
        </p:spPr>
        <p:txBody>
          <a:bodyPr wrap="none" rtlCol="0">
            <a:spAutoFit/>
          </a:bodyPr>
          <a:lstStyle/>
          <a:p>
            <a:r>
              <a:rPr lang="zh-CN" altLang="en-US" b="1" dirty="0">
                <a:latin typeface="Times New Roman" panose="02020603050405020304" pitchFamily="18" charset="0"/>
                <a:ea typeface="楷体" panose="02010609060101010101" pitchFamily="49" charset="-122"/>
                <a:cs typeface="Times New Roman" panose="02020603050405020304" pitchFamily="18" charset="0"/>
              </a:rPr>
              <a:t>图</a:t>
            </a:r>
            <a:r>
              <a:rPr lang="en-US" altLang="zh-CN" b="1" dirty="0">
                <a:latin typeface="Times New Roman" panose="02020603050405020304" pitchFamily="18" charset="0"/>
                <a:ea typeface="楷体" panose="02010609060101010101" pitchFamily="49" charset="-122"/>
                <a:cs typeface="Times New Roman" panose="02020603050405020304" pitchFamily="18" charset="0"/>
              </a:rPr>
              <a:t>6.7 </a:t>
            </a:r>
            <a:r>
              <a:rPr lang="zh-CN" altLang="en-US" b="1" dirty="0">
                <a:latin typeface="Times New Roman" panose="02020603050405020304" pitchFamily="18" charset="0"/>
                <a:ea typeface="楷体" panose="02010609060101010101" pitchFamily="49" charset="-122"/>
                <a:cs typeface="Times New Roman" panose="02020603050405020304" pitchFamily="18" charset="0"/>
              </a:rPr>
              <a:t>链式求导与模型参数更新示意图</a:t>
            </a:r>
          </a:p>
        </p:txBody>
      </p:sp>
    </p:spTree>
    <p:extLst>
      <p:ext uri="{BB962C8B-B14F-4D97-AF65-F5344CB8AC3E}">
        <p14:creationId xmlns:p14="http://schemas.microsoft.com/office/powerpoint/2010/main" val="414466935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26231" y="189692"/>
            <a:ext cx="7507706" cy="657727"/>
          </a:xfrm>
        </p:spPr>
        <p:txBody>
          <a:bodyPr/>
          <a:lstStyle/>
          <a:p>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参数优化：误差反向传播  </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a:t>
            </a:r>
            <a:r>
              <a:rPr lang="en-US" altLang="zh-CN" sz="2000" b="0" dirty="0">
                <a:latin typeface="Times New Roman" panose="02020603050405020304" pitchFamily="18" charset="0"/>
                <a:cs typeface="Times New Roman" panose="02020603050405020304" pitchFamily="18" charset="0"/>
              </a:rPr>
              <a:t>error back propagation, BP</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a:t>
            </a:r>
            <a:endParaRPr lang="zh-CN" altLang="en-US" sz="2000" dirty="0">
              <a:latin typeface="Times New Roman" panose="02020603050405020304" pitchFamily="18" charset="0"/>
              <a:ea typeface="黑体" panose="02010609060101010101" pitchFamily="49"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矩形 3"/>
              <p:cNvSpPr/>
              <p:nvPr/>
            </p:nvSpPr>
            <p:spPr>
              <a:xfrm>
                <a:off x="335207" y="4435980"/>
                <a:ext cx="8634721" cy="1854354"/>
              </a:xfrm>
              <a:prstGeom prst="rect">
                <a:avLst/>
              </a:prstGeom>
            </p:spPr>
            <p:txBody>
              <a:bodyPr wrap="square">
                <a:spAutoFit/>
              </a:bodyPr>
              <a:lstStyle/>
              <a:p>
                <a:pPr marL="285750" indent="-285750">
                  <a:buFont typeface="Wingdings" panose="05000000000000000000" pitchFamily="2" charset="2"/>
                  <a:buChar char="l"/>
                </a:pPr>
                <a:r>
                  <a:rPr lang="zh-CN" altLang="zh-CN" sz="1600" b="1" dirty="0">
                    <a:latin typeface="Times New Roman" panose="02020603050405020304" pitchFamily="18" charset="0"/>
                    <a:ea typeface="楷体" panose="02010609060101010101" pitchFamily="49" charset="-122"/>
                    <a:cs typeface="Times New Roman" panose="02020603050405020304" pitchFamily="18" charset="0"/>
                  </a:rPr>
                  <a:t>由于</a:t>
                </a:r>
                <a14:m>
                  <m:oMath xmlns:m="http://schemas.openxmlformats.org/officeDocument/2006/math">
                    <m:sSub>
                      <m:sSubPr>
                        <m:ctrlPr>
                          <a:rPr lang="zh-CN" altLang="zh-CN" sz="1600" b="1" i="1">
                            <a:latin typeface="Cambria Math" panose="02040503050406030204" pitchFamily="18" charset="0"/>
                          </a:rPr>
                        </m:ctrlPr>
                      </m:sSubPr>
                      <m:e>
                        <m:r>
                          <a:rPr lang="en-US" altLang="zh-CN" sz="1600" b="1" i="1">
                            <a:latin typeface="Cambria Math" panose="02040503050406030204" pitchFamily="18" charset="0"/>
                          </a:rPr>
                          <m:t>𝒘</m:t>
                        </m:r>
                      </m:e>
                      <m:sub>
                        <m:r>
                          <a:rPr lang="en-US" altLang="zh-CN" sz="1600" b="1" i="1">
                            <a:latin typeface="Cambria Math" panose="02040503050406030204" pitchFamily="18" charset="0"/>
                          </a:rPr>
                          <m:t>𝟏</m:t>
                        </m:r>
                      </m:sub>
                    </m:sSub>
                  </m:oMath>
                </a14:m>
                <a:r>
                  <a:rPr lang="zh-CN" altLang="zh-CN" sz="1600" b="1" dirty="0">
                    <a:latin typeface="Times New Roman" panose="02020603050405020304" pitchFamily="18" charset="0"/>
                    <a:ea typeface="楷体" panose="02010609060101010101" pitchFamily="49" charset="-122"/>
                    <a:cs typeface="Times New Roman" panose="02020603050405020304" pitchFamily="18" charset="0"/>
                  </a:rPr>
                  <a:t>与加权累加函数</a:t>
                </a:r>
                <a14:m>
                  <m:oMath xmlns:m="http://schemas.openxmlformats.org/officeDocument/2006/math">
                    <m:r>
                      <a:rPr lang="en-US" altLang="zh-CN" sz="1600" b="1" i="1">
                        <a:latin typeface="Cambria Math" panose="02040503050406030204" pitchFamily="18" charset="0"/>
                      </a:rPr>
                      <m:t>𝓧</m:t>
                    </m:r>
                  </m:oMath>
                </a14:m>
                <a:r>
                  <a:rPr lang="zh-CN" altLang="zh-CN" sz="1600" b="1" dirty="0">
                    <a:latin typeface="Times New Roman" panose="02020603050405020304" pitchFamily="18" charset="0"/>
                    <a:ea typeface="楷体" panose="02010609060101010101" pitchFamily="49" charset="-122"/>
                    <a:cs typeface="Times New Roman" panose="02020603050405020304" pitchFamily="18" charset="0"/>
                  </a:rPr>
                  <a:t>和</a:t>
                </a:r>
                <a:r>
                  <a:rPr lang="en-US" altLang="zh-CN" sz="1600" b="1" dirty="0">
                    <a:latin typeface="Times New Roman" panose="02020603050405020304" pitchFamily="18" charset="0"/>
                    <a:ea typeface="楷体" panose="02010609060101010101" pitchFamily="49" charset="-122"/>
                    <a:cs typeface="Times New Roman" panose="02020603050405020304" pitchFamily="18" charset="0"/>
                  </a:rPr>
                  <a:t>sigmoid</a:t>
                </a:r>
                <a:r>
                  <a:rPr lang="zh-CN" altLang="zh-CN" sz="1600" b="1" dirty="0">
                    <a:latin typeface="Times New Roman" panose="02020603050405020304" pitchFamily="18" charset="0"/>
                    <a:ea typeface="楷体" panose="02010609060101010101" pitchFamily="49" charset="-122"/>
                    <a:cs typeface="Times New Roman" panose="02020603050405020304" pitchFamily="18" charset="0"/>
                  </a:rPr>
                  <a:t>函数均有关，因此</a:t>
                </a:r>
                <a14:m>
                  <m:oMath xmlns:m="http://schemas.openxmlformats.org/officeDocument/2006/math">
                    <m:f>
                      <m:fPr>
                        <m:ctrlPr>
                          <a:rPr lang="zh-CN" altLang="zh-CN" sz="1600" b="1" i="1">
                            <a:latin typeface="Cambria Math" panose="02040503050406030204" pitchFamily="18" charset="0"/>
                          </a:rPr>
                        </m:ctrlPr>
                      </m:fPr>
                      <m:num>
                        <m:r>
                          <a:rPr lang="en-US" altLang="zh-CN" sz="1600" b="1" i="1">
                            <a:latin typeface="Cambria Math" panose="02040503050406030204" pitchFamily="18" charset="0"/>
                          </a:rPr>
                          <m:t>𝒅</m:t>
                        </m:r>
                        <m:r>
                          <a:rPr lang="en-US" altLang="zh-CN" sz="1600" b="1" i="1">
                            <a:latin typeface="Cambria Math" panose="02040503050406030204" pitchFamily="18" charset="0"/>
                          </a:rPr>
                          <m:t>𝓛</m:t>
                        </m:r>
                      </m:num>
                      <m:den>
                        <m:r>
                          <a:rPr lang="en-US" altLang="zh-CN" sz="1600" b="1" i="1">
                            <a:latin typeface="Cambria Math" panose="02040503050406030204" pitchFamily="18" charset="0"/>
                          </a:rPr>
                          <m:t>𝒅</m:t>
                        </m:r>
                        <m:sSub>
                          <m:sSubPr>
                            <m:ctrlPr>
                              <a:rPr lang="zh-CN" altLang="zh-CN" sz="1600" b="1" i="1">
                                <a:latin typeface="Cambria Math" panose="02040503050406030204" pitchFamily="18" charset="0"/>
                              </a:rPr>
                            </m:ctrlPr>
                          </m:sSubPr>
                          <m:e>
                            <m:r>
                              <a:rPr lang="en-US" altLang="zh-CN" sz="1600" b="1" i="1">
                                <a:latin typeface="Cambria Math" panose="02040503050406030204" pitchFamily="18" charset="0"/>
                              </a:rPr>
                              <m:t>𝒘</m:t>
                            </m:r>
                          </m:e>
                          <m:sub>
                            <m:r>
                              <a:rPr lang="en-US" altLang="zh-CN" sz="1600" b="1" i="1">
                                <a:latin typeface="Cambria Math" panose="02040503050406030204" pitchFamily="18" charset="0"/>
                              </a:rPr>
                              <m:t>𝟏</m:t>
                            </m:r>
                          </m:sub>
                        </m:sSub>
                      </m:den>
                    </m:f>
                    <m:r>
                      <a:rPr lang="en-US" altLang="zh-CN" sz="1600" b="1" i="1">
                        <a:latin typeface="Cambria Math" panose="02040503050406030204" pitchFamily="18" charset="0"/>
                      </a:rPr>
                      <m:t>=</m:t>
                    </m:r>
                    <m:f>
                      <m:fPr>
                        <m:ctrlPr>
                          <a:rPr lang="zh-CN" altLang="zh-CN" sz="1600" b="1" i="1">
                            <a:latin typeface="Cambria Math" panose="02040503050406030204" pitchFamily="18" charset="0"/>
                          </a:rPr>
                        </m:ctrlPr>
                      </m:fPr>
                      <m:num>
                        <m:r>
                          <a:rPr lang="en-US" altLang="zh-CN" sz="1600" b="1" i="1">
                            <a:latin typeface="Cambria Math" panose="02040503050406030204" pitchFamily="18" charset="0"/>
                          </a:rPr>
                          <m:t>𝒅</m:t>
                        </m:r>
                        <m:r>
                          <a:rPr lang="en-US" altLang="zh-CN" sz="1600" b="1" i="1">
                            <a:latin typeface="Cambria Math" panose="02040503050406030204" pitchFamily="18" charset="0"/>
                          </a:rPr>
                          <m:t>𝓛</m:t>
                        </m:r>
                      </m:num>
                      <m:den>
                        <m:r>
                          <a:rPr lang="en-US" altLang="zh-CN" sz="1600" b="1" i="1">
                            <a:latin typeface="Cambria Math" panose="02040503050406030204" pitchFamily="18" charset="0"/>
                          </a:rPr>
                          <m:t>𝒅</m:t>
                        </m:r>
                        <m:r>
                          <a:rPr lang="en-US" altLang="zh-CN" sz="1600" b="1" i="1">
                            <a:latin typeface="Cambria Math" panose="02040503050406030204" pitchFamily="18" charset="0"/>
                          </a:rPr>
                          <m:t>𝓞</m:t>
                        </m:r>
                      </m:den>
                    </m:f>
                    <m:f>
                      <m:fPr>
                        <m:ctrlPr>
                          <a:rPr lang="zh-CN" altLang="zh-CN" sz="1600" b="1" i="1">
                            <a:latin typeface="Cambria Math" panose="02040503050406030204" pitchFamily="18" charset="0"/>
                          </a:rPr>
                        </m:ctrlPr>
                      </m:fPr>
                      <m:num>
                        <m:r>
                          <a:rPr lang="en-US" altLang="zh-CN" sz="1600" b="1" i="1">
                            <a:latin typeface="Cambria Math" panose="02040503050406030204" pitchFamily="18" charset="0"/>
                          </a:rPr>
                          <m:t>𝒅</m:t>
                        </m:r>
                        <m:r>
                          <a:rPr lang="en-US" altLang="zh-CN" sz="1600" b="1" i="1">
                            <a:latin typeface="Cambria Math" panose="02040503050406030204" pitchFamily="18" charset="0"/>
                          </a:rPr>
                          <m:t>𝓞</m:t>
                        </m:r>
                      </m:num>
                      <m:den>
                        <m:r>
                          <a:rPr lang="en-US" altLang="zh-CN" sz="1600" b="1" i="1">
                            <a:latin typeface="Cambria Math" panose="02040503050406030204" pitchFamily="18" charset="0"/>
                          </a:rPr>
                          <m:t>𝒅</m:t>
                        </m:r>
                        <m:r>
                          <a:rPr lang="en-US" altLang="zh-CN" sz="1600" b="1" i="1">
                            <a:latin typeface="Cambria Math" panose="02040503050406030204" pitchFamily="18" charset="0"/>
                          </a:rPr>
                          <m:t>𝓧</m:t>
                        </m:r>
                      </m:den>
                    </m:f>
                    <m:f>
                      <m:fPr>
                        <m:ctrlPr>
                          <a:rPr lang="zh-CN" altLang="zh-CN" sz="1600" b="1" i="1">
                            <a:latin typeface="Cambria Math" panose="02040503050406030204" pitchFamily="18" charset="0"/>
                          </a:rPr>
                        </m:ctrlPr>
                      </m:fPr>
                      <m:num>
                        <m:r>
                          <a:rPr lang="en-US" altLang="zh-CN" sz="1600" b="1" i="1">
                            <a:latin typeface="Cambria Math" panose="02040503050406030204" pitchFamily="18" charset="0"/>
                          </a:rPr>
                          <m:t>𝒅</m:t>
                        </m:r>
                        <m:r>
                          <a:rPr lang="en-US" altLang="zh-CN" sz="1600" b="1" i="1">
                            <a:latin typeface="Cambria Math" panose="02040503050406030204" pitchFamily="18" charset="0"/>
                          </a:rPr>
                          <m:t>𝓧</m:t>
                        </m:r>
                      </m:num>
                      <m:den>
                        <m:r>
                          <a:rPr lang="en-US" altLang="zh-CN" sz="1600" b="1" i="1">
                            <a:latin typeface="Cambria Math" panose="02040503050406030204" pitchFamily="18" charset="0"/>
                          </a:rPr>
                          <m:t>𝒅</m:t>
                        </m:r>
                        <m:sSub>
                          <m:sSubPr>
                            <m:ctrlPr>
                              <a:rPr lang="zh-CN" altLang="zh-CN" sz="1600" b="1" i="1">
                                <a:latin typeface="Cambria Math" panose="02040503050406030204" pitchFamily="18" charset="0"/>
                              </a:rPr>
                            </m:ctrlPr>
                          </m:sSubPr>
                          <m:e>
                            <m:r>
                              <a:rPr lang="en-US" altLang="zh-CN" sz="1600" b="1" i="1">
                                <a:latin typeface="Cambria Math" panose="02040503050406030204" pitchFamily="18" charset="0"/>
                              </a:rPr>
                              <m:t>𝒘</m:t>
                            </m:r>
                          </m:e>
                          <m:sub>
                            <m:r>
                              <a:rPr lang="en-US" altLang="zh-CN" sz="1600" b="1" i="1">
                                <a:latin typeface="Cambria Math" panose="02040503050406030204" pitchFamily="18" charset="0"/>
                              </a:rPr>
                              <m:t>𝟏</m:t>
                            </m:r>
                          </m:sub>
                        </m:sSub>
                      </m:den>
                    </m:f>
                  </m:oMath>
                </a14:m>
                <a:r>
                  <a:rPr lang="zh-CN" altLang="zh-CN" sz="1600" b="1" dirty="0">
                    <a:latin typeface="Times New Roman" panose="02020603050405020304" pitchFamily="18" charset="0"/>
                    <a:ea typeface="楷体" panose="02010609060101010101" pitchFamily="49" charset="-122"/>
                    <a:cs typeface="Times New Roman" panose="02020603050405020304" pitchFamily="18" charset="0"/>
                  </a:rPr>
                  <a:t>。在这个链式求导中：</a:t>
                </a:r>
                <a14:m>
                  <m:oMath xmlns:m="http://schemas.openxmlformats.org/officeDocument/2006/math">
                    <m:f>
                      <m:fPr>
                        <m:ctrlPr>
                          <a:rPr lang="zh-CN" altLang="zh-CN" sz="1600" b="1" i="1">
                            <a:latin typeface="Cambria Math" panose="02040503050406030204" pitchFamily="18" charset="0"/>
                          </a:rPr>
                        </m:ctrlPr>
                      </m:fPr>
                      <m:num>
                        <m:r>
                          <a:rPr lang="en-US" altLang="zh-CN" sz="1600" b="1" i="1">
                            <a:latin typeface="Cambria Math" panose="02040503050406030204" pitchFamily="18" charset="0"/>
                          </a:rPr>
                          <m:t>𝒅</m:t>
                        </m:r>
                        <m:r>
                          <a:rPr lang="en-US" altLang="zh-CN" sz="1600" b="1" i="1">
                            <a:latin typeface="Cambria Math" panose="02040503050406030204" pitchFamily="18" charset="0"/>
                          </a:rPr>
                          <m:t>𝓛</m:t>
                        </m:r>
                      </m:num>
                      <m:den>
                        <m:r>
                          <a:rPr lang="en-US" altLang="zh-CN" sz="1600" b="1" i="1">
                            <a:latin typeface="Cambria Math" panose="02040503050406030204" pitchFamily="18" charset="0"/>
                          </a:rPr>
                          <m:t>𝒅</m:t>
                        </m:r>
                        <m:r>
                          <a:rPr lang="en-US" altLang="zh-CN" sz="1600" b="1" i="1">
                            <a:latin typeface="Cambria Math" panose="02040503050406030204" pitchFamily="18" charset="0"/>
                          </a:rPr>
                          <m:t>𝓞</m:t>
                        </m:r>
                      </m:den>
                    </m:f>
                  </m:oMath>
                </a14:m>
                <a:r>
                  <a:rPr lang="zh-CN" altLang="zh-CN" sz="1600" b="1" dirty="0">
                    <a:latin typeface="Times New Roman" panose="02020603050405020304" pitchFamily="18" charset="0"/>
                    <a:ea typeface="楷体" panose="02010609060101010101" pitchFamily="49" charset="-122"/>
                    <a:cs typeface="Times New Roman" panose="02020603050405020304" pitchFamily="18" charset="0"/>
                  </a:rPr>
                  <a:t>与损失函数的定义有关；</a:t>
                </a:r>
                <a14:m>
                  <m:oMath xmlns:m="http://schemas.openxmlformats.org/officeDocument/2006/math">
                    <m:f>
                      <m:fPr>
                        <m:ctrlPr>
                          <a:rPr lang="zh-CN" altLang="zh-CN" sz="1600" b="1" i="1">
                            <a:latin typeface="Cambria Math" panose="02040503050406030204" pitchFamily="18" charset="0"/>
                          </a:rPr>
                        </m:ctrlPr>
                      </m:fPr>
                      <m:num>
                        <m:r>
                          <a:rPr lang="en-US" altLang="zh-CN" sz="1600" b="1" i="1">
                            <a:latin typeface="Cambria Math" panose="02040503050406030204" pitchFamily="18" charset="0"/>
                          </a:rPr>
                          <m:t>𝒅</m:t>
                        </m:r>
                        <m:r>
                          <a:rPr lang="en-US" altLang="zh-CN" sz="1600" b="1" i="1">
                            <a:latin typeface="Cambria Math" panose="02040503050406030204" pitchFamily="18" charset="0"/>
                          </a:rPr>
                          <m:t>𝓞</m:t>
                        </m:r>
                      </m:num>
                      <m:den>
                        <m:r>
                          <a:rPr lang="en-US" altLang="zh-CN" sz="1600" b="1" i="1">
                            <a:latin typeface="Cambria Math" panose="02040503050406030204" pitchFamily="18" charset="0"/>
                          </a:rPr>
                          <m:t>𝒅</m:t>
                        </m:r>
                        <m:r>
                          <a:rPr lang="en-US" altLang="zh-CN" sz="1600" b="1" i="1">
                            <a:latin typeface="Cambria Math" panose="02040503050406030204" pitchFamily="18" charset="0"/>
                          </a:rPr>
                          <m:t>𝓧</m:t>
                        </m:r>
                      </m:den>
                    </m:f>
                  </m:oMath>
                </a14:m>
                <a:r>
                  <a:rPr lang="zh-CN" altLang="zh-CN" sz="1600" b="1" dirty="0">
                    <a:latin typeface="Times New Roman" panose="02020603050405020304" pitchFamily="18" charset="0"/>
                    <a:ea typeface="楷体" panose="02010609060101010101" pitchFamily="49" charset="-122"/>
                    <a:cs typeface="Times New Roman" panose="02020603050405020304" pitchFamily="18" charset="0"/>
                  </a:rPr>
                  <a:t>是对</a:t>
                </a:r>
                <a:r>
                  <a:rPr lang="en-US" altLang="zh-CN" sz="1600" b="1" dirty="0">
                    <a:latin typeface="Times New Roman" panose="02020603050405020304" pitchFamily="18" charset="0"/>
                    <a:ea typeface="楷体" panose="02010609060101010101" pitchFamily="49" charset="-122"/>
                    <a:cs typeface="Times New Roman" panose="02020603050405020304" pitchFamily="18" charset="0"/>
                  </a:rPr>
                  <a:t>sigmoid</a:t>
                </a:r>
                <a:r>
                  <a:rPr lang="zh-CN" altLang="zh-CN" sz="1600" b="1" dirty="0">
                    <a:latin typeface="Times New Roman" panose="02020603050405020304" pitchFamily="18" charset="0"/>
                    <a:ea typeface="楷体" panose="02010609060101010101" pitchFamily="49" charset="-122"/>
                    <a:cs typeface="Times New Roman" panose="02020603050405020304" pitchFamily="18" charset="0"/>
                  </a:rPr>
                  <a:t>函数求导，结果为</a:t>
                </a:r>
                <a14:m>
                  <m:oMath xmlns:m="http://schemas.openxmlformats.org/officeDocument/2006/math">
                    <m:f>
                      <m:fPr>
                        <m:ctrlPr>
                          <a:rPr lang="zh-CN" altLang="zh-CN" sz="1600" b="1" i="1">
                            <a:latin typeface="Cambria Math" panose="02040503050406030204" pitchFamily="18" charset="0"/>
                          </a:rPr>
                        </m:ctrlPr>
                      </m:fPr>
                      <m:num>
                        <m:r>
                          <a:rPr lang="en-US" altLang="zh-CN" sz="1600" b="1" i="1">
                            <a:latin typeface="Cambria Math" panose="02040503050406030204" pitchFamily="18" charset="0"/>
                          </a:rPr>
                          <m:t>𝟏</m:t>
                        </m:r>
                      </m:num>
                      <m:den>
                        <m:r>
                          <a:rPr lang="en-US" altLang="zh-CN" sz="1600" b="1" i="1">
                            <a:latin typeface="Cambria Math" panose="02040503050406030204" pitchFamily="18" charset="0"/>
                          </a:rPr>
                          <m:t>𝟏</m:t>
                        </m:r>
                        <m:r>
                          <a:rPr lang="en-US" altLang="zh-CN" sz="1600" b="1" i="1">
                            <a:latin typeface="Cambria Math" panose="02040503050406030204" pitchFamily="18" charset="0"/>
                          </a:rPr>
                          <m:t>+</m:t>
                        </m:r>
                        <m:sSup>
                          <m:sSupPr>
                            <m:ctrlPr>
                              <a:rPr lang="zh-CN" altLang="zh-CN" sz="1600" b="1" i="1">
                                <a:latin typeface="Cambria Math" panose="02040503050406030204" pitchFamily="18" charset="0"/>
                              </a:rPr>
                            </m:ctrlPr>
                          </m:sSupPr>
                          <m:e>
                            <m:r>
                              <a:rPr lang="en-US" altLang="zh-CN" sz="1600" b="1" i="1">
                                <a:latin typeface="Cambria Math" panose="02040503050406030204" pitchFamily="18" charset="0"/>
                              </a:rPr>
                              <m:t>𝒆</m:t>
                            </m:r>
                          </m:e>
                          <m:sup>
                            <m:r>
                              <a:rPr lang="en-US" altLang="zh-CN" sz="1600" b="1" i="1">
                                <a:latin typeface="Cambria Math" panose="02040503050406030204" pitchFamily="18" charset="0"/>
                              </a:rPr>
                              <m:t>−</m:t>
                            </m:r>
                            <m:r>
                              <a:rPr lang="en-US" altLang="zh-CN" sz="1600" b="1" i="1">
                                <a:latin typeface="Cambria Math" panose="02040503050406030204" pitchFamily="18" charset="0"/>
                              </a:rPr>
                              <m:t>𝓧</m:t>
                            </m:r>
                          </m:sup>
                        </m:sSup>
                      </m:den>
                    </m:f>
                    <m:r>
                      <a:rPr lang="en-US" altLang="zh-CN" sz="1600" b="1" i="1">
                        <a:latin typeface="Cambria Math" panose="02040503050406030204" pitchFamily="18" charset="0"/>
                      </a:rPr>
                      <m:t>×(</m:t>
                    </m:r>
                    <m:r>
                      <a:rPr lang="en-US" altLang="zh-CN" sz="1600" b="1" i="1">
                        <a:latin typeface="Cambria Math" panose="02040503050406030204" pitchFamily="18" charset="0"/>
                      </a:rPr>
                      <m:t>𝟏</m:t>
                    </m:r>
                    <m:r>
                      <a:rPr lang="en-US" altLang="zh-CN" sz="1600" b="1" i="1">
                        <a:latin typeface="Cambria Math" panose="02040503050406030204" pitchFamily="18" charset="0"/>
                      </a:rPr>
                      <m:t>−</m:t>
                    </m:r>
                    <m:f>
                      <m:fPr>
                        <m:ctrlPr>
                          <a:rPr lang="zh-CN" altLang="zh-CN" sz="1600" b="1" i="1">
                            <a:latin typeface="Cambria Math" panose="02040503050406030204" pitchFamily="18" charset="0"/>
                          </a:rPr>
                        </m:ctrlPr>
                      </m:fPr>
                      <m:num>
                        <m:r>
                          <a:rPr lang="en-US" altLang="zh-CN" sz="1600" b="1" i="1">
                            <a:latin typeface="Cambria Math" panose="02040503050406030204" pitchFamily="18" charset="0"/>
                          </a:rPr>
                          <m:t>𝟏</m:t>
                        </m:r>
                      </m:num>
                      <m:den>
                        <m:r>
                          <a:rPr lang="en-US" altLang="zh-CN" sz="1600" b="1" i="1">
                            <a:latin typeface="Cambria Math" panose="02040503050406030204" pitchFamily="18" charset="0"/>
                          </a:rPr>
                          <m:t>𝟏</m:t>
                        </m:r>
                        <m:r>
                          <a:rPr lang="en-US" altLang="zh-CN" sz="1600" b="1" i="1">
                            <a:latin typeface="Cambria Math" panose="02040503050406030204" pitchFamily="18" charset="0"/>
                          </a:rPr>
                          <m:t>+</m:t>
                        </m:r>
                        <m:sSup>
                          <m:sSupPr>
                            <m:ctrlPr>
                              <a:rPr lang="zh-CN" altLang="zh-CN" sz="1600" b="1" i="1">
                                <a:latin typeface="Cambria Math" panose="02040503050406030204" pitchFamily="18" charset="0"/>
                              </a:rPr>
                            </m:ctrlPr>
                          </m:sSupPr>
                          <m:e>
                            <m:r>
                              <a:rPr lang="en-US" altLang="zh-CN" sz="1600" b="1" i="1">
                                <a:latin typeface="Cambria Math" panose="02040503050406030204" pitchFamily="18" charset="0"/>
                              </a:rPr>
                              <m:t>𝒆</m:t>
                            </m:r>
                          </m:e>
                          <m:sup>
                            <m:r>
                              <a:rPr lang="en-US" altLang="zh-CN" sz="1600" b="1" i="1">
                                <a:latin typeface="Cambria Math" panose="02040503050406030204" pitchFamily="18" charset="0"/>
                              </a:rPr>
                              <m:t>−</m:t>
                            </m:r>
                            <m:r>
                              <a:rPr lang="en-US" altLang="zh-CN" sz="1600" b="1" i="1">
                                <a:latin typeface="Cambria Math" panose="02040503050406030204" pitchFamily="18" charset="0"/>
                              </a:rPr>
                              <m:t>𝓧</m:t>
                            </m:r>
                          </m:sup>
                        </m:sSup>
                      </m:den>
                    </m:f>
                    <m:r>
                      <a:rPr lang="en-US" altLang="zh-CN" sz="1600" b="1">
                        <a:latin typeface="Cambria Math" panose="02040503050406030204" pitchFamily="18" charset="0"/>
                      </a:rPr>
                      <m:t>)</m:t>
                    </m:r>
                  </m:oMath>
                </a14:m>
                <a:r>
                  <a:rPr lang="zh-CN" altLang="zh-CN" sz="1600" b="1" dirty="0">
                    <a:latin typeface="Times New Roman" panose="02020603050405020304" pitchFamily="18" charset="0"/>
                    <a:ea typeface="楷体" panose="02010609060101010101" pitchFamily="49" charset="-122"/>
                    <a:cs typeface="Times New Roman" panose="02020603050405020304" pitchFamily="18" charset="0"/>
                  </a:rPr>
                  <a:t>；</a:t>
                </a:r>
                <a14:m>
                  <m:oMath xmlns:m="http://schemas.openxmlformats.org/officeDocument/2006/math">
                    <m:f>
                      <m:fPr>
                        <m:ctrlPr>
                          <a:rPr lang="zh-CN" altLang="zh-CN" sz="1600" b="1" i="1">
                            <a:latin typeface="Cambria Math" panose="02040503050406030204" pitchFamily="18" charset="0"/>
                          </a:rPr>
                        </m:ctrlPr>
                      </m:fPr>
                      <m:num>
                        <m:r>
                          <a:rPr lang="en-US" altLang="zh-CN" sz="1600" b="1" i="1">
                            <a:latin typeface="Cambria Math" panose="02040503050406030204" pitchFamily="18" charset="0"/>
                          </a:rPr>
                          <m:t>𝒅</m:t>
                        </m:r>
                        <m:r>
                          <a:rPr lang="en-US" altLang="zh-CN" sz="1600" b="1" i="1">
                            <a:latin typeface="Cambria Math" panose="02040503050406030204" pitchFamily="18" charset="0"/>
                          </a:rPr>
                          <m:t>𝓧</m:t>
                        </m:r>
                      </m:num>
                      <m:den>
                        <m:r>
                          <a:rPr lang="en-US" altLang="zh-CN" sz="1600" b="1" i="1">
                            <a:latin typeface="Cambria Math" panose="02040503050406030204" pitchFamily="18" charset="0"/>
                          </a:rPr>
                          <m:t>𝒅</m:t>
                        </m:r>
                        <m:sSub>
                          <m:sSubPr>
                            <m:ctrlPr>
                              <a:rPr lang="zh-CN" altLang="zh-CN" sz="1600" b="1" i="1">
                                <a:latin typeface="Cambria Math" panose="02040503050406030204" pitchFamily="18" charset="0"/>
                              </a:rPr>
                            </m:ctrlPr>
                          </m:sSubPr>
                          <m:e>
                            <m:r>
                              <a:rPr lang="en-US" altLang="zh-CN" sz="1600" b="1" i="1">
                                <a:latin typeface="Cambria Math" panose="02040503050406030204" pitchFamily="18" charset="0"/>
                              </a:rPr>
                              <m:t>𝒘</m:t>
                            </m:r>
                          </m:e>
                          <m:sub>
                            <m:r>
                              <a:rPr lang="en-US" altLang="zh-CN" sz="1600" b="1" i="1">
                                <a:latin typeface="Cambria Math" panose="02040503050406030204" pitchFamily="18" charset="0"/>
                              </a:rPr>
                              <m:t>𝟏</m:t>
                            </m:r>
                          </m:sub>
                        </m:sSub>
                      </m:den>
                    </m:f>
                  </m:oMath>
                </a14:m>
                <a:r>
                  <a:rPr lang="zh-CN" altLang="zh-CN" sz="1600" b="1" dirty="0">
                    <a:latin typeface="Times New Roman" panose="02020603050405020304" pitchFamily="18" charset="0"/>
                    <a:ea typeface="楷体" panose="02010609060101010101" pitchFamily="49" charset="-122"/>
                    <a:cs typeface="Times New Roman" panose="02020603050405020304" pitchFamily="18" charset="0"/>
                  </a:rPr>
                  <a:t>是加权累加函数</a:t>
                </a:r>
                <a14:m>
                  <m:oMath xmlns:m="http://schemas.openxmlformats.org/officeDocument/2006/math">
                    <m:sSub>
                      <m:sSubPr>
                        <m:ctrlPr>
                          <a:rPr lang="zh-CN" altLang="zh-CN" sz="1600" b="1" i="1">
                            <a:latin typeface="Cambria Math" panose="02040503050406030204" pitchFamily="18" charset="0"/>
                          </a:rPr>
                        </m:ctrlPr>
                      </m:sSubPr>
                      <m:e>
                        <m:r>
                          <a:rPr lang="en-US" altLang="zh-CN" sz="1600" b="1" i="1">
                            <a:latin typeface="Cambria Math" panose="02040503050406030204" pitchFamily="18" charset="0"/>
                          </a:rPr>
                          <m:t>𝒘</m:t>
                        </m:r>
                      </m:e>
                      <m:sub>
                        <m:r>
                          <a:rPr lang="en-US" altLang="zh-CN" sz="1600" b="1" i="1">
                            <a:latin typeface="Cambria Math" panose="02040503050406030204" pitchFamily="18" charset="0"/>
                          </a:rPr>
                          <m:t>𝟏</m:t>
                        </m:r>
                      </m:sub>
                    </m:sSub>
                    <m:r>
                      <a:rPr lang="en-US" altLang="zh-CN" sz="1600" b="1" i="1">
                        <a:latin typeface="Cambria Math" panose="02040503050406030204" pitchFamily="18" charset="0"/>
                      </a:rPr>
                      <m:t>×</m:t>
                    </m:r>
                    <m:sSub>
                      <m:sSubPr>
                        <m:ctrlPr>
                          <a:rPr lang="zh-CN" altLang="zh-CN" sz="1600" b="1" i="1">
                            <a:latin typeface="Cambria Math" panose="02040503050406030204" pitchFamily="18" charset="0"/>
                          </a:rPr>
                        </m:ctrlPr>
                      </m:sSubPr>
                      <m:e>
                        <m:r>
                          <a:rPr lang="en-US" altLang="zh-CN" sz="1600" b="1" i="1">
                            <a:latin typeface="Cambria Math" panose="02040503050406030204" pitchFamily="18" charset="0"/>
                          </a:rPr>
                          <m:t>𝒐𝒖𝒕</m:t>
                        </m:r>
                      </m:e>
                      <m:sub>
                        <m:r>
                          <a:rPr lang="en-US" altLang="zh-CN" sz="1600" b="1" i="1">
                            <a:latin typeface="Cambria Math" panose="02040503050406030204" pitchFamily="18" charset="0"/>
                          </a:rPr>
                          <m:t>𝟏</m:t>
                        </m:r>
                      </m:sub>
                    </m:sSub>
                    <m:r>
                      <a:rPr lang="en-US" altLang="zh-CN" sz="1600" b="1" i="1">
                        <a:latin typeface="Cambria Math" panose="02040503050406030204" pitchFamily="18" charset="0"/>
                      </a:rPr>
                      <m:t>+</m:t>
                    </m:r>
                    <m:sSub>
                      <m:sSubPr>
                        <m:ctrlPr>
                          <a:rPr lang="zh-CN" altLang="zh-CN" sz="1600" b="1" i="1">
                            <a:latin typeface="Cambria Math" panose="02040503050406030204" pitchFamily="18" charset="0"/>
                          </a:rPr>
                        </m:ctrlPr>
                      </m:sSubPr>
                      <m:e>
                        <m:r>
                          <a:rPr lang="en-US" altLang="zh-CN" sz="1600" b="1" i="1">
                            <a:latin typeface="Cambria Math" panose="02040503050406030204" pitchFamily="18" charset="0"/>
                          </a:rPr>
                          <m:t>𝒘</m:t>
                        </m:r>
                      </m:e>
                      <m:sub>
                        <m:r>
                          <a:rPr lang="en-US" altLang="zh-CN" sz="1600" b="1" i="1">
                            <a:latin typeface="Cambria Math" panose="02040503050406030204" pitchFamily="18" charset="0"/>
                          </a:rPr>
                          <m:t>𝟐</m:t>
                        </m:r>
                      </m:sub>
                    </m:sSub>
                    <m:r>
                      <a:rPr lang="en-US" altLang="zh-CN" sz="1600" b="1" i="1">
                        <a:latin typeface="Cambria Math" panose="02040503050406030204" pitchFamily="18" charset="0"/>
                      </a:rPr>
                      <m:t>×</m:t>
                    </m:r>
                    <m:sSub>
                      <m:sSubPr>
                        <m:ctrlPr>
                          <a:rPr lang="zh-CN" altLang="zh-CN" sz="1600" b="1" i="1">
                            <a:latin typeface="Cambria Math" panose="02040503050406030204" pitchFamily="18" charset="0"/>
                          </a:rPr>
                        </m:ctrlPr>
                      </m:sSubPr>
                      <m:e>
                        <m:r>
                          <a:rPr lang="en-US" altLang="zh-CN" sz="1600" b="1" i="1">
                            <a:latin typeface="Cambria Math" panose="02040503050406030204" pitchFamily="18" charset="0"/>
                          </a:rPr>
                          <m:t>𝒐𝒖𝒕</m:t>
                        </m:r>
                      </m:e>
                      <m:sub>
                        <m:r>
                          <a:rPr lang="en-US" altLang="zh-CN" sz="1600" b="1" i="1">
                            <a:latin typeface="Cambria Math" panose="02040503050406030204" pitchFamily="18" charset="0"/>
                          </a:rPr>
                          <m:t>𝟐</m:t>
                        </m:r>
                      </m:sub>
                    </m:sSub>
                    <m:r>
                      <a:rPr lang="en-US" altLang="zh-CN" sz="1600" b="1" i="1">
                        <a:latin typeface="Cambria Math" panose="02040503050406030204" pitchFamily="18" charset="0"/>
                      </a:rPr>
                      <m:t>+</m:t>
                    </m:r>
                    <m:sSub>
                      <m:sSubPr>
                        <m:ctrlPr>
                          <a:rPr lang="zh-CN" altLang="zh-CN" sz="1600" b="1" i="1">
                            <a:latin typeface="Cambria Math" panose="02040503050406030204" pitchFamily="18" charset="0"/>
                          </a:rPr>
                        </m:ctrlPr>
                      </m:sSubPr>
                      <m:e>
                        <m:r>
                          <a:rPr lang="en-US" altLang="zh-CN" sz="1600" b="1" i="1">
                            <a:latin typeface="Cambria Math" panose="02040503050406030204" pitchFamily="18" charset="0"/>
                          </a:rPr>
                          <m:t>𝒘</m:t>
                        </m:r>
                      </m:e>
                      <m:sub>
                        <m:r>
                          <a:rPr lang="en-US" altLang="zh-CN" sz="1600" b="1" i="1">
                            <a:latin typeface="Cambria Math" panose="02040503050406030204" pitchFamily="18" charset="0"/>
                          </a:rPr>
                          <m:t>𝟑</m:t>
                        </m:r>
                      </m:sub>
                    </m:sSub>
                    <m:r>
                      <a:rPr lang="en-US" altLang="zh-CN" sz="1600" b="1" i="1">
                        <a:latin typeface="Cambria Math" panose="02040503050406030204" pitchFamily="18" charset="0"/>
                      </a:rPr>
                      <m:t>×</m:t>
                    </m:r>
                    <m:sSub>
                      <m:sSubPr>
                        <m:ctrlPr>
                          <a:rPr lang="zh-CN" altLang="zh-CN" sz="1600" b="1" i="1">
                            <a:latin typeface="Cambria Math" panose="02040503050406030204" pitchFamily="18" charset="0"/>
                          </a:rPr>
                        </m:ctrlPr>
                      </m:sSubPr>
                      <m:e>
                        <m:r>
                          <a:rPr lang="en-US" altLang="zh-CN" sz="1600" b="1" i="1">
                            <a:latin typeface="Cambria Math" panose="02040503050406030204" pitchFamily="18" charset="0"/>
                          </a:rPr>
                          <m:t>𝒐𝒖𝒕</m:t>
                        </m:r>
                      </m:e>
                      <m:sub>
                        <m:r>
                          <a:rPr lang="en-US" altLang="zh-CN" sz="1600" b="1" i="1">
                            <a:latin typeface="Cambria Math" panose="02040503050406030204" pitchFamily="18" charset="0"/>
                          </a:rPr>
                          <m:t>𝟑</m:t>
                        </m:r>
                      </m:sub>
                    </m:sSub>
                  </m:oMath>
                </a14:m>
                <a:r>
                  <a:rPr lang="zh-CN" altLang="zh-CN" sz="1600" b="1" dirty="0">
                    <a:latin typeface="Times New Roman" panose="02020603050405020304" pitchFamily="18" charset="0"/>
                    <a:ea typeface="楷体" panose="02010609060101010101" pitchFamily="49" charset="-122"/>
                    <a:cs typeface="Times New Roman" panose="02020603050405020304" pitchFamily="18" charset="0"/>
                  </a:rPr>
                  <a:t>对</a:t>
                </a:r>
                <a14:m>
                  <m:oMath xmlns:m="http://schemas.openxmlformats.org/officeDocument/2006/math">
                    <m:sSub>
                      <m:sSubPr>
                        <m:ctrlPr>
                          <a:rPr lang="zh-CN" altLang="zh-CN" sz="1600" b="1" i="1">
                            <a:latin typeface="Cambria Math" panose="02040503050406030204" pitchFamily="18" charset="0"/>
                          </a:rPr>
                        </m:ctrlPr>
                      </m:sSubPr>
                      <m:e>
                        <m:r>
                          <a:rPr lang="en-US" altLang="zh-CN" sz="1600" b="1" i="1">
                            <a:latin typeface="Cambria Math" panose="02040503050406030204" pitchFamily="18" charset="0"/>
                          </a:rPr>
                          <m:t>𝒘</m:t>
                        </m:r>
                      </m:e>
                      <m:sub>
                        <m:r>
                          <a:rPr lang="en-US" altLang="zh-CN" sz="1600" b="1" i="1">
                            <a:latin typeface="Cambria Math" panose="02040503050406030204" pitchFamily="18" charset="0"/>
                          </a:rPr>
                          <m:t>𝟏</m:t>
                        </m:r>
                      </m:sub>
                    </m:sSub>
                  </m:oMath>
                </a14:m>
                <a:r>
                  <a:rPr lang="zh-CN" altLang="zh-CN" sz="1600" b="1" dirty="0">
                    <a:latin typeface="Times New Roman" panose="02020603050405020304" pitchFamily="18" charset="0"/>
                    <a:ea typeface="楷体" panose="02010609060101010101" pitchFamily="49" charset="-122"/>
                    <a:cs typeface="Times New Roman" panose="02020603050405020304" pitchFamily="18" charset="0"/>
                  </a:rPr>
                  <a:t>求导，结果为</a:t>
                </a:r>
                <a14:m>
                  <m:oMath xmlns:m="http://schemas.openxmlformats.org/officeDocument/2006/math">
                    <m:sSub>
                      <m:sSubPr>
                        <m:ctrlPr>
                          <a:rPr lang="zh-CN" altLang="zh-CN" sz="1600" b="1" i="1">
                            <a:latin typeface="Cambria Math" panose="02040503050406030204" pitchFamily="18" charset="0"/>
                          </a:rPr>
                        </m:ctrlPr>
                      </m:sSubPr>
                      <m:e>
                        <m:r>
                          <a:rPr lang="en-US" altLang="zh-CN" sz="1600" b="1" i="1">
                            <a:latin typeface="Cambria Math" panose="02040503050406030204" pitchFamily="18" charset="0"/>
                          </a:rPr>
                          <m:t>𝒐𝒖𝒕</m:t>
                        </m:r>
                      </m:e>
                      <m:sub>
                        <m:r>
                          <a:rPr lang="en-US" altLang="zh-CN" sz="1600" b="1" i="1">
                            <a:latin typeface="Cambria Math" panose="02040503050406030204" pitchFamily="18" charset="0"/>
                          </a:rPr>
                          <m:t>𝟏</m:t>
                        </m:r>
                      </m:sub>
                    </m:sSub>
                  </m:oMath>
                </a14:m>
                <a:r>
                  <a:rPr lang="zh-CN" altLang="zh-CN" sz="1600" b="1" dirty="0">
                    <a:latin typeface="Times New Roman" panose="02020603050405020304" pitchFamily="18" charset="0"/>
                    <a:ea typeface="楷体" panose="02010609060101010101" pitchFamily="49" charset="-122"/>
                    <a:cs typeface="Times New Roman" panose="02020603050405020304" pitchFamily="18" charset="0"/>
                  </a:rPr>
                  <a:t>。</a:t>
                </a:r>
              </a:p>
              <a:p>
                <a:pPr marL="285750" indent="-285750">
                  <a:buFont typeface="Wingdings" panose="05000000000000000000" pitchFamily="2" charset="2"/>
                  <a:buChar char="l"/>
                </a:pPr>
                <a:r>
                  <a:rPr lang="zh-CN" altLang="zh-CN" sz="1600" b="1" dirty="0">
                    <a:latin typeface="Times New Roman" panose="02020603050405020304" pitchFamily="18" charset="0"/>
                    <a:ea typeface="楷体" panose="02010609060101010101" pitchFamily="49" charset="-122"/>
                    <a:cs typeface="Times New Roman" panose="02020603050405020304" pitchFamily="18" charset="0"/>
                  </a:rPr>
                  <a:t>链式求导实现了损失函数对某个自变量求偏导，好比将损失误差从输出端向输入端逐层传播，通过这个传播过程来更新该自变量取值。梯度下降法告诉我们，只要沿着损失函数梯度的反方向来更新参数，就可使得损失函数下降最快。</a:t>
                </a:r>
              </a:p>
            </p:txBody>
          </p:sp>
        </mc:Choice>
        <mc:Fallback xmlns="">
          <p:sp>
            <p:nvSpPr>
              <p:cNvPr id="4" name="矩形 3"/>
              <p:cNvSpPr>
                <a:spLocks noRot="1" noChangeAspect="1" noMove="1" noResize="1" noEditPoints="1" noAdjustHandles="1" noChangeArrowheads="1" noChangeShapeType="1" noTextEdit="1"/>
              </p:cNvSpPr>
              <p:nvPr/>
            </p:nvSpPr>
            <p:spPr>
              <a:xfrm>
                <a:off x="335207" y="4435980"/>
                <a:ext cx="8634721" cy="1854354"/>
              </a:xfrm>
              <a:prstGeom prst="rect">
                <a:avLst/>
              </a:prstGeom>
              <a:blipFill>
                <a:blip r:embed="rId2"/>
                <a:stretch>
                  <a:fillRect l="-282" r="-2684" b="-2961"/>
                </a:stretch>
              </a:blipFill>
            </p:spPr>
            <p:txBody>
              <a:bodyPr/>
              <a:lstStyle/>
              <a:p>
                <a:r>
                  <a:rPr lang="zh-CN" altLang="en-US">
                    <a:noFill/>
                  </a:rPr>
                  <a:t> </a:t>
                </a:r>
              </a:p>
            </p:txBody>
          </p:sp>
        </mc:Fallback>
      </mc:AlternateContent>
      <p:pic>
        <p:nvPicPr>
          <p:cNvPr id="35" name="图片 34">
            <a:extLst>
              <a:ext uri="{FF2B5EF4-FFF2-40B4-BE49-F238E27FC236}">
                <a16:creationId xmlns:a16="http://schemas.microsoft.com/office/drawing/2014/main" id="{9306963A-566B-4738-BD36-800BD74421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4225" y="1036341"/>
            <a:ext cx="7791718" cy="2685321"/>
          </a:xfrm>
          <a:prstGeom prst="rect">
            <a:avLst/>
          </a:prstGeom>
        </p:spPr>
      </p:pic>
      <p:sp>
        <p:nvSpPr>
          <p:cNvPr id="36" name="文本框 35">
            <a:extLst>
              <a:ext uri="{FF2B5EF4-FFF2-40B4-BE49-F238E27FC236}">
                <a16:creationId xmlns:a16="http://schemas.microsoft.com/office/drawing/2014/main" id="{85ACD81A-3BDA-42A6-AA04-B2BCC65E4F92}"/>
              </a:ext>
            </a:extLst>
          </p:cNvPr>
          <p:cNvSpPr txBox="1"/>
          <p:nvPr/>
        </p:nvSpPr>
        <p:spPr>
          <a:xfrm>
            <a:off x="2269588" y="3877726"/>
            <a:ext cx="4017446" cy="369332"/>
          </a:xfrm>
          <a:prstGeom prst="rect">
            <a:avLst/>
          </a:prstGeom>
          <a:noFill/>
        </p:spPr>
        <p:txBody>
          <a:bodyPr wrap="none" rtlCol="0">
            <a:spAutoFit/>
          </a:bodyPr>
          <a:lstStyle/>
          <a:p>
            <a:r>
              <a:rPr lang="zh-CN" altLang="en-US" b="1" dirty="0">
                <a:latin typeface="Times New Roman" panose="02020603050405020304" pitchFamily="18" charset="0"/>
                <a:ea typeface="楷体" panose="02010609060101010101" pitchFamily="49" charset="-122"/>
                <a:cs typeface="Times New Roman" panose="02020603050405020304" pitchFamily="18" charset="0"/>
              </a:rPr>
              <a:t>图</a:t>
            </a:r>
            <a:r>
              <a:rPr lang="en-US" altLang="zh-CN" b="1" dirty="0">
                <a:latin typeface="Times New Roman" panose="02020603050405020304" pitchFamily="18" charset="0"/>
                <a:ea typeface="楷体" panose="02010609060101010101" pitchFamily="49" charset="-122"/>
                <a:cs typeface="Times New Roman" panose="02020603050405020304" pitchFamily="18" charset="0"/>
              </a:rPr>
              <a:t>6.7 </a:t>
            </a:r>
            <a:r>
              <a:rPr lang="zh-CN" altLang="en-US" b="1" dirty="0">
                <a:latin typeface="Times New Roman" panose="02020603050405020304" pitchFamily="18" charset="0"/>
                <a:ea typeface="楷体" panose="02010609060101010101" pitchFamily="49" charset="-122"/>
                <a:cs typeface="Times New Roman" panose="02020603050405020304" pitchFamily="18" charset="0"/>
              </a:rPr>
              <a:t>链式求导与模型参数更新示意图</a:t>
            </a:r>
          </a:p>
        </p:txBody>
      </p:sp>
    </p:spTree>
    <p:extLst>
      <p:ext uri="{BB962C8B-B14F-4D97-AF65-F5344CB8AC3E}">
        <p14:creationId xmlns:p14="http://schemas.microsoft.com/office/powerpoint/2010/main" val="25158742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26231" y="189692"/>
            <a:ext cx="7507706" cy="657727"/>
          </a:xfrm>
        </p:spPr>
        <p:txBody>
          <a:bodyPr/>
          <a:lstStyle/>
          <a:p>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参数优化：误差反向传播  </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a:t>
            </a:r>
            <a:r>
              <a:rPr lang="en-US" altLang="zh-CN" sz="2000" b="0" dirty="0">
                <a:latin typeface="Times New Roman" panose="02020603050405020304" pitchFamily="18" charset="0"/>
                <a:cs typeface="Times New Roman" panose="02020603050405020304" pitchFamily="18" charset="0"/>
              </a:rPr>
              <a:t>error back propagation, BP</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a:t>
            </a:r>
            <a:endParaRPr lang="zh-CN" altLang="en-US" sz="2000" dirty="0">
              <a:latin typeface="Times New Roman" panose="02020603050405020304" pitchFamily="18" charset="0"/>
              <a:ea typeface="黑体" panose="02010609060101010101" pitchFamily="49"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矩形 2"/>
              <p:cNvSpPr/>
              <p:nvPr/>
            </p:nvSpPr>
            <p:spPr>
              <a:xfrm>
                <a:off x="423714" y="4209968"/>
                <a:ext cx="8470698" cy="2264659"/>
              </a:xfrm>
              <a:prstGeom prst="rect">
                <a:avLst/>
              </a:prstGeom>
            </p:spPr>
            <p:txBody>
              <a:bodyPr wrap="square">
                <a:spAutoFit/>
              </a:bodyPr>
              <a:lstStyle/>
              <a:p>
                <a:pPr marL="285750" indent="-285750">
                  <a:lnSpc>
                    <a:spcPct val="150000"/>
                  </a:lnSpc>
                  <a:buFont typeface="Wingdings" panose="05000000000000000000" pitchFamily="2" charset="2"/>
                  <a:buChar char="l"/>
                </a:pPr>
                <a:r>
                  <a:rPr lang="zh-CN" altLang="zh-CN" sz="1600" b="1" dirty="0">
                    <a:latin typeface="Times New Roman" panose="02020603050405020304" pitchFamily="18" charset="0"/>
                    <a:ea typeface="楷体" panose="02010609060101010101" pitchFamily="49" charset="-122"/>
                    <a:cs typeface="Times New Roman" panose="02020603050405020304" pitchFamily="18" charset="0"/>
                  </a:rPr>
                  <a:t>参数</a:t>
                </a:r>
                <a14:m>
                  <m:oMath xmlns:m="http://schemas.openxmlformats.org/officeDocument/2006/math">
                    <m:sSub>
                      <m:sSubPr>
                        <m:ctrlPr>
                          <a:rPr lang="zh-CN" altLang="zh-CN" sz="1600" b="1" i="1">
                            <a:latin typeface="Cambria Math" panose="02040503050406030204" pitchFamily="18" charset="0"/>
                            <a:ea typeface="楷体" panose="02010609060101010101" pitchFamily="49" charset="-122"/>
                            <a:cs typeface="Times New Roman" panose="02020603050405020304" pitchFamily="18" charset="0"/>
                          </a:rPr>
                        </m:ctrlPr>
                      </m:sSubPr>
                      <m:e>
                        <m:r>
                          <a:rPr lang="en-US" altLang="zh-CN" sz="1600" b="1">
                            <a:latin typeface="Cambria Math" panose="02040503050406030204" pitchFamily="18" charset="0"/>
                            <a:ea typeface="楷体" panose="02010609060101010101" pitchFamily="49" charset="-122"/>
                            <a:cs typeface="Times New Roman" panose="02020603050405020304" pitchFamily="18" charset="0"/>
                          </a:rPr>
                          <m:t>𝑤</m:t>
                        </m:r>
                      </m:e>
                      <m:sub>
                        <m:r>
                          <a:rPr lang="en-US" altLang="zh-CN" sz="1600" b="1">
                            <a:latin typeface="Cambria Math" panose="02040503050406030204" pitchFamily="18" charset="0"/>
                            <a:ea typeface="楷体" panose="02010609060101010101" pitchFamily="49" charset="-122"/>
                            <a:cs typeface="Times New Roman" panose="02020603050405020304" pitchFamily="18" charset="0"/>
                          </a:rPr>
                          <m:t>1</m:t>
                        </m:r>
                      </m:sub>
                    </m:sSub>
                  </m:oMath>
                </a14:m>
                <a:r>
                  <a:rPr lang="zh-CN" altLang="zh-CN" sz="1600" b="1" dirty="0">
                    <a:latin typeface="Times New Roman" panose="02020603050405020304" pitchFamily="18" charset="0"/>
                    <a:ea typeface="楷体" panose="02010609060101010101" pitchFamily="49" charset="-122"/>
                    <a:cs typeface="Times New Roman" panose="02020603050405020304" pitchFamily="18" charset="0"/>
                  </a:rPr>
                  <a:t>在下一轮迭代中的取值被调整为：</a:t>
                </a:r>
                <a14:m>
                  <m:oMath xmlns:m="http://schemas.openxmlformats.org/officeDocument/2006/math">
                    <m:sSubSup>
                      <m:sSubSupPr>
                        <m:ctrlPr>
                          <a:rPr lang="zh-CN" altLang="zh-CN" sz="1600" b="1" i="1">
                            <a:latin typeface="Cambria Math" panose="02040503050406030204" pitchFamily="18" charset="0"/>
                            <a:ea typeface="楷体" panose="02010609060101010101" pitchFamily="49" charset="-122"/>
                            <a:cs typeface="Times New Roman" panose="02020603050405020304" pitchFamily="18" charset="0"/>
                          </a:rPr>
                        </m:ctrlPr>
                      </m:sSubSupPr>
                      <m:e>
                        <m:r>
                          <a:rPr lang="en-US" altLang="zh-CN" sz="1600" b="1">
                            <a:latin typeface="Cambria Math" panose="02040503050406030204" pitchFamily="18" charset="0"/>
                            <a:ea typeface="楷体" panose="02010609060101010101" pitchFamily="49" charset="-122"/>
                            <a:cs typeface="Times New Roman" panose="02020603050405020304" pitchFamily="18" charset="0"/>
                          </a:rPr>
                          <m:t>𝑤</m:t>
                        </m:r>
                      </m:e>
                      <m:sub>
                        <m:r>
                          <a:rPr lang="en-US" altLang="zh-CN" sz="1600" b="1">
                            <a:latin typeface="Cambria Math" panose="02040503050406030204" pitchFamily="18" charset="0"/>
                            <a:ea typeface="楷体" panose="02010609060101010101" pitchFamily="49" charset="-122"/>
                            <a:cs typeface="Times New Roman" panose="02020603050405020304" pitchFamily="18" charset="0"/>
                          </a:rPr>
                          <m:t>1</m:t>
                        </m:r>
                      </m:sub>
                      <m:sup>
                        <m:r>
                          <a:rPr lang="en-US" altLang="zh-CN" sz="1600" b="1">
                            <a:latin typeface="Cambria Math" panose="02040503050406030204" pitchFamily="18" charset="0"/>
                            <a:ea typeface="楷体" panose="02010609060101010101" pitchFamily="49" charset="-122"/>
                            <a:cs typeface="Times New Roman" panose="02020603050405020304" pitchFamily="18" charset="0"/>
                          </a:rPr>
                          <m:t>𝑛𝑒𝑤</m:t>
                        </m:r>
                      </m:sup>
                    </m:sSubSup>
                    <m:r>
                      <a:rPr lang="en-US" altLang="zh-CN" sz="1600" b="1">
                        <a:latin typeface="Cambria Math" panose="02040503050406030204" pitchFamily="18" charset="0"/>
                        <a:ea typeface="楷体" panose="02010609060101010101" pitchFamily="49" charset="-122"/>
                        <a:cs typeface="Times New Roman" panose="02020603050405020304" pitchFamily="18" charset="0"/>
                      </a:rPr>
                      <m:t>=</m:t>
                    </m:r>
                    <m:sSub>
                      <m:sSubPr>
                        <m:ctrlPr>
                          <a:rPr lang="zh-CN" altLang="zh-CN" sz="1600" b="1" i="1">
                            <a:latin typeface="Cambria Math" panose="02040503050406030204" pitchFamily="18" charset="0"/>
                            <a:ea typeface="楷体" panose="02010609060101010101" pitchFamily="49" charset="-122"/>
                            <a:cs typeface="Times New Roman" panose="02020603050405020304" pitchFamily="18" charset="0"/>
                          </a:rPr>
                        </m:ctrlPr>
                      </m:sSubPr>
                      <m:e>
                        <m:r>
                          <a:rPr lang="en-US" altLang="zh-CN" sz="1600" b="1">
                            <a:latin typeface="Cambria Math" panose="02040503050406030204" pitchFamily="18" charset="0"/>
                            <a:ea typeface="楷体" panose="02010609060101010101" pitchFamily="49" charset="-122"/>
                            <a:cs typeface="Times New Roman" panose="02020603050405020304" pitchFamily="18" charset="0"/>
                          </a:rPr>
                          <m:t>𝑤</m:t>
                        </m:r>
                      </m:e>
                      <m:sub>
                        <m:r>
                          <a:rPr lang="en-US" altLang="zh-CN" sz="1600" b="1">
                            <a:latin typeface="Cambria Math" panose="02040503050406030204" pitchFamily="18" charset="0"/>
                            <a:ea typeface="楷体" panose="02010609060101010101" pitchFamily="49" charset="-122"/>
                            <a:cs typeface="Times New Roman" panose="02020603050405020304" pitchFamily="18" charset="0"/>
                          </a:rPr>
                          <m:t>1</m:t>
                        </m:r>
                      </m:sub>
                    </m:sSub>
                    <m:r>
                      <a:rPr lang="en-US" altLang="zh-CN" sz="1600" b="1">
                        <a:latin typeface="Cambria Math" panose="02040503050406030204" pitchFamily="18" charset="0"/>
                        <a:ea typeface="楷体" panose="02010609060101010101" pitchFamily="49" charset="-122"/>
                        <a:cs typeface="Times New Roman" panose="02020603050405020304" pitchFamily="18" charset="0"/>
                      </a:rPr>
                      <m:t>−</m:t>
                    </m:r>
                    <m:r>
                      <m:rPr>
                        <m:sty m:val="p"/>
                      </m:rPr>
                      <a:rPr lang="en-US" altLang="zh-CN" sz="1600" b="1">
                        <a:latin typeface="Cambria Math" panose="02040503050406030204" pitchFamily="18" charset="0"/>
                        <a:ea typeface="楷体" panose="02010609060101010101" pitchFamily="49" charset="-122"/>
                        <a:cs typeface="Times New Roman" panose="02020603050405020304" pitchFamily="18" charset="0"/>
                      </a:rPr>
                      <m:t>η</m:t>
                    </m:r>
                    <m:r>
                      <a:rPr lang="en-US" altLang="zh-CN" sz="1600" b="1">
                        <a:latin typeface="Cambria Math" panose="02040503050406030204" pitchFamily="18" charset="0"/>
                        <a:ea typeface="楷体" panose="02010609060101010101" pitchFamily="49" charset="-122"/>
                        <a:cs typeface="Times New Roman" panose="02020603050405020304" pitchFamily="18" charset="0"/>
                      </a:rPr>
                      <m:t>×</m:t>
                    </m:r>
                    <m:f>
                      <m:fPr>
                        <m:ctrlPr>
                          <a:rPr lang="zh-CN" altLang="zh-CN" sz="1600" b="1" i="1">
                            <a:latin typeface="Cambria Math" panose="02040503050406030204" pitchFamily="18" charset="0"/>
                            <a:ea typeface="楷体" panose="02010609060101010101" pitchFamily="49" charset="-122"/>
                            <a:cs typeface="Times New Roman" panose="02020603050405020304" pitchFamily="18" charset="0"/>
                          </a:rPr>
                        </m:ctrlPr>
                      </m:fPr>
                      <m:num>
                        <m:r>
                          <a:rPr lang="en-US" altLang="zh-CN" sz="1600" b="1">
                            <a:latin typeface="Cambria Math" panose="02040503050406030204" pitchFamily="18" charset="0"/>
                            <a:ea typeface="楷体" panose="02010609060101010101" pitchFamily="49" charset="-122"/>
                            <a:cs typeface="Times New Roman" panose="02020603050405020304" pitchFamily="18" charset="0"/>
                          </a:rPr>
                          <m:t>𝑑</m:t>
                        </m:r>
                        <m:r>
                          <a:rPr lang="en-US" altLang="zh-CN" sz="1600" b="1">
                            <a:latin typeface="Cambria Math" panose="02040503050406030204" pitchFamily="18" charset="0"/>
                            <a:ea typeface="楷体" panose="02010609060101010101" pitchFamily="49" charset="-122"/>
                            <a:cs typeface="Times New Roman" panose="02020603050405020304" pitchFamily="18" charset="0"/>
                          </a:rPr>
                          <m:t>ℒ</m:t>
                        </m:r>
                      </m:num>
                      <m:den>
                        <m:r>
                          <a:rPr lang="en-US" altLang="zh-CN" sz="1600" b="1">
                            <a:latin typeface="Cambria Math" panose="02040503050406030204" pitchFamily="18" charset="0"/>
                            <a:ea typeface="楷体" panose="02010609060101010101" pitchFamily="49" charset="-122"/>
                            <a:cs typeface="Times New Roman" panose="02020603050405020304" pitchFamily="18" charset="0"/>
                          </a:rPr>
                          <m:t>𝑑</m:t>
                        </m:r>
                        <m:sSub>
                          <m:sSubPr>
                            <m:ctrlPr>
                              <a:rPr lang="zh-CN" altLang="zh-CN" sz="1600" b="1" i="1">
                                <a:latin typeface="Cambria Math" panose="02040503050406030204" pitchFamily="18" charset="0"/>
                                <a:ea typeface="楷体" panose="02010609060101010101" pitchFamily="49" charset="-122"/>
                                <a:cs typeface="Times New Roman" panose="02020603050405020304" pitchFamily="18" charset="0"/>
                              </a:rPr>
                            </m:ctrlPr>
                          </m:sSubPr>
                          <m:e>
                            <m:r>
                              <a:rPr lang="en-US" altLang="zh-CN" sz="1600" b="1">
                                <a:latin typeface="Cambria Math" panose="02040503050406030204" pitchFamily="18" charset="0"/>
                                <a:ea typeface="楷体" panose="02010609060101010101" pitchFamily="49" charset="-122"/>
                                <a:cs typeface="Times New Roman" panose="02020603050405020304" pitchFamily="18" charset="0"/>
                              </a:rPr>
                              <m:t>𝑤</m:t>
                            </m:r>
                          </m:e>
                          <m:sub>
                            <m:r>
                              <a:rPr lang="en-US" altLang="zh-CN" sz="1600" b="1">
                                <a:latin typeface="Cambria Math" panose="02040503050406030204" pitchFamily="18" charset="0"/>
                                <a:ea typeface="楷体" panose="02010609060101010101" pitchFamily="49" charset="-122"/>
                                <a:cs typeface="Times New Roman" panose="02020603050405020304" pitchFamily="18" charset="0"/>
                              </a:rPr>
                              <m:t>1</m:t>
                            </m:r>
                          </m:sub>
                        </m:sSub>
                      </m:den>
                    </m:f>
                    <m:r>
                      <a:rPr lang="en-US" altLang="zh-CN" sz="1600" b="1">
                        <a:latin typeface="Cambria Math" panose="02040503050406030204" pitchFamily="18" charset="0"/>
                        <a:ea typeface="楷体" panose="02010609060101010101" pitchFamily="49" charset="-122"/>
                        <a:cs typeface="Times New Roman" panose="02020603050405020304" pitchFamily="18" charset="0"/>
                      </a:rPr>
                      <m:t>=</m:t>
                    </m:r>
                    <m:sSub>
                      <m:sSubPr>
                        <m:ctrlPr>
                          <a:rPr lang="zh-CN" altLang="zh-CN" sz="1600" b="1" i="1">
                            <a:latin typeface="Cambria Math" panose="02040503050406030204" pitchFamily="18" charset="0"/>
                            <a:ea typeface="楷体" panose="02010609060101010101" pitchFamily="49" charset="-122"/>
                            <a:cs typeface="Times New Roman" panose="02020603050405020304" pitchFamily="18" charset="0"/>
                          </a:rPr>
                        </m:ctrlPr>
                      </m:sSubPr>
                      <m:e>
                        <m:r>
                          <a:rPr lang="en-US" altLang="zh-CN" sz="1600" b="1">
                            <a:latin typeface="Cambria Math" panose="02040503050406030204" pitchFamily="18" charset="0"/>
                            <a:ea typeface="楷体" panose="02010609060101010101" pitchFamily="49" charset="-122"/>
                            <a:cs typeface="Times New Roman" panose="02020603050405020304" pitchFamily="18" charset="0"/>
                          </a:rPr>
                          <m:t>𝑤</m:t>
                        </m:r>
                      </m:e>
                      <m:sub>
                        <m:r>
                          <a:rPr lang="en-US" altLang="zh-CN" sz="1600" b="1">
                            <a:latin typeface="Cambria Math" panose="02040503050406030204" pitchFamily="18" charset="0"/>
                            <a:ea typeface="楷体" panose="02010609060101010101" pitchFamily="49" charset="-122"/>
                            <a:cs typeface="Times New Roman" panose="02020603050405020304" pitchFamily="18" charset="0"/>
                          </a:rPr>
                          <m:t>1</m:t>
                        </m:r>
                      </m:sub>
                    </m:sSub>
                    <m:r>
                      <a:rPr lang="en-US" altLang="zh-CN" sz="1600" b="1">
                        <a:latin typeface="Cambria Math" panose="02040503050406030204" pitchFamily="18" charset="0"/>
                        <a:ea typeface="楷体" panose="02010609060101010101" pitchFamily="49" charset="-122"/>
                        <a:cs typeface="Times New Roman" panose="02020603050405020304" pitchFamily="18" charset="0"/>
                      </a:rPr>
                      <m:t>−</m:t>
                    </m:r>
                    <m:r>
                      <m:rPr>
                        <m:sty m:val="p"/>
                      </m:rPr>
                      <a:rPr lang="en-US" altLang="zh-CN" sz="1600" b="1">
                        <a:latin typeface="Cambria Math" panose="02040503050406030204" pitchFamily="18" charset="0"/>
                        <a:ea typeface="楷体" panose="02010609060101010101" pitchFamily="49" charset="-122"/>
                        <a:cs typeface="Times New Roman" panose="02020603050405020304" pitchFamily="18" charset="0"/>
                      </a:rPr>
                      <m:t>η</m:t>
                    </m:r>
                    <m:r>
                      <a:rPr lang="en-US" altLang="zh-CN" sz="1600" b="1">
                        <a:latin typeface="Cambria Math" panose="02040503050406030204" pitchFamily="18" charset="0"/>
                        <a:ea typeface="楷体" panose="02010609060101010101" pitchFamily="49" charset="-122"/>
                        <a:cs typeface="Times New Roman" panose="02020603050405020304" pitchFamily="18" charset="0"/>
                      </a:rPr>
                      <m:t>×</m:t>
                    </m:r>
                    <m:f>
                      <m:fPr>
                        <m:ctrlPr>
                          <a:rPr lang="zh-CN" altLang="zh-CN" sz="1600" b="1" i="1">
                            <a:latin typeface="Cambria Math" panose="02040503050406030204" pitchFamily="18" charset="0"/>
                            <a:ea typeface="楷体" panose="02010609060101010101" pitchFamily="49" charset="-122"/>
                            <a:cs typeface="Times New Roman" panose="02020603050405020304" pitchFamily="18" charset="0"/>
                          </a:rPr>
                        </m:ctrlPr>
                      </m:fPr>
                      <m:num>
                        <m:r>
                          <a:rPr lang="en-US" altLang="zh-CN" sz="1600" b="1">
                            <a:latin typeface="Cambria Math" panose="02040503050406030204" pitchFamily="18" charset="0"/>
                            <a:ea typeface="楷体" panose="02010609060101010101" pitchFamily="49" charset="-122"/>
                            <a:cs typeface="Times New Roman" panose="02020603050405020304" pitchFamily="18" charset="0"/>
                          </a:rPr>
                          <m:t>𝑑</m:t>
                        </m:r>
                        <m:r>
                          <a:rPr lang="en-US" altLang="zh-CN" sz="1600" b="1">
                            <a:latin typeface="Cambria Math" panose="02040503050406030204" pitchFamily="18" charset="0"/>
                            <a:ea typeface="楷体" panose="02010609060101010101" pitchFamily="49" charset="-122"/>
                            <a:cs typeface="Times New Roman" panose="02020603050405020304" pitchFamily="18" charset="0"/>
                          </a:rPr>
                          <m:t>ℒ</m:t>
                        </m:r>
                      </m:num>
                      <m:den>
                        <m:r>
                          <a:rPr lang="en-US" altLang="zh-CN" sz="1600" b="1">
                            <a:latin typeface="Cambria Math" panose="02040503050406030204" pitchFamily="18" charset="0"/>
                            <a:ea typeface="楷体" panose="02010609060101010101" pitchFamily="49" charset="-122"/>
                            <a:cs typeface="Times New Roman" panose="02020603050405020304" pitchFamily="18" charset="0"/>
                          </a:rPr>
                          <m:t>𝑑</m:t>
                        </m:r>
                        <m:r>
                          <a:rPr lang="en-US" altLang="zh-CN" sz="1600" b="1">
                            <a:latin typeface="Cambria Math" panose="02040503050406030204" pitchFamily="18" charset="0"/>
                            <a:ea typeface="楷体" panose="02010609060101010101" pitchFamily="49" charset="-122"/>
                            <a:cs typeface="Times New Roman" panose="02020603050405020304" pitchFamily="18" charset="0"/>
                          </a:rPr>
                          <m:t>𝒪</m:t>
                        </m:r>
                      </m:den>
                    </m:f>
                    <m:f>
                      <m:fPr>
                        <m:ctrlPr>
                          <a:rPr lang="zh-CN" altLang="zh-CN" sz="1600" b="1" i="1">
                            <a:latin typeface="Cambria Math" panose="02040503050406030204" pitchFamily="18" charset="0"/>
                            <a:ea typeface="楷体" panose="02010609060101010101" pitchFamily="49" charset="-122"/>
                            <a:cs typeface="Times New Roman" panose="02020603050405020304" pitchFamily="18" charset="0"/>
                          </a:rPr>
                        </m:ctrlPr>
                      </m:fPr>
                      <m:num>
                        <m:r>
                          <a:rPr lang="en-US" altLang="zh-CN" sz="1600" b="1">
                            <a:latin typeface="Cambria Math" panose="02040503050406030204" pitchFamily="18" charset="0"/>
                            <a:ea typeface="楷体" panose="02010609060101010101" pitchFamily="49" charset="-122"/>
                            <a:cs typeface="Times New Roman" panose="02020603050405020304" pitchFamily="18" charset="0"/>
                          </a:rPr>
                          <m:t>𝑑</m:t>
                        </m:r>
                        <m:r>
                          <a:rPr lang="en-US" altLang="zh-CN" sz="1600" b="1">
                            <a:latin typeface="Cambria Math" panose="02040503050406030204" pitchFamily="18" charset="0"/>
                            <a:ea typeface="楷体" panose="02010609060101010101" pitchFamily="49" charset="-122"/>
                            <a:cs typeface="Times New Roman" panose="02020603050405020304" pitchFamily="18" charset="0"/>
                          </a:rPr>
                          <m:t>𝒪</m:t>
                        </m:r>
                      </m:num>
                      <m:den>
                        <m:r>
                          <a:rPr lang="en-US" altLang="zh-CN" sz="1600" b="1">
                            <a:latin typeface="Cambria Math" panose="02040503050406030204" pitchFamily="18" charset="0"/>
                            <a:ea typeface="楷体" panose="02010609060101010101" pitchFamily="49" charset="-122"/>
                            <a:cs typeface="Times New Roman" panose="02020603050405020304" pitchFamily="18" charset="0"/>
                          </a:rPr>
                          <m:t>𝑑</m:t>
                        </m:r>
                        <m:r>
                          <a:rPr lang="en-US" altLang="zh-CN" sz="1600" b="1">
                            <a:latin typeface="Cambria Math" panose="02040503050406030204" pitchFamily="18" charset="0"/>
                            <a:ea typeface="楷体" panose="02010609060101010101" pitchFamily="49" charset="-122"/>
                            <a:cs typeface="Times New Roman" panose="02020603050405020304" pitchFamily="18" charset="0"/>
                          </a:rPr>
                          <m:t>𝒳</m:t>
                        </m:r>
                      </m:den>
                    </m:f>
                    <m:f>
                      <m:fPr>
                        <m:ctrlPr>
                          <a:rPr lang="zh-CN" altLang="zh-CN" sz="1600" b="1" i="1">
                            <a:latin typeface="Cambria Math" panose="02040503050406030204" pitchFamily="18" charset="0"/>
                            <a:ea typeface="楷体" panose="02010609060101010101" pitchFamily="49" charset="-122"/>
                            <a:cs typeface="Times New Roman" panose="02020603050405020304" pitchFamily="18" charset="0"/>
                          </a:rPr>
                        </m:ctrlPr>
                      </m:fPr>
                      <m:num>
                        <m:r>
                          <a:rPr lang="en-US" altLang="zh-CN" sz="1600" b="1">
                            <a:latin typeface="Cambria Math" panose="02040503050406030204" pitchFamily="18" charset="0"/>
                            <a:ea typeface="楷体" panose="02010609060101010101" pitchFamily="49" charset="-122"/>
                            <a:cs typeface="Times New Roman" panose="02020603050405020304" pitchFamily="18" charset="0"/>
                          </a:rPr>
                          <m:t>𝑑</m:t>
                        </m:r>
                        <m:r>
                          <a:rPr lang="en-US" altLang="zh-CN" sz="1600" b="1">
                            <a:latin typeface="Cambria Math" panose="02040503050406030204" pitchFamily="18" charset="0"/>
                            <a:ea typeface="楷体" panose="02010609060101010101" pitchFamily="49" charset="-122"/>
                            <a:cs typeface="Times New Roman" panose="02020603050405020304" pitchFamily="18" charset="0"/>
                          </a:rPr>
                          <m:t>𝒳</m:t>
                        </m:r>
                      </m:num>
                      <m:den>
                        <m:r>
                          <a:rPr lang="en-US" altLang="zh-CN" sz="1600" b="1">
                            <a:latin typeface="Cambria Math" panose="02040503050406030204" pitchFamily="18" charset="0"/>
                            <a:ea typeface="楷体" panose="02010609060101010101" pitchFamily="49" charset="-122"/>
                            <a:cs typeface="Times New Roman" panose="02020603050405020304" pitchFamily="18" charset="0"/>
                          </a:rPr>
                          <m:t>𝑑</m:t>
                        </m:r>
                        <m:sSub>
                          <m:sSubPr>
                            <m:ctrlPr>
                              <a:rPr lang="zh-CN" altLang="zh-CN" sz="1600" b="1" i="1">
                                <a:latin typeface="Cambria Math" panose="02040503050406030204" pitchFamily="18" charset="0"/>
                                <a:ea typeface="楷体" panose="02010609060101010101" pitchFamily="49" charset="-122"/>
                                <a:cs typeface="Times New Roman" panose="02020603050405020304" pitchFamily="18" charset="0"/>
                              </a:rPr>
                            </m:ctrlPr>
                          </m:sSubPr>
                          <m:e>
                            <m:r>
                              <a:rPr lang="en-US" altLang="zh-CN" sz="1600" b="1">
                                <a:latin typeface="Cambria Math" panose="02040503050406030204" pitchFamily="18" charset="0"/>
                                <a:ea typeface="楷体" panose="02010609060101010101" pitchFamily="49" charset="-122"/>
                                <a:cs typeface="Times New Roman" panose="02020603050405020304" pitchFamily="18" charset="0"/>
                              </a:rPr>
                              <m:t>𝑤</m:t>
                            </m:r>
                          </m:e>
                          <m:sub>
                            <m:r>
                              <a:rPr lang="en-US" altLang="zh-CN" sz="1600" b="1">
                                <a:latin typeface="Cambria Math" panose="02040503050406030204" pitchFamily="18" charset="0"/>
                                <a:ea typeface="楷体" panose="02010609060101010101" pitchFamily="49" charset="-122"/>
                                <a:cs typeface="Times New Roman" panose="02020603050405020304" pitchFamily="18" charset="0"/>
                              </a:rPr>
                              <m:t>1</m:t>
                            </m:r>
                          </m:sub>
                        </m:sSub>
                      </m:den>
                    </m:f>
                    <m:r>
                      <a:rPr lang="en-US" altLang="zh-CN" sz="1600" b="1">
                        <a:latin typeface="Cambria Math" panose="02040503050406030204" pitchFamily="18" charset="0"/>
                        <a:ea typeface="楷体" panose="02010609060101010101" pitchFamily="49" charset="-122"/>
                        <a:cs typeface="Times New Roman" panose="02020603050405020304" pitchFamily="18" charset="0"/>
                      </a:rPr>
                      <m:t>=</m:t>
                    </m:r>
                    <m:sSub>
                      <m:sSubPr>
                        <m:ctrlPr>
                          <a:rPr lang="zh-CN" altLang="zh-CN" sz="1600" b="1" i="1">
                            <a:latin typeface="Cambria Math" panose="02040503050406030204" pitchFamily="18" charset="0"/>
                            <a:ea typeface="楷体" panose="02010609060101010101" pitchFamily="49" charset="-122"/>
                            <a:cs typeface="Times New Roman" panose="02020603050405020304" pitchFamily="18" charset="0"/>
                          </a:rPr>
                        </m:ctrlPr>
                      </m:sSubPr>
                      <m:e>
                        <m:r>
                          <a:rPr lang="en-US" altLang="zh-CN" sz="1600" b="1">
                            <a:latin typeface="Cambria Math" panose="02040503050406030204" pitchFamily="18" charset="0"/>
                            <a:ea typeface="楷体" panose="02010609060101010101" pitchFamily="49" charset="-122"/>
                            <a:cs typeface="Times New Roman" panose="02020603050405020304" pitchFamily="18" charset="0"/>
                          </a:rPr>
                          <m:t>𝑤</m:t>
                        </m:r>
                      </m:e>
                      <m:sub>
                        <m:r>
                          <a:rPr lang="en-US" altLang="zh-CN" sz="1600" b="1">
                            <a:latin typeface="Cambria Math" panose="02040503050406030204" pitchFamily="18" charset="0"/>
                            <a:ea typeface="楷体" panose="02010609060101010101" pitchFamily="49" charset="-122"/>
                            <a:cs typeface="Times New Roman" panose="02020603050405020304" pitchFamily="18" charset="0"/>
                          </a:rPr>
                          <m:t>1</m:t>
                        </m:r>
                      </m:sub>
                    </m:sSub>
                    <m:r>
                      <a:rPr lang="en-US" altLang="zh-CN" sz="1600" b="1">
                        <a:latin typeface="Cambria Math" panose="02040503050406030204" pitchFamily="18" charset="0"/>
                        <a:ea typeface="楷体" panose="02010609060101010101" pitchFamily="49" charset="-122"/>
                        <a:cs typeface="Times New Roman" panose="02020603050405020304" pitchFamily="18" charset="0"/>
                      </a:rPr>
                      <m:t>−</m:t>
                    </m:r>
                    <m:r>
                      <m:rPr>
                        <m:sty m:val="p"/>
                      </m:rPr>
                      <a:rPr lang="en-US" altLang="zh-CN" sz="1600" b="1">
                        <a:latin typeface="Cambria Math" panose="02040503050406030204" pitchFamily="18" charset="0"/>
                        <a:ea typeface="楷体" panose="02010609060101010101" pitchFamily="49" charset="-122"/>
                        <a:cs typeface="Times New Roman" panose="02020603050405020304" pitchFamily="18" charset="0"/>
                      </a:rPr>
                      <m:t>η</m:t>
                    </m:r>
                    <m:r>
                      <a:rPr lang="en-US" altLang="zh-CN" sz="1600" b="1">
                        <a:latin typeface="Cambria Math" panose="02040503050406030204" pitchFamily="18" charset="0"/>
                        <a:ea typeface="楷体" panose="02010609060101010101" pitchFamily="49" charset="-122"/>
                        <a:cs typeface="Times New Roman" panose="02020603050405020304" pitchFamily="18" charset="0"/>
                      </a:rPr>
                      <m:t>×</m:t>
                    </m:r>
                    <m:f>
                      <m:fPr>
                        <m:ctrlPr>
                          <a:rPr lang="zh-CN" altLang="zh-CN" sz="1600" b="1" i="1">
                            <a:latin typeface="Cambria Math" panose="02040503050406030204" pitchFamily="18" charset="0"/>
                            <a:ea typeface="楷体" panose="02010609060101010101" pitchFamily="49" charset="-122"/>
                            <a:cs typeface="Times New Roman" panose="02020603050405020304" pitchFamily="18" charset="0"/>
                          </a:rPr>
                        </m:ctrlPr>
                      </m:fPr>
                      <m:num>
                        <m:r>
                          <a:rPr lang="en-US" altLang="zh-CN" sz="1600" b="1">
                            <a:latin typeface="Cambria Math" panose="02040503050406030204" pitchFamily="18" charset="0"/>
                            <a:ea typeface="楷体" panose="02010609060101010101" pitchFamily="49" charset="-122"/>
                            <a:cs typeface="Times New Roman" panose="02020603050405020304" pitchFamily="18" charset="0"/>
                          </a:rPr>
                          <m:t>𝑑</m:t>
                        </m:r>
                        <m:r>
                          <a:rPr lang="en-US" altLang="zh-CN" sz="1600" b="1">
                            <a:latin typeface="Cambria Math" panose="02040503050406030204" pitchFamily="18" charset="0"/>
                            <a:ea typeface="楷体" panose="02010609060101010101" pitchFamily="49" charset="-122"/>
                            <a:cs typeface="Times New Roman" panose="02020603050405020304" pitchFamily="18" charset="0"/>
                          </a:rPr>
                          <m:t>ℒ</m:t>
                        </m:r>
                      </m:num>
                      <m:den>
                        <m:r>
                          <a:rPr lang="en-US" altLang="zh-CN" sz="1600" b="1">
                            <a:latin typeface="Cambria Math" panose="02040503050406030204" pitchFamily="18" charset="0"/>
                            <a:ea typeface="楷体" panose="02010609060101010101" pitchFamily="49" charset="-122"/>
                            <a:cs typeface="Times New Roman" panose="02020603050405020304" pitchFamily="18" charset="0"/>
                          </a:rPr>
                          <m:t>𝑑</m:t>
                        </m:r>
                        <m:r>
                          <a:rPr lang="en-US" altLang="zh-CN" sz="1600" b="1">
                            <a:latin typeface="Cambria Math" panose="02040503050406030204" pitchFamily="18" charset="0"/>
                            <a:ea typeface="楷体" panose="02010609060101010101" pitchFamily="49" charset="-122"/>
                            <a:cs typeface="Times New Roman" panose="02020603050405020304" pitchFamily="18" charset="0"/>
                          </a:rPr>
                          <m:t>𝒪</m:t>
                        </m:r>
                      </m:den>
                    </m:f>
                    <m:r>
                      <a:rPr lang="en-US" altLang="zh-CN" sz="1600" b="1">
                        <a:latin typeface="Cambria Math" panose="02040503050406030204" pitchFamily="18" charset="0"/>
                        <a:ea typeface="楷体" panose="02010609060101010101" pitchFamily="49" charset="-122"/>
                        <a:cs typeface="Times New Roman" panose="02020603050405020304" pitchFamily="18" charset="0"/>
                      </a:rPr>
                      <m:t>×</m:t>
                    </m:r>
                    <m:f>
                      <m:fPr>
                        <m:ctrlPr>
                          <a:rPr lang="zh-CN" altLang="zh-CN" sz="1600" b="1" i="1">
                            <a:latin typeface="Cambria Math" panose="02040503050406030204" pitchFamily="18" charset="0"/>
                            <a:ea typeface="楷体" panose="02010609060101010101" pitchFamily="49" charset="-122"/>
                            <a:cs typeface="Times New Roman" panose="02020603050405020304" pitchFamily="18" charset="0"/>
                          </a:rPr>
                        </m:ctrlPr>
                      </m:fPr>
                      <m:num>
                        <m:r>
                          <a:rPr lang="en-US" altLang="zh-CN" sz="1600" b="1">
                            <a:latin typeface="Cambria Math" panose="02040503050406030204" pitchFamily="18" charset="0"/>
                            <a:ea typeface="楷体" panose="02010609060101010101" pitchFamily="49" charset="-122"/>
                            <a:cs typeface="Times New Roman" panose="02020603050405020304" pitchFamily="18" charset="0"/>
                          </a:rPr>
                          <m:t>1</m:t>
                        </m:r>
                      </m:num>
                      <m:den>
                        <m:r>
                          <a:rPr lang="en-US" altLang="zh-CN" sz="1600" b="1">
                            <a:latin typeface="Cambria Math" panose="02040503050406030204" pitchFamily="18" charset="0"/>
                            <a:ea typeface="楷体" panose="02010609060101010101" pitchFamily="49" charset="-122"/>
                            <a:cs typeface="Times New Roman" panose="02020603050405020304" pitchFamily="18" charset="0"/>
                          </a:rPr>
                          <m:t>1+</m:t>
                        </m:r>
                        <m:sSup>
                          <m:sSupPr>
                            <m:ctrlPr>
                              <a:rPr lang="zh-CN" altLang="zh-CN" sz="1600" b="1" i="1">
                                <a:latin typeface="Cambria Math" panose="02040503050406030204" pitchFamily="18" charset="0"/>
                                <a:ea typeface="楷体" panose="02010609060101010101" pitchFamily="49" charset="-122"/>
                                <a:cs typeface="Times New Roman" panose="02020603050405020304" pitchFamily="18" charset="0"/>
                              </a:rPr>
                            </m:ctrlPr>
                          </m:sSupPr>
                          <m:e>
                            <m:r>
                              <a:rPr lang="en-US" altLang="zh-CN" sz="1600" b="1">
                                <a:latin typeface="Cambria Math" panose="02040503050406030204" pitchFamily="18" charset="0"/>
                                <a:ea typeface="楷体" panose="02010609060101010101" pitchFamily="49" charset="-122"/>
                                <a:cs typeface="Times New Roman" panose="02020603050405020304" pitchFamily="18" charset="0"/>
                              </a:rPr>
                              <m:t>𝑒</m:t>
                            </m:r>
                          </m:e>
                          <m:sup>
                            <m:r>
                              <a:rPr lang="en-US" altLang="zh-CN" sz="1600" b="1">
                                <a:latin typeface="Cambria Math" panose="02040503050406030204" pitchFamily="18" charset="0"/>
                                <a:ea typeface="楷体" panose="02010609060101010101" pitchFamily="49" charset="-122"/>
                                <a:cs typeface="Times New Roman" panose="02020603050405020304" pitchFamily="18" charset="0"/>
                              </a:rPr>
                              <m:t>−</m:t>
                            </m:r>
                            <m:r>
                              <a:rPr lang="en-US" altLang="zh-CN" sz="1600" b="1">
                                <a:latin typeface="Cambria Math" panose="02040503050406030204" pitchFamily="18" charset="0"/>
                                <a:ea typeface="楷体" panose="02010609060101010101" pitchFamily="49" charset="-122"/>
                                <a:cs typeface="Times New Roman" panose="02020603050405020304" pitchFamily="18" charset="0"/>
                              </a:rPr>
                              <m:t>𝒳</m:t>
                            </m:r>
                          </m:sup>
                        </m:sSup>
                      </m:den>
                    </m:f>
                    <m:r>
                      <a:rPr lang="en-US" altLang="zh-CN" sz="1600" b="1">
                        <a:latin typeface="Cambria Math" panose="02040503050406030204" pitchFamily="18" charset="0"/>
                        <a:ea typeface="楷体" panose="02010609060101010101" pitchFamily="49" charset="-122"/>
                        <a:cs typeface="Times New Roman" panose="02020603050405020304" pitchFamily="18" charset="0"/>
                      </a:rPr>
                      <m:t>×(1−</m:t>
                    </m:r>
                    <m:f>
                      <m:fPr>
                        <m:ctrlPr>
                          <a:rPr lang="zh-CN" altLang="zh-CN" sz="1600" b="1" i="1">
                            <a:latin typeface="Cambria Math" panose="02040503050406030204" pitchFamily="18" charset="0"/>
                            <a:ea typeface="楷体" panose="02010609060101010101" pitchFamily="49" charset="-122"/>
                            <a:cs typeface="Times New Roman" panose="02020603050405020304" pitchFamily="18" charset="0"/>
                          </a:rPr>
                        </m:ctrlPr>
                      </m:fPr>
                      <m:num>
                        <m:r>
                          <a:rPr lang="en-US" altLang="zh-CN" sz="1600" b="1">
                            <a:latin typeface="Cambria Math" panose="02040503050406030204" pitchFamily="18" charset="0"/>
                            <a:ea typeface="楷体" panose="02010609060101010101" pitchFamily="49" charset="-122"/>
                            <a:cs typeface="Times New Roman" panose="02020603050405020304" pitchFamily="18" charset="0"/>
                          </a:rPr>
                          <m:t>1</m:t>
                        </m:r>
                      </m:num>
                      <m:den>
                        <m:r>
                          <a:rPr lang="en-US" altLang="zh-CN" sz="1600" b="1">
                            <a:latin typeface="Cambria Math" panose="02040503050406030204" pitchFamily="18" charset="0"/>
                            <a:ea typeface="楷体" panose="02010609060101010101" pitchFamily="49" charset="-122"/>
                            <a:cs typeface="Times New Roman" panose="02020603050405020304" pitchFamily="18" charset="0"/>
                          </a:rPr>
                          <m:t>1+</m:t>
                        </m:r>
                        <m:sSup>
                          <m:sSupPr>
                            <m:ctrlPr>
                              <a:rPr lang="zh-CN" altLang="zh-CN" sz="1600" b="1" i="1">
                                <a:latin typeface="Cambria Math" panose="02040503050406030204" pitchFamily="18" charset="0"/>
                                <a:ea typeface="楷体" panose="02010609060101010101" pitchFamily="49" charset="-122"/>
                                <a:cs typeface="Times New Roman" panose="02020603050405020304" pitchFamily="18" charset="0"/>
                              </a:rPr>
                            </m:ctrlPr>
                          </m:sSupPr>
                          <m:e>
                            <m:r>
                              <a:rPr lang="en-US" altLang="zh-CN" sz="1600" b="1">
                                <a:latin typeface="Cambria Math" panose="02040503050406030204" pitchFamily="18" charset="0"/>
                                <a:ea typeface="楷体" panose="02010609060101010101" pitchFamily="49" charset="-122"/>
                                <a:cs typeface="Times New Roman" panose="02020603050405020304" pitchFamily="18" charset="0"/>
                              </a:rPr>
                              <m:t>𝑒</m:t>
                            </m:r>
                          </m:e>
                          <m:sup>
                            <m:r>
                              <a:rPr lang="en-US" altLang="zh-CN" sz="1600" b="1">
                                <a:latin typeface="Cambria Math" panose="02040503050406030204" pitchFamily="18" charset="0"/>
                                <a:ea typeface="楷体" panose="02010609060101010101" pitchFamily="49" charset="-122"/>
                                <a:cs typeface="Times New Roman" panose="02020603050405020304" pitchFamily="18" charset="0"/>
                              </a:rPr>
                              <m:t>−</m:t>
                            </m:r>
                            <m:r>
                              <a:rPr lang="en-US" altLang="zh-CN" sz="1600" b="1">
                                <a:latin typeface="Cambria Math" panose="02040503050406030204" pitchFamily="18" charset="0"/>
                                <a:ea typeface="楷体" panose="02010609060101010101" pitchFamily="49" charset="-122"/>
                                <a:cs typeface="Times New Roman" panose="02020603050405020304" pitchFamily="18" charset="0"/>
                              </a:rPr>
                              <m:t>𝒳</m:t>
                            </m:r>
                          </m:sup>
                        </m:sSup>
                      </m:den>
                    </m:f>
                    <m:r>
                      <a:rPr lang="en-US" altLang="zh-CN" sz="1600" b="1">
                        <a:latin typeface="Cambria Math" panose="02040503050406030204" pitchFamily="18" charset="0"/>
                        <a:ea typeface="楷体" panose="02010609060101010101" pitchFamily="49" charset="-122"/>
                        <a:cs typeface="Times New Roman" panose="02020603050405020304" pitchFamily="18" charset="0"/>
                      </a:rPr>
                      <m:t>)×</m:t>
                    </m:r>
                    <m:sSub>
                      <m:sSubPr>
                        <m:ctrlPr>
                          <a:rPr lang="zh-CN" altLang="zh-CN" sz="1600" b="1" i="1">
                            <a:latin typeface="Cambria Math" panose="02040503050406030204" pitchFamily="18" charset="0"/>
                            <a:ea typeface="楷体" panose="02010609060101010101" pitchFamily="49" charset="-122"/>
                            <a:cs typeface="Times New Roman" panose="02020603050405020304" pitchFamily="18" charset="0"/>
                          </a:rPr>
                        </m:ctrlPr>
                      </m:sSubPr>
                      <m:e>
                        <m:r>
                          <a:rPr lang="en-US" altLang="zh-CN" sz="1600" b="1">
                            <a:latin typeface="Cambria Math" panose="02040503050406030204" pitchFamily="18" charset="0"/>
                            <a:ea typeface="楷体" panose="02010609060101010101" pitchFamily="49" charset="-122"/>
                            <a:cs typeface="Times New Roman" panose="02020603050405020304" pitchFamily="18" charset="0"/>
                          </a:rPr>
                          <m:t>𝑜𝑢𝑡</m:t>
                        </m:r>
                      </m:e>
                      <m:sub>
                        <m:r>
                          <a:rPr lang="en-US" altLang="zh-CN" sz="1600" b="1">
                            <a:latin typeface="Cambria Math" panose="02040503050406030204" pitchFamily="18" charset="0"/>
                            <a:ea typeface="楷体" panose="02010609060101010101" pitchFamily="49" charset="-122"/>
                            <a:cs typeface="Times New Roman" panose="02020603050405020304" pitchFamily="18" charset="0"/>
                          </a:rPr>
                          <m:t>1</m:t>
                        </m:r>
                      </m:sub>
                    </m:sSub>
                  </m:oMath>
                </a14:m>
                <a:r>
                  <a:rPr lang="zh-CN" altLang="zh-CN" sz="1600" b="1" dirty="0">
                    <a:latin typeface="Times New Roman" panose="02020603050405020304" pitchFamily="18" charset="0"/>
                    <a:ea typeface="楷体" panose="02010609060101010101" pitchFamily="49" charset="-122"/>
                    <a:cs typeface="Times New Roman" panose="02020603050405020304" pitchFamily="18" charset="0"/>
                  </a:rPr>
                  <a:t>。</a:t>
                </a:r>
                <a:endParaRPr lang="en-US" altLang="zh-CN" sz="1600" b="1" dirty="0">
                  <a:latin typeface="Times New Roman" panose="02020603050405020304" pitchFamily="18" charset="0"/>
                  <a:ea typeface="楷体" panose="02010609060101010101" pitchFamily="49" charset="-122"/>
                  <a:cs typeface="Times New Roman" panose="02020603050405020304" pitchFamily="18" charset="0"/>
                </a:endParaRPr>
              </a:p>
              <a:p>
                <a:pPr marL="285750" indent="-285750">
                  <a:lnSpc>
                    <a:spcPct val="150000"/>
                  </a:lnSpc>
                  <a:buFont typeface="Wingdings" panose="05000000000000000000" pitchFamily="2" charset="2"/>
                  <a:buChar char="l"/>
                </a:pPr>
                <a:r>
                  <a:rPr lang="zh-CN" altLang="zh-CN" sz="1600" b="1" dirty="0">
                    <a:latin typeface="Times New Roman" panose="02020603050405020304" pitchFamily="18" charset="0"/>
                    <a:ea typeface="楷体" panose="02010609060101010101" pitchFamily="49" charset="-122"/>
                    <a:cs typeface="Times New Roman" panose="02020603050405020304" pitchFamily="18" charset="0"/>
                  </a:rPr>
                  <a:t>按照同样的方法，可调整</a:t>
                </a:r>
                <a14:m>
                  <m:oMath xmlns:m="http://schemas.openxmlformats.org/officeDocument/2006/math">
                    <m:sSub>
                      <m:sSubPr>
                        <m:ctrlPr>
                          <a:rPr lang="zh-CN" altLang="zh-CN" sz="1600" b="1" i="1">
                            <a:latin typeface="Cambria Math" panose="02040503050406030204" pitchFamily="18" charset="0"/>
                            <a:ea typeface="楷体" panose="02010609060101010101" pitchFamily="49" charset="-122"/>
                            <a:cs typeface="Times New Roman" panose="02020603050405020304" pitchFamily="18" charset="0"/>
                          </a:rPr>
                        </m:ctrlPr>
                      </m:sSubPr>
                      <m:e>
                        <m:r>
                          <a:rPr lang="en-US" altLang="zh-CN" sz="1600" b="1">
                            <a:latin typeface="Cambria Math" panose="02040503050406030204" pitchFamily="18" charset="0"/>
                            <a:ea typeface="楷体" panose="02010609060101010101" pitchFamily="49" charset="-122"/>
                            <a:cs typeface="Times New Roman" panose="02020603050405020304" pitchFamily="18" charset="0"/>
                          </a:rPr>
                          <m:t>𝑤</m:t>
                        </m:r>
                      </m:e>
                      <m:sub>
                        <m:r>
                          <a:rPr lang="en-US" altLang="zh-CN" sz="1600" b="1">
                            <a:latin typeface="Cambria Math" panose="02040503050406030204" pitchFamily="18" charset="0"/>
                            <a:ea typeface="楷体" panose="02010609060101010101" pitchFamily="49" charset="-122"/>
                            <a:cs typeface="Times New Roman" panose="02020603050405020304" pitchFamily="18" charset="0"/>
                          </a:rPr>
                          <m:t>2</m:t>
                        </m:r>
                      </m:sub>
                    </m:sSub>
                  </m:oMath>
                </a14:m>
                <a:r>
                  <a:rPr lang="zh-CN" altLang="zh-CN" sz="1600" b="1" dirty="0">
                    <a:latin typeface="Times New Roman" panose="02020603050405020304" pitchFamily="18" charset="0"/>
                    <a:ea typeface="楷体" panose="02010609060101010101" pitchFamily="49" charset="-122"/>
                    <a:cs typeface="Times New Roman" panose="02020603050405020304" pitchFamily="18" charset="0"/>
                  </a:rPr>
                  <a:t>、</a:t>
                </a:r>
                <a14:m>
                  <m:oMath xmlns:m="http://schemas.openxmlformats.org/officeDocument/2006/math">
                    <m:sSub>
                      <m:sSubPr>
                        <m:ctrlPr>
                          <a:rPr lang="zh-CN" altLang="zh-CN" sz="1600" b="1" i="1">
                            <a:latin typeface="Cambria Math" panose="02040503050406030204" pitchFamily="18" charset="0"/>
                            <a:ea typeface="楷体" panose="02010609060101010101" pitchFamily="49" charset="-122"/>
                            <a:cs typeface="Times New Roman" panose="02020603050405020304" pitchFamily="18" charset="0"/>
                          </a:rPr>
                        </m:ctrlPr>
                      </m:sSubPr>
                      <m:e>
                        <m:r>
                          <a:rPr lang="en-US" altLang="zh-CN" sz="1600" b="1">
                            <a:latin typeface="Cambria Math" panose="02040503050406030204" pitchFamily="18" charset="0"/>
                            <a:ea typeface="楷体" panose="02010609060101010101" pitchFamily="49" charset="-122"/>
                            <a:cs typeface="Times New Roman" panose="02020603050405020304" pitchFamily="18" charset="0"/>
                          </a:rPr>
                          <m:t>𝑤</m:t>
                        </m:r>
                      </m:e>
                      <m:sub>
                        <m:r>
                          <a:rPr lang="en-US" altLang="zh-CN" sz="1600" b="1">
                            <a:latin typeface="Cambria Math" panose="02040503050406030204" pitchFamily="18" charset="0"/>
                            <a:ea typeface="楷体" panose="02010609060101010101" pitchFamily="49" charset="-122"/>
                            <a:cs typeface="Times New Roman" panose="02020603050405020304" pitchFamily="18" charset="0"/>
                          </a:rPr>
                          <m:t>3</m:t>
                        </m:r>
                      </m:sub>
                    </m:sSub>
                  </m:oMath>
                </a14:m>
                <a:r>
                  <a:rPr lang="zh-CN" altLang="zh-CN" sz="1600" b="1" dirty="0">
                    <a:latin typeface="Times New Roman" panose="02020603050405020304" pitchFamily="18" charset="0"/>
                    <a:ea typeface="楷体" panose="02010609060101010101" pitchFamily="49" charset="-122"/>
                    <a:cs typeface="Times New Roman" panose="02020603050405020304" pitchFamily="18" charset="0"/>
                  </a:rPr>
                  <a:t>以及其它图中未显示参数的取值。经过这样的调整，在模型参数新的取值作用下，损失函数</a:t>
                </a:r>
                <a14:m>
                  <m:oMath xmlns:m="http://schemas.openxmlformats.org/officeDocument/2006/math">
                    <m:r>
                      <a:rPr lang="en-US" altLang="zh-CN" sz="1600" b="1">
                        <a:latin typeface="Cambria Math" panose="02040503050406030204" pitchFamily="18" charset="0"/>
                        <a:ea typeface="楷体" panose="02010609060101010101" pitchFamily="49" charset="-122"/>
                        <a:cs typeface="Times New Roman" panose="02020603050405020304" pitchFamily="18" charset="0"/>
                      </a:rPr>
                      <m:t>ℒ</m:t>
                    </m:r>
                    <m:d>
                      <m:dPr>
                        <m:ctrlPr>
                          <a:rPr lang="zh-CN" altLang="zh-CN" sz="1600" b="1" i="1">
                            <a:latin typeface="Cambria Math" panose="02040503050406030204" pitchFamily="18" charset="0"/>
                            <a:ea typeface="楷体" panose="02010609060101010101" pitchFamily="49" charset="-122"/>
                            <a:cs typeface="Times New Roman" panose="02020603050405020304" pitchFamily="18" charset="0"/>
                          </a:rPr>
                        </m:ctrlPr>
                      </m:dPr>
                      <m:e>
                        <m:r>
                          <m:rPr>
                            <m:sty m:val="p"/>
                          </m:rPr>
                          <a:rPr lang="en-US" altLang="zh-CN" sz="1600" b="1">
                            <a:latin typeface="Cambria Math" panose="02040503050406030204" pitchFamily="18" charset="0"/>
                            <a:ea typeface="楷体" panose="02010609060101010101" pitchFamily="49" charset="-122"/>
                            <a:cs typeface="Times New Roman" panose="02020603050405020304" pitchFamily="18" charset="0"/>
                          </a:rPr>
                          <m:t>θ</m:t>
                        </m:r>
                      </m:e>
                    </m:d>
                  </m:oMath>
                </a14:m>
                <a:r>
                  <a:rPr lang="zh-CN" altLang="zh-CN" sz="1600" b="1" dirty="0">
                    <a:latin typeface="Times New Roman" panose="02020603050405020304" pitchFamily="18" charset="0"/>
                    <a:ea typeface="楷体" panose="02010609060101010101" pitchFamily="49" charset="-122"/>
                    <a:cs typeface="Times New Roman" panose="02020603050405020304" pitchFamily="18" charset="0"/>
                  </a:rPr>
                  <a:t>会以最快下降方式逐渐减少，直至减少到最小值（即全局最小值）。</a:t>
                </a:r>
              </a:p>
            </p:txBody>
          </p:sp>
        </mc:Choice>
        <mc:Fallback xmlns="">
          <p:sp>
            <p:nvSpPr>
              <p:cNvPr id="3" name="矩形 2"/>
              <p:cNvSpPr>
                <a:spLocks noRot="1" noChangeAspect="1" noMove="1" noResize="1" noEditPoints="1" noAdjustHandles="1" noChangeArrowheads="1" noChangeShapeType="1" noTextEdit="1"/>
              </p:cNvSpPr>
              <p:nvPr/>
            </p:nvSpPr>
            <p:spPr>
              <a:xfrm>
                <a:off x="423714" y="4209968"/>
                <a:ext cx="8470698" cy="2264659"/>
              </a:xfrm>
              <a:prstGeom prst="rect">
                <a:avLst/>
              </a:prstGeom>
              <a:blipFill>
                <a:blip r:embed="rId2"/>
                <a:stretch>
                  <a:fillRect l="-288" r="-216" b="-2426"/>
                </a:stretch>
              </a:blipFill>
            </p:spPr>
            <p:txBody>
              <a:bodyPr/>
              <a:lstStyle/>
              <a:p>
                <a:r>
                  <a:rPr lang="zh-CN" altLang="en-US">
                    <a:noFill/>
                  </a:rPr>
                  <a:t> </a:t>
                </a:r>
              </a:p>
            </p:txBody>
          </p:sp>
        </mc:Fallback>
      </mc:AlternateContent>
      <p:pic>
        <p:nvPicPr>
          <p:cNvPr id="35" name="图片 34">
            <a:extLst>
              <a:ext uri="{FF2B5EF4-FFF2-40B4-BE49-F238E27FC236}">
                <a16:creationId xmlns:a16="http://schemas.microsoft.com/office/drawing/2014/main" id="{72C56753-DCF5-4E92-A266-F79EE87B67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9376" y="1148424"/>
            <a:ext cx="7020466" cy="2419518"/>
          </a:xfrm>
          <a:prstGeom prst="rect">
            <a:avLst/>
          </a:prstGeom>
        </p:spPr>
      </p:pic>
      <p:sp>
        <p:nvSpPr>
          <p:cNvPr id="36" name="文本框 35">
            <a:extLst>
              <a:ext uri="{FF2B5EF4-FFF2-40B4-BE49-F238E27FC236}">
                <a16:creationId xmlns:a16="http://schemas.microsoft.com/office/drawing/2014/main" id="{C124544A-7743-4A3C-B77E-4B1A026858D1}"/>
              </a:ext>
            </a:extLst>
          </p:cNvPr>
          <p:cNvSpPr txBox="1"/>
          <p:nvPr/>
        </p:nvSpPr>
        <p:spPr>
          <a:xfrm>
            <a:off x="2696838" y="3684281"/>
            <a:ext cx="4017446" cy="369332"/>
          </a:xfrm>
          <a:prstGeom prst="rect">
            <a:avLst/>
          </a:prstGeom>
          <a:noFill/>
        </p:spPr>
        <p:txBody>
          <a:bodyPr wrap="none" rtlCol="0">
            <a:spAutoFit/>
          </a:bodyPr>
          <a:lstStyle/>
          <a:p>
            <a:r>
              <a:rPr lang="zh-CN" altLang="en-US" b="1" dirty="0">
                <a:latin typeface="Times New Roman" panose="02020603050405020304" pitchFamily="18" charset="0"/>
                <a:ea typeface="楷体" panose="02010609060101010101" pitchFamily="49" charset="-122"/>
                <a:cs typeface="Times New Roman" panose="02020603050405020304" pitchFamily="18" charset="0"/>
              </a:rPr>
              <a:t>图</a:t>
            </a:r>
            <a:r>
              <a:rPr lang="en-US" altLang="zh-CN" b="1" dirty="0">
                <a:latin typeface="Times New Roman" panose="02020603050405020304" pitchFamily="18" charset="0"/>
                <a:ea typeface="楷体" panose="02010609060101010101" pitchFamily="49" charset="-122"/>
                <a:cs typeface="Times New Roman" panose="02020603050405020304" pitchFamily="18" charset="0"/>
              </a:rPr>
              <a:t>6.7 </a:t>
            </a:r>
            <a:r>
              <a:rPr lang="zh-CN" altLang="en-US" b="1" dirty="0">
                <a:latin typeface="Times New Roman" panose="02020603050405020304" pitchFamily="18" charset="0"/>
                <a:ea typeface="楷体" panose="02010609060101010101" pitchFamily="49" charset="-122"/>
                <a:cs typeface="Times New Roman" panose="02020603050405020304" pitchFamily="18" charset="0"/>
              </a:rPr>
              <a:t>链式求导与模型参数更新示意图</a:t>
            </a:r>
          </a:p>
        </p:txBody>
      </p:sp>
    </p:spTree>
    <p:extLst>
      <p:ext uri="{BB962C8B-B14F-4D97-AF65-F5344CB8AC3E}">
        <p14:creationId xmlns:p14="http://schemas.microsoft.com/office/powerpoint/2010/main" val="2750963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0068803B-A545-42AD-97E5-A9C54FE24728}"/>
              </a:ext>
            </a:extLst>
          </p:cNvPr>
          <p:cNvSpPr>
            <a:spLocks noGrp="1"/>
          </p:cNvSpPr>
          <p:nvPr>
            <p:ph type="title"/>
          </p:nvPr>
        </p:nvSpPr>
        <p:spPr/>
        <p:txBody>
          <a:bodyPr/>
          <a:lstStyle/>
          <a:p>
            <a:r>
              <a:rPr lang="zh-CN" altLang="en-US" dirty="0"/>
              <a:t>深度学习的历史发展</a:t>
            </a:r>
          </a:p>
        </p:txBody>
      </p:sp>
      <p:sp>
        <p:nvSpPr>
          <p:cNvPr id="6" name="矩形 5">
            <a:extLst>
              <a:ext uri="{FF2B5EF4-FFF2-40B4-BE49-F238E27FC236}">
                <a16:creationId xmlns:a16="http://schemas.microsoft.com/office/drawing/2014/main" id="{536B451E-7519-410A-94E1-64CEA587EB63}"/>
              </a:ext>
            </a:extLst>
          </p:cNvPr>
          <p:cNvSpPr/>
          <p:nvPr/>
        </p:nvSpPr>
        <p:spPr>
          <a:xfrm>
            <a:off x="360609" y="5125874"/>
            <a:ext cx="1023870" cy="817721"/>
          </a:xfrm>
          <a:prstGeom prst="rect">
            <a:avLst/>
          </a:prstGeom>
          <a:solidFill>
            <a:srgbClr val="E1D6F2"/>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dirty="0">
                <a:solidFill>
                  <a:schemeClr val="tx1"/>
                </a:solidFill>
                <a:effectLst/>
                <a:latin typeface="Times New Roman" panose="02020603050405020304" pitchFamily="18" charset="0"/>
                <a:ea typeface="华文楷体" panose="02010600040101010101" pitchFamily="2" charset="-122"/>
              </a:rPr>
              <a:t>MCP</a:t>
            </a:r>
            <a:endParaRPr lang="zh-CN" altLang="en-US" dirty="0">
              <a:solidFill>
                <a:schemeClr val="tx1"/>
              </a:solidFill>
            </a:endParaRPr>
          </a:p>
        </p:txBody>
      </p:sp>
      <p:sp>
        <p:nvSpPr>
          <p:cNvPr id="36" name="矩形 35">
            <a:extLst>
              <a:ext uri="{FF2B5EF4-FFF2-40B4-BE49-F238E27FC236}">
                <a16:creationId xmlns:a16="http://schemas.microsoft.com/office/drawing/2014/main" id="{F4983A1D-701A-49CB-9BED-AA099F5566AE}"/>
              </a:ext>
            </a:extLst>
          </p:cNvPr>
          <p:cNvSpPr/>
          <p:nvPr/>
        </p:nvSpPr>
        <p:spPr>
          <a:xfrm>
            <a:off x="1384479" y="5125874"/>
            <a:ext cx="1023870" cy="817721"/>
          </a:xfrm>
          <a:prstGeom prst="rect">
            <a:avLst/>
          </a:prstGeom>
          <a:solidFill>
            <a:srgbClr val="E1D6F2"/>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dirty="0">
                <a:solidFill>
                  <a:schemeClr val="tx1"/>
                </a:solidFill>
                <a:effectLst/>
                <a:latin typeface="Times New Roman" panose="02020603050405020304" pitchFamily="18" charset="0"/>
                <a:ea typeface="华文楷体" panose="02010600040101010101" pitchFamily="2" charset="-122"/>
              </a:rPr>
              <a:t>Hebbian Theory</a:t>
            </a:r>
            <a:endParaRPr lang="zh-CN" altLang="en-US" dirty="0">
              <a:solidFill>
                <a:schemeClr val="tx1"/>
              </a:solidFill>
            </a:endParaRPr>
          </a:p>
        </p:txBody>
      </p:sp>
      <p:sp>
        <p:nvSpPr>
          <p:cNvPr id="37" name="矩形 36">
            <a:extLst>
              <a:ext uri="{FF2B5EF4-FFF2-40B4-BE49-F238E27FC236}">
                <a16:creationId xmlns:a16="http://schemas.microsoft.com/office/drawing/2014/main" id="{456F10B5-B0DD-498C-B1FB-4902DAE3A7A9}"/>
              </a:ext>
            </a:extLst>
          </p:cNvPr>
          <p:cNvSpPr/>
          <p:nvPr/>
        </p:nvSpPr>
        <p:spPr>
          <a:xfrm>
            <a:off x="2408349" y="5125874"/>
            <a:ext cx="1519707" cy="817721"/>
          </a:xfrm>
          <a:prstGeom prst="rect">
            <a:avLst/>
          </a:prstGeom>
          <a:solidFill>
            <a:srgbClr val="E1D6F2"/>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dirty="0">
                <a:solidFill>
                  <a:schemeClr val="tx1"/>
                </a:solidFill>
                <a:effectLst/>
                <a:latin typeface="Times New Roman" panose="02020603050405020304" pitchFamily="18" charset="0"/>
                <a:ea typeface="华文楷体" panose="02010600040101010101" pitchFamily="2" charset="-122"/>
              </a:rPr>
              <a:t>Orientation Selective Cell</a:t>
            </a:r>
            <a:endParaRPr lang="zh-CN" altLang="en-US" dirty="0">
              <a:solidFill>
                <a:schemeClr val="tx1"/>
              </a:solidFill>
            </a:endParaRPr>
          </a:p>
        </p:txBody>
      </p:sp>
      <p:sp>
        <p:nvSpPr>
          <p:cNvPr id="39" name="矩形 38">
            <a:extLst>
              <a:ext uri="{FF2B5EF4-FFF2-40B4-BE49-F238E27FC236}">
                <a16:creationId xmlns:a16="http://schemas.microsoft.com/office/drawing/2014/main" id="{A61F8FA8-E8C2-4787-86A1-2640EC2B9730}"/>
              </a:ext>
            </a:extLst>
          </p:cNvPr>
          <p:cNvSpPr/>
          <p:nvPr/>
        </p:nvSpPr>
        <p:spPr>
          <a:xfrm>
            <a:off x="3928056" y="5125873"/>
            <a:ext cx="1023870" cy="817721"/>
          </a:xfrm>
          <a:prstGeom prst="rect">
            <a:avLst/>
          </a:prstGeom>
          <a:solidFill>
            <a:srgbClr val="E1D6F2"/>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dirty="0">
                <a:solidFill>
                  <a:schemeClr val="tx1"/>
                </a:solidFill>
                <a:effectLst/>
                <a:latin typeface="Times New Roman" panose="02020603050405020304" pitchFamily="18" charset="0"/>
                <a:ea typeface="华文楷体" panose="02010600040101010101" pitchFamily="2" charset="-122"/>
              </a:rPr>
              <a:t>MLP</a:t>
            </a:r>
            <a:endParaRPr lang="zh-CN" altLang="en-US" dirty="0">
              <a:solidFill>
                <a:schemeClr val="tx1"/>
              </a:solidFill>
            </a:endParaRPr>
          </a:p>
        </p:txBody>
      </p:sp>
      <p:sp>
        <p:nvSpPr>
          <p:cNvPr id="41" name="矩形 40">
            <a:extLst>
              <a:ext uri="{FF2B5EF4-FFF2-40B4-BE49-F238E27FC236}">
                <a16:creationId xmlns:a16="http://schemas.microsoft.com/office/drawing/2014/main" id="{210688E3-2056-40F0-B744-A59281D5359C}"/>
              </a:ext>
            </a:extLst>
          </p:cNvPr>
          <p:cNvSpPr/>
          <p:nvPr/>
        </p:nvSpPr>
        <p:spPr>
          <a:xfrm>
            <a:off x="4951926" y="5125873"/>
            <a:ext cx="1519707" cy="817721"/>
          </a:xfrm>
          <a:prstGeom prst="rect">
            <a:avLst/>
          </a:prstGeom>
          <a:solidFill>
            <a:srgbClr val="E1D6F2"/>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dirty="0">
                <a:solidFill>
                  <a:schemeClr val="tx1"/>
                </a:solidFill>
                <a:effectLst/>
                <a:latin typeface="Times New Roman" panose="02020603050405020304" pitchFamily="18" charset="0"/>
                <a:ea typeface="华文楷体" panose="02010600040101010101" pitchFamily="2" charset="-122"/>
              </a:rPr>
              <a:t>Error Back-propagation</a:t>
            </a:r>
            <a:endParaRPr lang="zh-CN" altLang="en-US" dirty="0">
              <a:solidFill>
                <a:schemeClr val="tx1"/>
              </a:solidFill>
            </a:endParaRPr>
          </a:p>
        </p:txBody>
      </p:sp>
      <p:sp>
        <p:nvSpPr>
          <p:cNvPr id="42" name="矩形 41">
            <a:extLst>
              <a:ext uri="{FF2B5EF4-FFF2-40B4-BE49-F238E27FC236}">
                <a16:creationId xmlns:a16="http://schemas.microsoft.com/office/drawing/2014/main" id="{0D67F611-3739-43BF-9846-81DDB8F37E70}"/>
              </a:ext>
            </a:extLst>
          </p:cNvPr>
          <p:cNvSpPr/>
          <p:nvPr/>
        </p:nvSpPr>
        <p:spPr>
          <a:xfrm>
            <a:off x="6471633" y="5125872"/>
            <a:ext cx="1294329" cy="817721"/>
          </a:xfrm>
          <a:prstGeom prst="rect">
            <a:avLst/>
          </a:prstGeom>
          <a:solidFill>
            <a:srgbClr val="E1D6F2"/>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dirty="0">
                <a:solidFill>
                  <a:schemeClr val="tx1"/>
                </a:solidFill>
                <a:effectLst/>
                <a:latin typeface="Times New Roman" panose="02020603050405020304" pitchFamily="18" charset="0"/>
                <a:ea typeface="华文楷体" panose="02010600040101010101" pitchFamily="2" charset="-122"/>
              </a:rPr>
              <a:t>Deep Belief Network</a:t>
            </a:r>
            <a:endParaRPr lang="zh-CN" altLang="en-US" dirty="0">
              <a:solidFill>
                <a:schemeClr val="tx1"/>
              </a:solidFill>
            </a:endParaRPr>
          </a:p>
        </p:txBody>
      </p:sp>
      <p:sp>
        <p:nvSpPr>
          <p:cNvPr id="14" name="椭圆 13">
            <a:extLst>
              <a:ext uri="{FF2B5EF4-FFF2-40B4-BE49-F238E27FC236}">
                <a16:creationId xmlns:a16="http://schemas.microsoft.com/office/drawing/2014/main" id="{04BAA07E-579C-4ABB-8115-2DA47800C5A2}"/>
              </a:ext>
            </a:extLst>
          </p:cNvPr>
          <p:cNvSpPr/>
          <p:nvPr/>
        </p:nvSpPr>
        <p:spPr>
          <a:xfrm>
            <a:off x="7868991" y="5460678"/>
            <a:ext cx="148107" cy="148107"/>
          </a:xfrm>
          <a:prstGeom prst="ellipse">
            <a:avLst/>
          </a:prstGeom>
          <a:solidFill>
            <a:srgbClr val="E1D6F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a:extLst>
              <a:ext uri="{FF2B5EF4-FFF2-40B4-BE49-F238E27FC236}">
                <a16:creationId xmlns:a16="http://schemas.microsoft.com/office/drawing/2014/main" id="{D57B0CE2-4658-40A3-845B-2688451CB732}"/>
              </a:ext>
            </a:extLst>
          </p:cNvPr>
          <p:cNvSpPr/>
          <p:nvPr/>
        </p:nvSpPr>
        <p:spPr>
          <a:xfrm>
            <a:off x="8049293" y="5460678"/>
            <a:ext cx="148107" cy="148107"/>
          </a:xfrm>
          <a:prstGeom prst="ellipse">
            <a:avLst/>
          </a:prstGeom>
          <a:solidFill>
            <a:srgbClr val="E1D6F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a:extLst>
              <a:ext uri="{FF2B5EF4-FFF2-40B4-BE49-F238E27FC236}">
                <a16:creationId xmlns:a16="http://schemas.microsoft.com/office/drawing/2014/main" id="{D42377C2-3436-4BC4-9A1B-0F7B874E7B2C}"/>
              </a:ext>
            </a:extLst>
          </p:cNvPr>
          <p:cNvSpPr/>
          <p:nvPr/>
        </p:nvSpPr>
        <p:spPr>
          <a:xfrm>
            <a:off x="8242471" y="5460678"/>
            <a:ext cx="148107" cy="148107"/>
          </a:xfrm>
          <a:prstGeom prst="ellipse">
            <a:avLst/>
          </a:prstGeom>
          <a:solidFill>
            <a:srgbClr val="E1D6F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等腰三角形 14">
            <a:extLst>
              <a:ext uri="{FF2B5EF4-FFF2-40B4-BE49-F238E27FC236}">
                <a16:creationId xmlns:a16="http://schemas.microsoft.com/office/drawing/2014/main" id="{F9506C0C-144C-446F-A6BB-88A005F69635}"/>
              </a:ext>
            </a:extLst>
          </p:cNvPr>
          <p:cNvSpPr/>
          <p:nvPr/>
        </p:nvSpPr>
        <p:spPr>
          <a:xfrm rot="5400000">
            <a:off x="8036419" y="5422041"/>
            <a:ext cx="1159099" cy="225380"/>
          </a:xfrm>
          <a:prstGeom prst="triangle">
            <a:avLst/>
          </a:prstGeom>
          <a:solidFill>
            <a:srgbClr val="E1D6F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a:extLst>
              <a:ext uri="{FF2B5EF4-FFF2-40B4-BE49-F238E27FC236}">
                <a16:creationId xmlns:a16="http://schemas.microsoft.com/office/drawing/2014/main" id="{ACDDAD08-0406-423B-9FE5-89224C222986}"/>
              </a:ext>
            </a:extLst>
          </p:cNvPr>
          <p:cNvSpPr txBox="1"/>
          <p:nvPr/>
        </p:nvSpPr>
        <p:spPr>
          <a:xfrm>
            <a:off x="549378" y="5943593"/>
            <a:ext cx="646331" cy="369332"/>
          </a:xfrm>
          <a:prstGeom prst="rect">
            <a:avLst/>
          </a:prstGeom>
          <a:noFill/>
        </p:spPr>
        <p:txBody>
          <a:bodyPr wrap="none" rtlCol="0">
            <a:spAutoFit/>
          </a:bodyPr>
          <a:lstStyle/>
          <a:p>
            <a:r>
              <a:rPr lang="en-US" altLang="zh-CN" dirty="0"/>
              <a:t>1943</a:t>
            </a:r>
            <a:endParaRPr lang="zh-CN" altLang="en-US" dirty="0"/>
          </a:p>
        </p:txBody>
      </p:sp>
      <p:sp>
        <p:nvSpPr>
          <p:cNvPr id="56" name="文本框 55">
            <a:extLst>
              <a:ext uri="{FF2B5EF4-FFF2-40B4-BE49-F238E27FC236}">
                <a16:creationId xmlns:a16="http://schemas.microsoft.com/office/drawing/2014/main" id="{7BA4274F-FB30-45AB-B302-3B9802C2D1EC}"/>
              </a:ext>
            </a:extLst>
          </p:cNvPr>
          <p:cNvSpPr txBox="1"/>
          <p:nvPr/>
        </p:nvSpPr>
        <p:spPr>
          <a:xfrm>
            <a:off x="1573245" y="5943593"/>
            <a:ext cx="646331" cy="369332"/>
          </a:xfrm>
          <a:prstGeom prst="rect">
            <a:avLst/>
          </a:prstGeom>
          <a:noFill/>
        </p:spPr>
        <p:txBody>
          <a:bodyPr wrap="none" rtlCol="0">
            <a:spAutoFit/>
          </a:bodyPr>
          <a:lstStyle/>
          <a:p>
            <a:r>
              <a:rPr lang="en-US" altLang="zh-CN" dirty="0"/>
              <a:t>1949</a:t>
            </a:r>
            <a:endParaRPr lang="zh-CN" altLang="en-US" dirty="0"/>
          </a:p>
        </p:txBody>
      </p:sp>
      <p:sp>
        <p:nvSpPr>
          <p:cNvPr id="59" name="文本框 58">
            <a:extLst>
              <a:ext uri="{FF2B5EF4-FFF2-40B4-BE49-F238E27FC236}">
                <a16:creationId xmlns:a16="http://schemas.microsoft.com/office/drawing/2014/main" id="{5C4ACEFE-DACB-4C42-B547-3098D5452F00}"/>
              </a:ext>
            </a:extLst>
          </p:cNvPr>
          <p:cNvSpPr txBox="1"/>
          <p:nvPr/>
        </p:nvSpPr>
        <p:spPr>
          <a:xfrm>
            <a:off x="2822499" y="5943593"/>
            <a:ext cx="646331" cy="369332"/>
          </a:xfrm>
          <a:prstGeom prst="rect">
            <a:avLst/>
          </a:prstGeom>
          <a:noFill/>
        </p:spPr>
        <p:txBody>
          <a:bodyPr wrap="none" rtlCol="0">
            <a:spAutoFit/>
          </a:bodyPr>
          <a:lstStyle/>
          <a:p>
            <a:r>
              <a:rPr lang="en-US" altLang="zh-CN" dirty="0"/>
              <a:t>1958</a:t>
            </a:r>
            <a:endParaRPr lang="zh-CN" altLang="en-US" dirty="0"/>
          </a:p>
        </p:txBody>
      </p:sp>
      <p:sp>
        <p:nvSpPr>
          <p:cNvPr id="60" name="文本框 59">
            <a:extLst>
              <a:ext uri="{FF2B5EF4-FFF2-40B4-BE49-F238E27FC236}">
                <a16:creationId xmlns:a16="http://schemas.microsoft.com/office/drawing/2014/main" id="{9C5DE94F-096F-41A9-B503-A7A742935989}"/>
              </a:ext>
            </a:extLst>
          </p:cNvPr>
          <p:cNvSpPr txBox="1"/>
          <p:nvPr/>
        </p:nvSpPr>
        <p:spPr>
          <a:xfrm>
            <a:off x="4116822" y="5929615"/>
            <a:ext cx="646331" cy="369332"/>
          </a:xfrm>
          <a:prstGeom prst="rect">
            <a:avLst/>
          </a:prstGeom>
          <a:noFill/>
        </p:spPr>
        <p:txBody>
          <a:bodyPr wrap="none" rtlCol="0">
            <a:spAutoFit/>
          </a:bodyPr>
          <a:lstStyle/>
          <a:p>
            <a:r>
              <a:rPr lang="en-US" altLang="zh-CN" dirty="0"/>
              <a:t>1969</a:t>
            </a:r>
            <a:endParaRPr lang="zh-CN" altLang="en-US" dirty="0"/>
          </a:p>
        </p:txBody>
      </p:sp>
      <p:sp>
        <p:nvSpPr>
          <p:cNvPr id="65" name="文本框 64">
            <a:extLst>
              <a:ext uri="{FF2B5EF4-FFF2-40B4-BE49-F238E27FC236}">
                <a16:creationId xmlns:a16="http://schemas.microsoft.com/office/drawing/2014/main" id="{FF4C58F0-72AC-440C-A4C0-4E7F002AEDFB}"/>
              </a:ext>
            </a:extLst>
          </p:cNvPr>
          <p:cNvSpPr txBox="1"/>
          <p:nvPr/>
        </p:nvSpPr>
        <p:spPr>
          <a:xfrm>
            <a:off x="5388614" y="5943593"/>
            <a:ext cx="646331" cy="369332"/>
          </a:xfrm>
          <a:prstGeom prst="rect">
            <a:avLst/>
          </a:prstGeom>
          <a:noFill/>
        </p:spPr>
        <p:txBody>
          <a:bodyPr wrap="none" rtlCol="0">
            <a:spAutoFit/>
          </a:bodyPr>
          <a:lstStyle/>
          <a:p>
            <a:r>
              <a:rPr lang="en-US" altLang="zh-CN" dirty="0"/>
              <a:t>1986</a:t>
            </a:r>
            <a:endParaRPr lang="zh-CN" altLang="en-US" dirty="0"/>
          </a:p>
        </p:txBody>
      </p:sp>
      <p:sp>
        <p:nvSpPr>
          <p:cNvPr id="66" name="文本框 65">
            <a:extLst>
              <a:ext uri="{FF2B5EF4-FFF2-40B4-BE49-F238E27FC236}">
                <a16:creationId xmlns:a16="http://schemas.microsoft.com/office/drawing/2014/main" id="{50FC5C66-F045-424E-A34E-DF694C6F73A3}"/>
              </a:ext>
            </a:extLst>
          </p:cNvPr>
          <p:cNvSpPr txBox="1"/>
          <p:nvPr/>
        </p:nvSpPr>
        <p:spPr>
          <a:xfrm>
            <a:off x="6757352" y="5943593"/>
            <a:ext cx="646331" cy="369332"/>
          </a:xfrm>
          <a:prstGeom prst="rect">
            <a:avLst/>
          </a:prstGeom>
          <a:noFill/>
        </p:spPr>
        <p:txBody>
          <a:bodyPr wrap="none" rtlCol="0">
            <a:spAutoFit/>
          </a:bodyPr>
          <a:lstStyle/>
          <a:p>
            <a:r>
              <a:rPr lang="en-US" altLang="zh-CN" dirty="0"/>
              <a:t>2006</a:t>
            </a:r>
            <a:endParaRPr lang="zh-CN" altLang="en-US" dirty="0"/>
          </a:p>
        </p:txBody>
      </p:sp>
      <p:grpSp>
        <p:nvGrpSpPr>
          <p:cNvPr id="19" name="组合 18">
            <a:extLst>
              <a:ext uri="{FF2B5EF4-FFF2-40B4-BE49-F238E27FC236}">
                <a16:creationId xmlns:a16="http://schemas.microsoft.com/office/drawing/2014/main" id="{AD5F8307-0C3B-44E0-82FC-9DCDDB4850AE}"/>
              </a:ext>
            </a:extLst>
          </p:cNvPr>
          <p:cNvGrpSpPr/>
          <p:nvPr/>
        </p:nvGrpSpPr>
        <p:grpSpPr>
          <a:xfrm>
            <a:off x="360609" y="1226837"/>
            <a:ext cx="2638145" cy="3490175"/>
            <a:chOff x="1429374" y="1178008"/>
            <a:chExt cx="2786250" cy="3533051"/>
          </a:xfrm>
        </p:grpSpPr>
        <p:sp>
          <p:nvSpPr>
            <p:cNvPr id="68" name="矩形 67">
              <a:extLst>
                <a:ext uri="{FF2B5EF4-FFF2-40B4-BE49-F238E27FC236}">
                  <a16:creationId xmlns:a16="http://schemas.microsoft.com/office/drawing/2014/main" id="{42D505F0-8793-4A46-BCDA-F98D14C7C62C}"/>
                </a:ext>
              </a:extLst>
            </p:cNvPr>
            <p:cNvSpPr/>
            <p:nvPr/>
          </p:nvSpPr>
          <p:spPr>
            <a:xfrm>
              <a:off x="1429374" y="1178008"/>
              <a:ext cx="2786250" cy="3533051"/>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p>
          </p:txBody>
        </p:sp>
        <p:sp>
          <p:nvSpPr>
            <p:cNvPr id="69" name="文本框 68">
              <a:extLst>
                <a:ext uri="{FF2B5EF4-FFF2-40B4-BE49-F238E27FC236}">
                  <a16:creationId xmlns:a16="http://schemas.microsoft.com/office/drawing/2014/main" id="{BB9C8204-1551-4AE0-B00D-249D72B818BE}"/>
                </a:ext>
              </a:extLst>
            </p:cNvPr>
            <p:cNvSpPr txBox="1"/>
            <p:nvPr/>
          </p:nvSpPr>
          <p:spPr>
            <a:xfrm>
              <a:off x="1532620" y="1234200"/>
              <a:ext cx="2582214" cy="3411554"/>
            </a:xfrm>
            <a:prstGeom prst="rect">
              <a:avLst/>
            </a:prstGeom>
            <a:noFill/>
          </p:spPr>
          <p:txBody>
            <a:bodyPr wrap="square">
              <a:spAutoFit/>
            </a:bodyPr>
            <a:lstStyle/>
            <a:p>
              <a:pPr algn="just"/>
              <a:r>
                <a:rPr lang="en-US" altLang="zh-CN" sz="1500" dirty="0">
                  <a:latin typeface="Times New Roman" panose="02020603050405020304" pitchFamily="18" charset="0"/>
                  <a:ea typeface="楷体" panose="02010609060101010101" pitchFamily="49" charset="-122"/>
                  <a:cs typeface="Times New Roman" panose="02020603050405020304" pitchFamily="18" charset="0"/>
                </a:rPr>
                <a:t>1943</a:t>
              </a:r>
              <a:r>
                <a:rPr lang="zh-CN" altLang="en-US" sz="1500" dirty="0">
                  <a:latin typeface="Times New Roman" panose="02020603050405020304" pitchFamily="18" charset="0"/>
                  <a:ea typeface="楷体" panose="02010609060101010101" pitchFamily="49" charset="-122"/>
                  <a:cs typeface="Times New Roman" panose="02020603050405020304" pitchFamily="18" charset="0"/>
                </a:rPr>
                <a:t>年，神经科学家</a:t>
              </a:r>
              <a:r>
                <a:rPr lang="en-US" altLang="zh-CN" sz="1500" dirty="0">
                  <a:latin typeface="Times New Roman" panose="02020603050405020304" pitchFamily="18" charset="0"/>
                  <a:ea typeface="楷体" panose="02010609060101010101" pitchFamily="49" charset="-122"/>
                  <a:cs typeface="Times New Roman" panose="02020603050405020304" pitchFamily="18" charset="0"/>
                </a:rPr>
                <a:t>Warren McCulloch</a:t>
              </a:r>
              <a:r>
                <a:rPr lang="zh-CN" altLang="en-US" sz="1500" dirty="0">
                  <a:latin typeface="Times New Roman" panose="02020603050405020304" pitchFamily="18" charset="0"/>
                  <a:ea typeface="楷体" panose="02010609060101010101" pitchFamily="49" charset="-122"/>
                  <a:cs typeface="Times New Roman" panose="02020603050405020304" pitchFamily="18" charset="0"/>
                </a:rPr>
                <a:t>和逻辑学家</a:t>
              </a:r>
              <a:r>
                <a:rPr lang="en-US" altLang="zh-CN" sz="1500" dirty="0">
                  <a:latin typeface="Times New Roman" panose="02020603050405020304" pitchFamily="18" charset="0"/>
                  <a:ea typeface="楷体" panose="02010609060101010101" pitchFamily="49" charset="-122"/>
                  <a:cs typeface="Times New Roman" panose="02020603050405020304" pitchFamily="18" charset="0"/>
                </a:rPr>
                <a:t>Walter Pitts</a:t>
              </a:r>
              <a:r>
                <a:rPr lang="zh-CN" altLang="en-US" sz="1500" dirty="0">
                  <a:latin typeface="Times New Roman" panose="02020603050405020304" pitchFamily="18" charset="0"/>
                  <a:ea typeface="楷体" panose="02010609060101010101" pitchFamily="49" charset="-122"/>
                  <a:cs typeface="Times New Roman" panose="02020603050405020304" pitchFamily="18" charset="0"/>
                </a:rPr>
                <a:t>合作提出了“</a:t>
              </a:r>
              <a:r>
                <a:rPr lang="en-US" altLang="zh-CN" sz="1500" dirty="0">
                  <a:latin typeface="Times New Roman" panose="02020603050405020304" pitchFamily="18" charset="0"/>
                  <a:ea typeface="楷体" panose="02010609060101010101" pitchFamily="49" charset="-122"/>
                  <a:cs typeface="Times New Roman" panose="02020603050405020304" pitchFamily="18" charset="0"/>
                </a:rPr>
                <a:t>McCulloch–Pitts (MCP) neuron”</a:t>
              </a:r>
              <a:r>
                <a:rPr lang="zh-CN" altLang="en-US" sz="1500" dirty="0">
                  <a:latin typeface="Times New Roman" panose="02020603050405020304" pitchFamily="18" charset="0"/>
                  <a:ea typeface="楷体" panose="02010609060101010101" pitchFamily="49" charset="-122"/>
                  <a:cs typeface="Times New Roman" panose="02020603050405020304" pitchFamily="18" charset="0"/>
                </a:rPr>
                <a:t>的思想。 </a:t>
              </a:r>
              <a:r>
                <a:rPr lang="en-US" altLang="zh-CN" sz="1500" dirty="0">
                  <a:latin typeface="Times New Roman" panose="02020603050405020304" pitchFamily="18" charset="0"/>
                  <a:ea typeface="楷体" panose="02010609060101010101" pitchFamily="49" charset="-122"/>
                  <a:cs typeface="Times New Roman" panose="02020603050405020304" pitchFamily="18" charset="0"/>
                </a:rPr>
                <a:t>MCP</a:t>
              </a:r>
              <a:r>
                <a:rPr lang="zh-CN" altLang="en-US" sz="1500" dirty="0">
                  <a:latin typeface="Times New Roman" panose="02020603050405020304" pitchFamily="18" charset="0"/>
                  <a:ea typeface="楷体" panose="02010609060101010101" pitchFamily="49" charset="-122"/>
                  <a:cs typeface="Times New Roman" panose="02020603050405020304" pitchFamily="18" charset="0"/>
                </a:rPr>
                <a:t>可对输入信号线性加权组合，再用符号函数来输出线性加权组合结果，以模拟大脑复杂活动模式。</a:t>
              </a:r>
              <a:r>
                <a:rPr lang="en-US" altLang="zh-CN" sz="1500" dirty="0">
                  <a:latin typeface="Times New Roman" panose="02020603050405020304" pitchFamily="18" charset="0"/>
                  <a:ea typeface="楷体" panose="02010609060101010101" pitchFamily="49" charset="-122"/>
                  <a:cs typeface="Times New Roman" panose="02020603050405020304" pitchFamily="18" charset="0"/>
                </a:rPr>
                <a:t>MCP</a:t>
              </a:r>
              <a:r>
                <a:rPr lang="zh-CN" altLang="en-US" sz="1500" dirty="0">
                  <a:latin typeface="Times New Roman" panose="02020603050405020304" pitchFamily="18" charset="0"/>
                  <a:ea typeface="楷体" panose="02010609060101010101" pitchFamily="49" charset="-122"/>
                  <a:cs typeface="Times New Roman" panose="02020603050405020304" pitchFamily="18" charset="0"/>
                </a:rPr>
                <a:t>是最早的神经网络雏形。</a:t>
              </a:r>
              <a:endParaRPr lang="en-US" altLang="zh-CN" sz="1500" dirty="0">
                <a:latin typeface="Times New Roman" panose="02020603050405020304" pitchFamily="18" charset="0"/>
                <a:ea typeface="楷体" panose="02010609060101010101" pitchFamily="49" charset="-122"/>
                <a:cs typeface="Times New Roman" panose="02020603050405020304" pitchFamily="18" charset="0"/>
              </a:endParaRPr>
            </a:p>
            <a:p>
              <a:pPr algn="just"/>
              <a:endParaRPr lang="en-US" altLang="zh-CN" sz="1500" dirty="0">
                <a:latin typeface="Times New Roman" panose="02020603050405020304" pitchFamily="18" charset="0"/>
                <a:ea typeface="楷体" panose="02010609060101010101" pitchFamily="49" charset="-122"/>
                <a:cs typeface="Times New Roman" panose="02020603050405020304" pitchFamily="18" charset="0"/>
              </a:endParaRPr>
            </a:p>
            <a:p>
              <a:pPr algn="just"/>
              <a:r>
                <a:rPr lang="en-US" altLang="zh-CN" sz="1200" dirty="0"/>
                <a:t>“</a:t>
              </a:r>
              <a:r>
                <a:rPr lang="zh-CN" altLang="zh-CN" sz="1200" dirty="0"/>
                <a:t>我们在科学史上第一次知道了</a:t>
              </a:r>
              <a:r>
                <a:rPr lang="en-US" altLang="zh-CN" sz="1200" dirty="0"/>
                <a:t>‘</a:t>
              </a:r>
              <a:r>
                <a:rPr lang="zh-CN" altLang="zh-CN" sz="1200" dirty="0"/>
                <a:t>我们是怎么知道的</a:t>
              </a:r>
              <a:r>
                <a:rPr lang="en-US" altLang="zh-CN" sz="1200" dirty="0"/>
                <a:t>’</a:t>
              </a:r>
              <a:r>
                <a:rPr lang="zh-CN" altLang="zh-CN" sz="1200" dirty="0"/>
                <a:t>（</a:t>
              </a:r>
              <a:r>
                <a:rPr lang="en-US" altLang="zh-CN" sz="1200" dirty="0"/>
                <a:t> for the first time in the history of science, </a:t>
              </a:r>
              <a:r>
                <a:rPr lang="en-US" altLang="zh-CN" sz="1200" i="1" dirty="0"/>
                <a:t>we know how we know</a:t>
              </a:r>
              <a:r>
                <a:rPr lang="en-US" altLang="zh-CN" sz="1200" dirty="0"/>
                <a:t>)”</a:t>
              </a:r>
              <a:endParaRPr lang="zh-CN" altLang="en-US" sz="1200" dirty="0">
                <a:latin typeface="Times New Roman" panose="02020603050405020304" pitchFamily="18" charset="0"/>
                <a:ea typeface="楷体" panose="02010609060101010101" pitchFamily="49" charset="-122"/>
                <a:cs typeface="Times New Roman" panose="02020603050405020304" pitchFamily="18" charset="0"/>
              </a:endParaRPr>
            </a:p>
          </p:txBody>
        </p:sp>
      </p:grpSp>
      <p:grpSp>
        <p:nvGrpSpPr>
          <p:cNvPr id="76" name="组合 75">
            <a:extLst>
              <a:ext uri="{FF2B5EF4-FFF2-40B4-BE49-F238E27FC236}">
                <a16:creationId xmlns:a16="http://schemas.microsoft.com/office/drawing/2014/main" id="{396A5DCA-B309-49A2-A02C-6ADEF00D5B2F}"/>
              </a:ext>
            </a:extLst>
          </p:cNvPr>
          <p:cNvGrpSpPr/>
          <p:nvPr/>
        </p:nvGrpSpPr>
        <p:grpSpPr>
          <a:xfrm>
            <a:off x="3172618" y="1226836"/>
            <a:ext cx="2638145" cy="3490175"/>
            <a:chOff x="1429374" y="1178008"/>
            <a:chExt cx="2786250" cy="3533051"/>
          </a:xfrm>
        </p:grpSpPr>
        <p:sp>
          <p:nvSpPr>
            <p:cNvPr id="77" name="矩形 76">
              <a:extLst>
                <a:ext uri="{FF2B5EF4-FFF2-40B4-BE49-F238E27FC236}">
                  <a16:creationId xmlns:a16="http://schemas.microsoft.com/office/drawing/2014/main" id="{9AB03E19-A8B0-4D51-8AF6-B50FE0C87395}"/>
                </a:ext>
              </a:extLst>
            </p:cNvPr>
            <p:cNvSpPr/>
            <p:nvPr/>
          </p:nvSpPr>
          <p:spPr>
            <a:xfrm>
              <a:off x="1429374" y="1178008"/>
              <a:ext cx="2786250" cy="3533051"/>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p>
          </p:txBody>
        </p:sp>
        <p:sp>
          <p:nvSpPr>
            <p:cNvPr id="78" name="文本框 77">
              <a:extLst>
                <a:ext uri="{FF2B5EF4-FFF2-40B4-BE49-F238E27FC236}">
                  <a16:creationId xmlns:a16="http://schemas.microsoft.com/office/drawing/2014/main" id="{4E8A4D2D-F73F-4929-9F0F-C725057BEE8F}"/>
                </a:ext>
              </a:extLst>
            </p:cNvPr>
            <p:cNvSpPr txBox="1"/>
            <p:nvPr/>
          </p:nvSpPr>
          <p:spPr>
            <a:xfrm>
              <a:off x="1532620" y="1234200"/>
              <a:ext cx="2582214" cy="3131153"/>
            </a:xfrm>
            <a:prstGeom prst="rect">
              <a:avLst/>
            </a:prstGeom>
            <a:noFill/>
          </p:spPr>
          <p:txBody>
            <a:bodyPr wrap="square">
              <a:spAutoFit/>
            </a:bodyPr>
            <a:lstStyle/>
            <a:p>
              <a:r>
                <a:rPr lang="zh-CN" altLang="zh-CN" sz="1500" dirty="0">
                  <a:effectLst/>
                  <a:latin typeface="Times New Roman" panose="02020603050405020304" pitchFamily="18" charset="0"/>
                  <a:ea typeface="华文楷体" panose="02010600040101010101" pitchFamily="2" charset="-122"/>
                  <a:cs typeface="Times New Roman" panose="02020603050405020304" pitchFamily="18" charset="0"/>
                </a:rPr>
                <a:t>赫布理论</a:t>
              </a:r>
              <a:r>
                <a:rPr lang="en-US" altLang="zh-CN" sz="1500" dirty="0">
                  <a:effectLst/>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1500" dirty="0">
                  <a:latin typeface="Times New Roman" panose="02020603050405020304" pitchFamily="18" charset="0"/>
                  <a:ea typeface="楷体" panose="02010609060101010101" pitchFamily="49" charset="-122"/>
                  <a:cs typeface="Times New Roman" panose="02020603050405020304" pitchFamily="18" charset="0"/>
                </a:rPr>
                <a:t>Hebbian theory)</a:t>
              </a:r>
              <a:r>
                <a:rPr lang="zh-CN" altLang="en-US" sz="1500" dirty="0">
                  <a:latin typeface="Times New Roman" panose="02020603050405020304" pitchFamily="18" charset="0"/>
                  <a:ea typeface="楷体" panose="02010609060101010101" pitchFamily="49" charset="-122"/>
                  <a:cs typeface="Times New Roman" panose="02020603050405020304" pitchFamily="18" charset="0"/>
                </a:rPr>
                <a:t>：</a:t>
              </a:r>
              <a:endParaRPr lang="en-US" altLang="zh-CN" sz="1500" dirty="0">
                <a:latin typeface="Times New Roman" panose="02020603050405020304" pitchFamily="18" charset="0"/>
                <a:ea typeface="楷体" panose="02010609060101010101" pitchFamily="49" charset="-122"/>
                <a:cs typeface="Times New Roman" panose="02020603050405020304" pitchFamily="18" charset="0"/>
              </a:endParaRPr>
            </a:p>
            <a:p>
              <a:pPr algn="just"/>
              <a:r>
                <a:rPr lang="zh-CN" altLang="en-US" sz="1500" dirty="0">
                  <a:latin typeface="Times New Roman" panose="02020603050405020304" pitchFamily="18" charset="0"/>
                  <a:ea typeface="楷体" panose="02010609060101010101" pitchFamily="49" charset="-122"/>
                  <a:cs typeface="Times New Roman" panose="02020603050405020304" pitchFamily="18" charset="0"/>
                </a:rPr>
                <a:t>神经元之间持续重复经验刺激可导致突触传递效能增加</a:t>
              </a:r>
              <a:r>
                <a:rPr lang="en-US" altLang="zh-CN" sz="1500" dirty="0">
                  <a:latin typeface="Times New Roman" panose="02020603050405020304" pitchFamily="18" charset="0"/>
                  <a:ea typeface="楷体" panose="02010609060101010101" pitchFamily="49" charset="-122"/>
                  <a:cs typeface="Times New Roman" panose="02020603050405020304" pitchFamily="18" charset="0"/>
                </a:rPr>
                <a:t>.</a:t>
              </a:r>
            </a:p>
            <a:p>
              <a:pPr algn="just"/>
              <a:endParaRPr lang="en-US" altLang="zh-CN" sz="1500" dirty="0">
                <a:latin typeface="Times New Roman" panose="02020603050405020304" pitchFamily="18" charset="0"/>
                <a:ea typeface="楷体" panose="02010609060101010101" pitchFamily="49" charset="-122"/>
                <a:cs typeface="Times New Roman" panose="02020603050405020304" pitchFamily="18" charset="0"/>
              </a:endParaRPr>
            </a:p>
            <a:p>
              <a:pPr algn="just"/>
              <a:r>
                <a:rPr lang="en-US" altLang="zh-CN" sz="1500" dirty="0">
                  <a:latin typeface="Times New Roman" panose="02020603050405020304" pitchFamily="18" charset="0"/>
                  <a:ea typeface="楷体" panose="02010609060101010101" pitchFamily="49" charset="-122"/>
                  <a:cs typeface="Times New Roman" panose="02020603050405020304" pitchFamily="18" charset="0"/>
                </a:rPr>
                <a:t>Neurons that fire tog-ether, wire together.</a:t>
              </a:r>
            </a:p>
            <a:p>
              <a:pPr algn="just"/>
              <a:endParaRPr lang="en-US" altLang="zh-CN" sz="1500" dirty="0">
                <a:latin typeface="Times New Roman" panose="02020603050405020304" pitchFamily="18" charset="0"/>
                <a:ea typeface="楷体" panose="02010609060101010101" pitchFamily="49" charset="-122"/>
                <a:cs typeface="Times New Roman" panose="02020603050405020304" pitchFamily="18" charset="0"/>
              </a:endParaRPr>
            </a:p>
            <a:p>
              <a:pPr algn="just"/>
              <a:r>
                <a:rPr lang="zh-CN" altLang="en-US" sz="1500" dirty="0">
                  <a:latin typeface="Times New Roman" panose="02020603050405020304" pitchFamily="18" charset="0"/>
                  <a:ea typeface="楷体" panose="02010609060101010101" pitchFamily="49" charset="-122"/>
                  <a:cs typeface="Times New Roman" panose="02020603050405020304" pitchFamily="18" charset="0"/>
                </a:rPr>
                <a:t> “神经元之间突触的强弱变化是学习与记忆的生理学基础”这一理论为联结主义人工智能研究提供了认知神经心理学基础。</a:t>
              </a:r>
            </a:p>
          </p:txBody>
        </p:sp>
      </p:grpSp>
      <p:grpSp>
        <p:nvGrpSpPr>
          <p:cNvPr id="79" name="组合 78">
            <a:extLst>
              <a:ext uri="{FF2B5EF4-FFF2-40B4-BE49-F238E27FC236}">
                <a16:creationId xmlns:a16="http://schemas.microsoft.com/office/drawing/2014/main" id="{ECDDA56F-DD49-4FA1-9D0D-31D7E8161D22}"/>
              </a:ext>
            </a:extLst>
          </p:cNvPr>
          <p:cNvGrpSpPr/>
          <p:nvPr/>
        </p:nvGrpSpPr>
        <p:grpSpPr>
          <a:xfrm>
            <a:off x="5982239" y="1226836"/>
            <a:ext cx="2638145" cy="3490175"/>
            <a:chOff x="1429374" y="1178008"/>
            <a:chExt cx="2786250" cy="3533051"/>
          </a:xfrm>
        </p:grpSpPr>
        <p:sp>
          <p:nvSpPr>
            <p:cNvPr id="80" name="矩形 79">
              <a:extLst>
                <a:ext uri="{FF2B5EF4-FFF2-40B4-BE49-F238E27FC236}">
                  <a16:creationId xmlns:a16="http://schemas.microsoft.com/office/drawing/2014/main" id="{41133E59-1EF2-4F25-8C66-7346EA4B7FB1}"/>
                </a:ext>
              </a:extLst>
            </p:cNvPr>
            <p:cNvSpPr/>
            <p:nvPr/>
          </p:nvSpPr>
          <p:spPr>
            <a:xfrm>
              <a:off x="1429374" y="1178008"/>
              <a:ext cx="2786250" cy="3533051"/>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p>
          </p:txBody>
        </p:sp>
        <p:sp>
          <p:nvSpPr>
            <p:cNvPr id="81" name="文本框 80">
              <a:extLst>
                <a:ext uri="{FF2B5EF4-FFF2-40B4-BE49-F238E27FC236}">
                  <a16:creationId xmlns:a16="http://schemas.microsoft.com/office/drawing/2014/main" id="{A220A578-3A88-453A-8C02-EC6CC6CC7C3F}"/>
                </a:ext>
              </a:extLst>
            </p:cNvPr>
            <p:cNvSpPr txBox="1"/>
            <p:nvPr/>
          </p:nvSpPr>
          <p:spPr>
            <a:xfrm>
              <a:off x="1532620" y="1234200"/>
              <a:ext cx="2582214" cy="2663817"/>
            </a:xfrm>
            <a:prstGeom prst="rect">
              <a:avLst/>
            </a:prstGeom>
            <a:noFill/>
          </p:spPr>
          <p:txBody>
            <a:bodyPr wrap="square">
              <a:spAutoFit/>
            </a:bodyPr>
            <a:lstStyle/>
            <a:p>
              <a:pPr algn="just"/>
              <a:r>
                <a:rPr lang="en-US" altLang="zh-CN" sz="1500" dirty="0">
                  <a:latin typeface="Times New Roman" panose="02020603050405020304" pitchFamily="18" charset="0"/>
                  <a:ea typeface="楷体" panose="02010609060101010101" pitchFamily="49" charset="-122"/>
                  <a:cs typeface="Times New Roman" panose="02020603050405020304" pitchFamily="18" charset="0"/>
                </a:rPr>
                <a:t>1958 </a:t>
              </a:r>
              <a:r>
                <a:rPr lang="zh-CN" altLang="en-US" sz="1500" dirty="0">
                  <a:latin typeface="Times New Roman" panose="02020603050405020304" pitchFamily="18" charset="0"/>
                  <a:ea typeface="楷体" panose="02010609060101010101" pitchFamily="49" charset="-122"/>
                  <a:cs typeface="Times New Roman" panose="02020603050405020304" pitchFamily="18" charset="0"/>
                </a:rPr>
                <a:t>年，</a:t>
              </a:r>
              <a:r>
                <a:rPr lang="en-US" altLang="zh-CN" sz="1500" dirty="0">
                  <a:latin typeface="Times New Roman" panose="02020603050405020304" pitchFamily="18" charset="0"/>
                  <a:ea typeface="楷体" panose="02010609060101010101" pitchFamily="49" charset="-122"/>
                  <a:cs typeface="Times New Roman" panose="02020603050405020304" pitchFamily="18" charset="0"/>
                </a:rPr>
                <a:t>David Hubel</a:t>
              </a:r>
              <a:r>
                <a:rPr lang="zh-CN" altLang="en-US" sz="1500" dirty="0">
                  <a:latin typeface="Times New Roman" panose="02020603050405020304" pitchFamily="18" charset="0"/>
                  <a:ea typeface="楷体" panose="02010609060101010101" pitchFamily="49" charset="-122"/>
                  <a:cs typeface="Times New Roman" panose="02020603050405020304" pitchFamily="18" charset="0"/>
                </a:rPr>
                <a:t>和</a:t>
              </a:r>
              <a:r>
                <a:rPr lang="en-US" altLang="zh-CN" sz="1500" dirty="0" err="1">
                  <a:latin typeface="Times New Roman" panose="02020603050405020304" pitchFamily="18" charset="0"/>
                  <a:ea typeface="楷体" panose="02010609060101010101" pitchFamily="49" charset="-122"/>
                  <a:cs typeface="Times New Roman" panose="02020603050405020304" pitchFamily="18" charset="0"/>
                </a:rPr>
                <a:t>Torsten</a:t>
              </a:r>
              <a:r>
                <a:rPr lang="en-US" altLang="zh-CN" sz="1500" dirty="0">
                  <a:latin typeface="Times New Roman" panose="02020603050405020304" pitchFamily="18" charset="0"/>
                  <a:ea typeface="楷体" panose="02010609060101010101" pitchFamily="49" charset="-122"/>
                  <a:cs typeface="Times New Roman" panose="02020603050405020304" pitchFamily="18" charset="0"/>
                </a:rPr>
                <a:t> Wiesel</a:t>
              </a:r>
              <a:r>
                <a:rPr lang="zh-CN" altLang="en-US" sz="1500" dirty="0">
                  <a:latin typeface="Times New Roman" panose="02020603050405020304" pitchFamily="18" charset="0"/>
                  <a:ea typeface="楷体" panose="02010609060101010101" pitchFamily="49" charset="-122"/>
                  <a:cs typeface="Times New Roman" panose="02020603050405020304" pitchFamily="18" charset="0"/>
                </a:rPr>
                <a:t>在实验中发现小猫后脑皮层中不同视觉神经元与瞳孔所受刺激之间存在某种对应关系，由此发现了一种被称为“方向选择性细胞</a:t>
              </a:r>
              <a:r>
                <a:rPr lang="en-US" altLang="zh-CN" sz="1500" dirty="0">
                  <a:latin typeface="Times New Roman" panose="02020603050405020304" pitchFamily="18" charset="0"/>
                  <a:ea typeface="楷体" panose="02010609060101010101" pitchFamily="49" charset="-122"/>
                  <a:cs typeface="Times New Roman" panose="02020603050405020304" pitchFamily="18" charset="0"/>
                </a:rPr>
                <a:t>(orientation selective cell)</a:t>
              </a:r>
              <a:r>
                <a:rPr lang="zh-CN" altLang="en-US" sz="1500" dirty="0">
                  <a:latin typeface="Times New Roman" panose="02020603050405020304" pitchFamily="18" charset="0"/>
                  <a:ea typeface="楷体" panose="02010609060101010101" pitchFamily="49" charset="-122"/>
                  <a:cs typeface="Times New Roman" panose="02020603050405020304" pitchFamily="18" charset="0"/>
                </a:rPr>
                <a:t>”的神经元细胞，从而揭示了 “视觉系统信息分层处理”这一机制。</a:t>
              </a:r>
            </a:p>
          </p:txBody>
        </p:sp>
      </p:grpSp>
    </p:spTree>
    <p:extLst>
      <p:ext uri="{BB962C8B-B14F-4D97-AF65-F5344CB8AC3E}">
        <p14:creationId xmlns:p14="http://schemas.microsoft.com/office/powerpoint/2010/main" val="39109641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26231" y="189692"/>
            <a:ext cx="7507706" cy="657727"/>
          </a:xfrm>
        </p:spPr>
        <p:txBody>
          <a:bodyPr/>
          <a:lstStyle/>
          <a:p>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参数优化：误差反向传播  </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a:t>
            </a:r>
            <a:r>
              <a:rPr lang="en-US" altLang="zh-CN" sz="2000" b="0" dirty="0">
                <a:latin typeface="Times New Roman" panose="02020603050405020304" pitchFamily="18" charset="0"/>
                <a:cs typeface="Times New Roman" panose="02020603050405020304" pitchFamily="18" charset="0"/>
              </a:rPr>
              <a:t>error back propagation, BP</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a:t>
            </a:r>
            <a:endParaRPr lang="zh-CN" altLang="en-US" sz="2000"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4" name="矩形 3"/>
          <p:cNvSpPr/>
          <p:nvPr/>
        </p:nvSpPr>
        <p:spPr>
          <a:xfrm>
            <a:off x="968187" y="4080346"/>
            <a:ext cx="7652599" cy="2117246"/>
          </a:xfrm>
          <a:prstGeom prst="rect">
            <a:avLst/>
          </a:prstGeom>
        </p:spPr>
        <p:txBody>
          <a:bodyPr wrap="square">
            <a:spAutoFit/>
          </a:bodyPr>
          <a:lstStyle/>
          <a:p>
            <a:pPr marL="285750" indent="-285750" algn="just">
              <a:lnSpc>
                <a:spcPct val="150000"/>
              </a:lnSpc>
              <a:buFont typeface="Wingdings" panose="05000000000000000000" pitchFamily="2" charset="2"/>
              <a:buChar char="l"/>
            </a:pPr>
            <a:r>
              <a:rPr lang="zh-CN" altLang="zh-CN" b="1" dirty="0">
                <a:latin typeface="Times New Roman" panose="02020603050405020304" pitchFamily="18" charset="0"/>
                <a:ea typeface="楷体" panose="02010609060101010101" pitchFamily="49" charset="-122"/>
                <a:cs typeface="Times New Roman" panose="02020603050405020304" pitchFamily="18" charset="0"/>
              </a:rPr>
              <a:t>通过一个三类分类的具体例子来介绍神经网络中参数更新过程。给定一个包含输入层、一层隐藏层和输出层的多层感知机，其中隐藏层由两个神经元构成。</a:t>
            </a:r>
            <a:endParaRPr lang="en-US" altLang="zh-CN" b="1" dirty="0">
              <a:latin typeface="Times New Roman" panose="02020603050405020304" pitchFamily="18" charset="0"/>
              <a:ea typeface="楷体" panose="02010609060101010101" pitchFamily="49" charset="-122"/>
              <a:cs typeface="Times New Roman" panose="02020603050405020304" pitchFamily="18" charset="0"/>
            </a:endParaRPr>
          </a:p>
          <a:p>
            <a:pPr marL="285750" indent="-285750" algn="just">
              <a:lnSpc>
                <a:spcPct val="150000"/>
              </a:lnSpc>
              <a:buFont typeface="Wingdings" panose="05000000000000000000" pitchFamily="2" charset="2"/>
              <a:buChar char="l"/>
            </a:pPr>
            <a:r>
              <a:rPr lang="zh-CN" altLang="zh-CN" b="1" dirty="0">
                <a:latin typeface="Times New Roman" panose="02020603050405020304" pitchFamily="18" charset="0"/>
                <a:ea typeface="楷体" panose="02010609060101010101" pitchFamily="49" charset="-122"/>
                <a:cs typeface="Times New Roman" panose="02020603050405020304" pitchFamily="18" charset="0"/>
              </a:rPr>
              <a:t>网络使用</a:t>
            </a:r>
            <a:r>
              <a:rPr lang="en-US" altLang="zh-CN" b="1" dirty="0">
                <a:latin typeface="Times New Roman" panose="02020603050405020304" pitchFamily="18" charset="0"/>
                <a:ea typeface="楷体" panose="02010609060101010101" pitchFamily="49" charset="-122"/>
                <a:cs typeface="Times New Roman" panose="02020603050405020304" pitchFamily="18" charset="0"/>
              </a:rPr>
              <a:t>Sigmoid</a:t>
            </a:r>
            <a:r>
              <a:rPr lang="zh-CN" altLang="zh-CN" b="1" dirty="0">
                <a:latin typeface="Times New Roman" panose="02020603050405020304" pitchFamily="18" charset="0"/>
                <a:ea typeface="楷体" panose="02010609060101010101" pitchFamily="49" charset="-122"/>
                <a:cs typeface="Times New Roman" panose="02020603050405020304" pitchFamily="18" charset="0"/>
              </a:rPr>
              <a:t>函数作为神经元的激活函数，使用均方损失函数来计算网络输出值与实际值之间的误差。</a:t>
            </a:r>
          </a:p>
        </p:txBody>
      </p:sp>
      <p:sp>
        <p:nvSpPr>
          <p:cNvPr id="7" name="文本框 6">
            <a:extLst>
              <a:ext uri="{FF2B5EF4-FFF2-40B4-BE49-F238E27FC236}">
                <a16:creationId xmlns:a16="http://schemas.microsoft.com/office/drawing/2014/main" id="{DCBDAAB5-1695-4EBC-A9C6-5AB856C2A20D}"/>
              </a:ext>
            </a:extLst>
          </p:cNvPr>
          <p:cNvSpPr txBox="1"/>
          <p:nvPr/>
        </p:nvSpPr>
        <p:spPr>
          <a:xfrm>
            <a:off x="3092255" y="3570007"/>
            <a:ext cx="3785011" cy="369332"/>
          </a:xfrm>
          <a:prstGeom prst="rect">
            <a:avLst/>
          </a:prstGeom>
          <a:noFill/>
        </p:spPr>
        <p:txBody>
          <a:bodyPr wrap="none" rtlCol="0">
            <a:spAutoFit/>
          </a:bodyPr>
          <a:lstStyle/>
          <a:p>
            <a:r>
              <a:rPr lang="zh-CN" altLang="en-US" b="1" dirty="0">
                <a:latin typeface="Times New Roman" panose="02020603050405020304" pitchFamily="18" charset="0"/>
                <a:ea typeface="楷体" panose="02010609060101010101" pitchFamily="49" charset="-122"/>
                <a:cs typeface="Times New Roman" panose="02020603050405020304" pitchFamily="18" charset="0"/>
              </a:rPr>
              <a:t>图</a:t>
            </a:r>
            <a:r>
              <a:rPr lang="en-US" altLang="zh-CN" b="1" dirty="0">
                <a:latin typeface="Times New Roman" panose="02020603050405020304" pitchFamily="18" charset="0"/>
                <a:ea typeface="楷体" panose="02010609060101010101" pitchFamily="49" charset="-122"/>
                <a:cs typeface="Times New Roman" panose="02020603050405020304" pitchFamily="18" charset="0"/>
              </a:rPr>
              <a:t>6.8 </a:t>
            </a:r>
            <a:r>
              <a:rPr lang="zh-CN" altLang="en-US" b="1" dirty="0">
                <a:latin typeface="Times New Roman" panose="02020603050405020304" pitchFamily="18" charset="0"/>
                <a:ea typeface="楷体" panose="02010609060101010101" pitchFamily="49" charset="-122"/>
                <a:cs typeface="Times New Roman" panose="02020603050405020304" pitchFamily="18" charset="0"/>
              </a:rPr>
              <a:t>包含一个隐藏层的多层感知机</a:t>
            </a:r>
          </a:p>
        </p:txBody>
      </p:sp>
      <p:pic>
        <p:nvPicPr>
          <p:cNvPr id="6" name="图片 5">
            <a:extLst>
              <a:ext uri="{FF2B5EF4-FFF2-40B4-BE49-F238E27FC236}">
                <a16:creationId xmlns:a16="http://schemas.microsoft.com/office/drawing/2014/main" id="{0A0FEFCC-5EE9-4EBC-A071-A18A85C9531F}"/>
              </a:ext>
            </a:extLst>
          </p:cNvPr>
          <p:cNvPicPr>
            <a:picLocks noChangeAspect="1"/>
          </p:cNvPicPr>
          <p:nvPr/>
        </p:nvPicPr>
        <p:blipFill>
          <a:blip r:embed="rId2"/>
          <a:stretch>
            <a:fillRect/>
          </a:stretch>
        </p:blipFill>
        <p:spPr>
          <a:xfrm>
            <a:off x="1926596" y="1173092"/>
            <a:ext cx="6023949" cy="2255908"/>
          </a:xfrm>
          <a:prstGeom prst="rect">
            <a:avLst/>
          </a:prstGeom>
        </p:spPr>
      </p:pic>
    </p:spTree>
    <p:extLst>
      <p:ext uri="{BB962C8B-B14F-4D97-AF65-F5344CB8AC3E}">
        <p14:creationId xmlns:p14="http://schemas.microsoft.com/office/powerpoint/2010/main" val="89874030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26231" y="189692"/>
            <a:ext cx="7507706" cy="657727"/>
          </a:xfrm>
        </p:spPr>
        <p:txBody>
          <a:bodyPr/>
          <a:lstStyle/>
          <a:p>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参数优化：误差反向传播  </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a:t>
            </a:r>
            <a:r>
              <a:rPr lang="en-US" altLang="zh-CN" sz="2000" b="0" dirty="0">
                <a:latin typeface="Times New Roman" panose="02020603050405020304" pitchFamily="18" charset="0"/>
                <a:cs typeface="Times New Roman" panose="02020603050405020304" pitchFamily="18" charset="0"/>
              </a:rPr>
              <a:t>error back propagation, BP</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a:t>
            </a:r>
            <a:endParaRPr lang="zh-CN" altLang="en-US" sz="2000" dirty="0">
              <a:latin typeface="Times New Roman" panose="02020603050405020304" pitchFamily="18" charset="0"/>
              <a:ea typeface="黑体" panose="02010609060101010101" pitchFamily="49"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矩形 2"/>
              <p:cNvSpPr/>
              <p:nvPr/>
            </p:nvSpPr>
            <p:spPr>
              <a:xfrm>
                <a:off x="1075073" y="4431538"/>
                <a:ext cx="7351123" cy="1701748"/>
              </a:xfrm>
              <a:prstGeom prst="rect">
                <a:avLst/>
              </a:prstGeom>
            </p:spPr>
            <p:txBody>
              <a:bodyPr wrap="square">
                <a:spAutoFit/>
              </a:bodyPr>
              <a:lstStyle/>
              <a:p>
                <a:pPr algn="just">
                  <a:lnSpc>
                    <a:spcPct val="150000"/>
                  </a:lnSpc>
                </a:pPr>
                <a:r>
                  <a:rPr lang="zh-CN" altLang="zh-CN" b="1" dirty="0">
                    <a:latin typeface="Times New Roman" panose="02020603050405020304" pitchFamily="18" charset="0"/>
                    <a:ea typeface="楷体" panose="02010609060101010101" pitchFamily="49" charset="-122"/>
                    <a:cs typeface="Times New Roman" panose="02020603050405020304" pitchFamily="18" charset="0"/>
                  </a:rPr>
                  <a:t>每个神经元完成如下两项任务：</a:t>
                </a:r>
                <a:r>
                  <a:rPr lang="en-US" altLang="zh-CN" b="1" dirty="0">
                    <a:latin typeface="Times New Roman" panose="02020603050405020304" pitchFamily="18" charset="0"/>
                    <a:ea typeface="楷体" panose="02010609060101010101" pitchFamily="49" charset="-122"/>
                    <a:cs typeface="Times New Roman" panose="02020603050405020304" pitchFamily="18" charset="0"/>
                  </a:rPr>
                  <a:t>1</a:t>
                </a:r>
                <a:r>
                  <a:rPr lang="zh-CN" altLang="zh-CN" b="1" dirty="0">
                    <a:latin typeface="Times New Roman" panose="02020603050405020304" pitchFamily="18" charset="0"/>
                    <a:ea typeface="楷体" panose="02010609060101010101" pitchFamily="49" charset="-122"/>
                    <a:cs typeface="Times New Roman" panose="02020603050405020304" pitchFamily="18" charset="0"/>
                  </a:rPr>
                  <a:t>）对相邻前序层所传递信息进行线性加权累加；</a:t>
                </a:r>
                <a:r>
                  <a:rPr lang="en-US" altLang="zh-CN" b="1" dirty="0">
                    <a:latin typeface="Times New Roman" panose="02020603050405020304" pitchFamily="18" charset="0"/>
                    <a:ea typeface="楷体" panose="02010609060101010101" pitchFamily="49" charset="-122"/>
                    <a:cs typeface="Times New Roman" panose="02020603050405020304" pitchFamily="18" charset="0"/>
                  </a:rPr>
                  <a:t>2</a:t>
                </a:r>
                <a:r>
                  <a:rPr lang="zh-CN" altLang="zh-CN" b="1" dirty="0">
                    <a:latin typeface="Times New Roman" panose="02020603050405020304" pitchFamily="18" charset="0"/>
                    <a:ea typeface="楷体" panose="02010609060101010101" pitchFamily="49" charset="-122"/>
                    <a:cs typeface="Times New Roman" panose="02020603050405020304" pitchFamily="18" charset="0"/>
                  </a:rPr>
                  <a:t>）对加权累加结果进行非线性变换。假设样本数据输入为</a:t>
                </a:r>
                <a14:m>
                  <m:oMath xmlns:m="http://schemas.openxmlformats.org/officeDocument/2006/math">
                    <m:r>
                      <a:rPr lang="en-US" altLang="zh-CN" b="1">
                        <a:latin typeface="Cambria Math" panose="02040503050406030204" pitchFamily="18" charset="0"/>
                        <a:ea typeface="楷体" panose="02010609060101010101" pitchFamily="49" charset="-122"/>
                        <a:cs typeface="Times New Roman" panose="02020603050405020304" pitchFamily="18" charset="0"/>
                      </a:rPr>
                      <m:t>(</m:t>
                    </m:r>
                    <m:sSub>
                      <m:sSubPr>
                        <m:ctrlPr>
                          <a:rPr lang="zh-CN" altLang="zh-CN" b="1" i="1">
                            <a:latin typeface="Cambria Math" panose="02040503050406030204" pitchFamily="18" charset="0"/>
                            <a:ea typeface="楷体" panose="02010609060101010101" pitchFamily="49" charset="-122"/>
                            <a:cs typeface="Times New Roman" panose="02020603050405020304" pitchFamily="18" charset="0"/>
                          </a:rPr>
                        </m:ctrlPr>
                      </m:sSubPr>
                      <m:e>
                        <m:r>
                          <a:rPr lang="en-US" altLang="zh-CN" b="1">
                            <a:latin typeface="Cambria Math" panose="02040503050406030204" pitchFamily="18" charset="0"/>
                            <a:ea typeface="楷体" panose="02010609060101010101" pitchFamily="49" charset="-122"/>
                            <a:cs typeface="Times New Roman" panose="02020603050405020304" pitchFamily="18" charset="0"/>
                          </a:rPr>
                          <m:t>𝑥</m:t>
                        </m:r>
                      </m:e>
                      <m:sub>
                        <m:r>
                          <a:rPr lang="en-US" altLang="zh-CN" b="1">
                            <a:latin typeface="Cambria Math" panose="02040503050406030204" pitchFamily="18" charset="0"/>
                            <a:ea typeface="楷体" panose="02010609060101010101" pitchFamily="49" charset="-122"/>
                            <a:cs typeface="Times New Roman" panose="02020603050405020304" pitchFamily="18" charset="0"/>
                          </a:rPr>
                          <m:t>1</m:t>
                        </m:r>
                      </m:sub>
                    </m:sSub>
                    <m:r>
                      <a:rPr lang="en-US" altLang="zh-CN" b="1">
                        <a:latin typeface="Cambria Math" panose="02040503050406030204" pitchFamily="18" charset="0"/>
                        <a:ea typeface="楷体" panose="02010609060101010101" pitchFamily="49" charset="-122"/>
                        <a:cs typeface="Times New Roman" panose="02020603050405020304" pitchFamily="18" charset="0"/>
                      </a:rPr>
                      <m:t>, </m:t>
                    </m:r>
                    <m:sSub>
                      <m:sSubPr>
                        <m:ctrlPr>
                          <a:rPr lang="zh-CN" altLang="zh-CN" b="1" i="1">
                            <a:latin typeface="Cambria Math" panose="02040503050406030204" pitchFamily="18" charset="0"/>
                            <a:ea typeface="楷体" panose="02010609060101010101" pitchFamily="49" charset="-122"/>
                            <a:cs typeface="Times New Roman" panose="02020603050405020304" pitchFamily="18" charset="0"/>
                          </a:rPr>
                        </m:ctrlPr>
                      </m:sSubPr>
                      <m:e>
                        <m:r>
                          <a:rPr lang="en-US" altLang="zh-CN" b="1">
                            <a:latin typeface="Cambria Math" panose="02040503050406030204" pitchFamily="18" charset="0"/>
                            <a:ea typeface="楷体" panose="02010609060101010101" pitchFamily="49" charset="-122"/>
                            <a:cs typeface="Times New Roman" panose="02020603050405020304" pitchFamily="18" charset="0"/>
                          </a:rPr>
                          <m:t>𝑥</m:t>
                        </m:r>
                      </m:e>
                      <m:sub>
                        <m:r>
                          <a:rPr lang="en-US" altLang="zh-CN" b="1">
                            <a:latin typeface="Cambria Math" panose="02040503050406030204" pitchFamily="18" charset="0"/>
                            <a:ea typeface="楷体" panose="02010609060101010101" pitchFamily="49" charset="-122"/>
                            <a:cs typeface="Times New Roman" panose="02020603050405020304" pitchFamily="18" charset="0"/>
                          </a:rPr>
                          <m:t>2</m:t>
                        </m:r>
                      </m:sub>
                    </m:sSub>
                    <m:r>
                      <a:rPr lang="en-US" altLang="zh-CN" b="1">
                        <a:latin typeface="Cambria Math" panose="02040503050406030204" pitchFamily="18" charset="0"/>
                        <a:ea typeface="楷体" panose="02010609060101010101" pitchFamily="49" charset="-122"/>
                        <a:cs typeface="Times New Roman" panose="02020603050405020304" pitchFamily="18" charset="0"/>
                      </a:rPr>
                      <m:t>, </m:t>
                    </m:r>
                    <m:sSub>
                      <m:sSubPr>
                        <m:ctrlPr>
                          <a:rPr lang="zh-CN" altLang="zh-CN" b="1" i="1">
                            <a:latin typeface="Cambria Math" panose="02040503050406030204" pitchFamily="18" charset="0"/>
                            <a:ea typeface="楷体" panose="02010609060101010101" pitchFamily="49" charset="-122"/>
                            <a:cs typeface="Times New Roman" panose="02020603050405020304" pitchFamily="18" charset="0"/>
                          </a:rPr>
                        </m:ctrlPr>
                      </m:sSubPr>
                      <m:e>
                        <m:r>
                          <a:rPr lang="en-US" altLang="zh-CN" b="1">
                            <a:latin typeface="Cambria Math" panose="02040503050406030204" pitchFamily="18" charset="0"/>
                            <a:ea typeface="楷体" panose="02010609060101010101" pitchFamily="49" charset="-122"/>
                            <a:cs typeface="Times New Roman" panose="02020603050405020304" pitchFamily="18" charset="0"/>
                          </a:rPr>
                          <m:t>𝑥</m:t>
                        </m:r>
                      </m:e>
                      <m:sub>
                        <m:r>
                          <a:rPr lang="en-US" altLang="zh-CN" b="1">
                            <a:latin typeface="Cambria Math" panose="02040503050406030204" pitchFamily="18" charset="0"/>
                            <a:ea typeface="楷体" panose="02010609060101010101" pitchFamily="49" charset="-122"/>
                            <a:cs typeface="Times New Roman" panose="02020603050405020304" pitchFamily="18" charset="0"/>
                          </a:rPr>
                          <m:t>3</m:t>
                        </m:r>
                      </m:sub>
                    </m:sSub>
                    <m:r>
                      <a:rPr lang="en-US" altLang="zh-CN" b="1">
                        <a:latin typeface="Cambria Math" panose="02040503050406030204" pitchFamily="18" charset="0"/>
                        <a:ea typeface="楷体" panose="02010609060101010101" pitchFamily="49" charset="-122"/>
                        <a:cs typeface="Times New Roman" panose="02020603050405020304" pitchFamily="18" charset="0"/>
                      </a:rPr>
                      <m:t>)</m:t>
                    </m:r>
                  </m:oMath>
                </a14:m>
                <a:r>
                  <a:rPr lang="zh-CN" altLang="zh-CN" b="1" dirty="0">
                    <a:latin typeface="Times New Roman" panose="02020603050405020304" pitchFamily="18" charset="0"/>
                    <a:ea typeface="楷体" panose="02010609060101010101" pitchFamily="49" charset="-122"/>
                    <a:cs typeface="Times New Roman" panose="02020603050405020304" pitchFamily="18" charset="0"/>
                  </a:rPr>
                  <a:t>，其标注信息为</a:t>
                </a:r>
                <a14:m>
                  <m:oMath xmlns:m="http://schemas.openxmlformats.org/officeDocument/2006/math">
                    <m:r>
                      <a:rPr lang="en-US" altLang="zh-CN" b="1">
                        <a:latin typeface="Cambria Math" panose="02040503050406030204" pitchFamily="18" charset="0"/>
                        <a:ea typeface="楷体" panose="02010609060101010101" pitchFamily="49" charset="-122"/>
                        <a:cs typeface="Times New Roman" panose="02020603050405020304" pitchFamily="18" charset="0"/>
                      </a:rPr>
                      <m:t>(</m:t>
                    </m:r>
                    <m:sSub>
                      <m:sSubPr>
                        <m:ctrlPr>
                          <a:rPr lang="zh-CN" altLang="zh-CN" b="1" i="1">
                            <a:latin typeface="Cambria Math" panose="02040503050406030204" pitchFamily="18" charset="0"/>
                            <a:ea typeface="楷体" panose="02010609060101010101" pitchFamily="49" charset="-122"/>
                            <a:cs typeface="Times New Roman" panose="02020603050405020304" pitchFamily="18" charset="0"/>
                          </a:rPr>
                        </m:ctrlPr>
                      </m:sSubPr>
                      <m:e>
                        <m:r>
                          <a:rPr lang="en-US" altLang="zh-CN" b="1">
                            <a:latin typeface="Cambria Math" panose="02040503050406030204" pitchFamily="18" charset="0"/>
                            <a:ea typeface="楷体" panose="02010609060101010101" pitchFamily="49" charset="-122"/>
                            <a:cs typeface="Times New Roman" panose="02020603050405020304" pitchFamily="18" charset="0"/>
                          </a:rPr>
                          <m:t>𝑦</m:t>
                        </m:r>
                      </m:e>
                      <m:sub>
                        <m:r>
                          <a:rPr lang="en-US" altLang="zh-CN" b="1">
                            <a:latin typeface="Cambria Math" panose="02040503050406030204" pitchFamily="18" charset="0"/>
                            <a:ea typeface="楷体" panose="02010609060101010101" pitchFamily="49" charset="-122"/>
                            <a:cs typeface="Times New Roman" panose="02020603050405020304" pitchFamily="18" charset="0"/>
                          </a:rPr>
                          <m:t>1</m:t>
                        </m:r>
                      </m:sub>
                    </m:sSub>
                    <m:r>
                      <a:rPr lang="en-US" altLang="zh-CN" b="1">
                        <a:latin typeface="Cambria Math" panose="02040503050406030204" pitchFamily="18" charset="0"/>
                        <a:ea typeface="楷体" panose="02010609060101010101" pitchFamily="49" charset="-122"/>
                        <a:cs typeface="Times New Roman" panose="02020603050405020304" pitchFamily="18" charset="0"/>
                      </a:rPr>
                      <m:t>, </m:t>
                    </m:r>
                    <m:sSub>
                      <m:sSubPr>
                        <m:ctrlPr>
                          <a:rPr lang="zh-CN" altLang="zh-CN" b="1" i="1">
                            <a:latin typeface="Cambria Math" panose="02040503050406030204" pitchFamily="18" charset="0"/>
                            <a:ea typeface="楷体" panose="02010609060101010101" pitchFamily="49" charset="-122"/>
                            <a:cs typeface="Times New Roman" panose="02020603050405020304" pitchFamily="18" charset="0"/>
                          </a:rPr>
                        </m:ctrlPr>
                      </m:sSubPr>
                      <m:e>
                        <m:r>
                          <a:rPr lang="en-US" altLang="zh-CN" b="1">
                            <a:latin typeface="Cambria Math" panose="02040503050406030204" pitchFamily="18" charset="0"/>
                            <a:ea typeface="楷体" panose="02010609060101010101" pitchFamily="49" charset="-122"/>
                            <a:cs typeface="Times New Roman" panose="02020603050405020304" pitchFamily="18" charset="0"/>
                          </a:rPr>
                          <m:t>𝑦</m:t>
                        </m:r>
                      </m:e>
                      <m:sub>
                        <m:r>
                          <a:rPr lang="en-US" altLang="zh-CN" b="1">
                            <a:latin typeface="Cambria Math" panose="02040503050406030204" pitchFamily="18" charset="0"/>
                            <a:ea typeface="楷体" panose="02010609060101010101" pitchFamily="49" charset="-122"/>
                            <a:cs typeface="Times New Roman" panose="02020603050405020304" pitchFamily="18" charset="0"/>
                          </a:rPr>
                          <m:t>2</m:t>
                        </m:r>
                      </m:sub>
                    </m:sSub>
                    <m:r>
                      <a:rPr lang="en-US" altLang="zh-CN" b="1">
                        <a:latin typeface="Cambria Math" panose="02040503050406030204" pitchFamily="18" charset="0"/>
                        <a:ea typeface="楷体" panose="02010609060101010101" pitchFamily="49" charset="-122"/>
                        <a:cs typeface="Times New Roman" panose="02020603050405020304" pitchFamily="18" charset="0"/>
                      </a:rPr>
                      <m:t>,</m:t>
                    </m:r>
                    <m:sSub>
                      <m:sSubPr>
                        <m:ctrlPr>
                          <a:rPr lang="zh-CN" altLang="zh-CN" b="1" i="1">
                            <a:latin typeface="Cambria Math" panose="02040503050406030204" pitchFamily="18" charset="0"/>
                            <a:ea typeface="楷体" panose="02010609060101010101" pitchFamily="49" charset="-122"/>
                            <a:cs typeface="Times New Roman" panose="02020603050405020304" pitchFamily="18" charset="0"/>
                          </a:rPr>
                        </m:ctrlPr>
                      </m:sSubPr>
                      <m:e>
                        <m:r>
                          <a:rPr lang="en-US" altLang="zh-CN" b="1">
                            <a:latin typeface="Cambria Math" panose="02040503050406030204" pitchFamily="18" charset="0"/>
                            <a:ea typeface="楷体" panose="02010609060101010101" pitchFamily="49" charset="-122"/>
                            <a:cs typeface="Times New Roman" panose="02020603050405020304" pitchFamily="18" charset="0"/>
                          </a:rPr>
                          <m:t>𝑦</m:t>
                        </m:r>
                      </m:e>
                      <m:sub>
                        <m:r>
                          <a:rPr lang="en-US" altLang="zh-CN" b="1">
                            <a:latin typeface="Cambria Math" panose="02040503050406030204" pitchFamily="18" charset="0"/>
                            <a:ea typeface="楷体" panose="02010609060101010101" pitchFamily="49" charset="-122"/>
                            <a:cs typeface="Times New Roman" panose="02020603050405020304" pitchFamily="18" charset="0"/>
                          </a:rPr>
                          <m:t>3</m:t>
                        </m:r>
                      </m:sub>
                    </m:sSub>
                    <m:r>
                      <a:rPr lang="en-US" altLang="zh-CN" b="1">
                        <a:latin typeface="Cambria Math" panose="02040503050406030204" pitchFamily="18" charset="0"/>
                        <a:ea typeface="楷体" panose="02010609060101010101" pitchFamily="49" charset="-122"/>
                        <a:cs typeface="Times New Roman" panose="02020603050405020304" pitchFamily="18" charset="0"/>
                      </a:rPr>
                      <m:t>)</m:t>
                    </m:r>
                  </m:oMath>
                </a14:m>
                <a:r>
                  <a:rPr lang="zh-CN" altLang="zh-CN" b="1" dirty="0">
                    <a:latin typeface="Times New Roman" panose="02020603050405020304" pitchFamily="18" charset="0"/>
                    <a:ea typeface="楷体" panose="02010609060101010101" pitchFamily="49" charset="-122"/>
                    <a:cs typeface="Times New Roman" panose="02020603050405020304" pitchFamily="18" charset="0"/>
                  </a:rPr>
                  <a:t>。在三类分类问题中，对于输入数据</a:t>
                </a:r>
                <a14:m>
                  <m:oMath xmlns:m="http://schemas.openxmlformats.org/officeDocument/2006/math">
                    <m:r>
                      <a:rPr lang="en-US" altLang="zh-CN" b="1">
                        <a:latin typeface="Cambria Math" panose="02040503050406030204" pitchFamily="18" charset="0"/>
                        <a:ea typeface="楷体" panose="02010609060101010101" pitchFamily="49" charset="-122"/>
                        <a:cs typeface="Times New Roman" panose="02020603050405020304" pitchFamily="18" charset="0"/>
                      </a:rPr>
                      <m:t>(</m:t>
                    </m:r>
                    <m:sSub>
                      <m:sSubPr>
                        <m:ctrlPr>
                          <a:rPr lang="zh-CN" altLang="zh-CN" b="1" i="1">
                            <a:latin typeface="Cambria Math" panose="02040503050406030204" pitchFamily="18" charset="0"/>
                            <a:ea typeface="楷体" panose="02010609060101010101" pitchFamily="49" charset="-122"/>
                            <a:cs typeface="Times New Roman" panose="02020603050405020304" pitchFamily="18" charset="0"/>
                          </a:rPr>
                        </m:ctrlPr>
                      </m:sSubPr>
                      <m:e>
                        <m:r>
                          <a:rPr lang="en-US" altLang="zh-CN" b="1">
                            <a:latin typeface="Cambria Math" panose="02040503050406030204" pitchFamily="18" charset="0"/>
                            <a:ea typeface="楷体" panose="02010609060101010101" pitchFamily="49" charset="-122"/>
                            <a:cs typeface="Times New Roman" panose="02020603050405020304" pitchFamily="18" charset="0"/>
                          </a:rPr>
                          <m:t>𝑥</m:t>
                        </m:r>
                      </m:e>
                      <m:sub>
                        <m:r>
                          <a:rPr lang="en-US" altLang="zh-CN" b="1">
                            <a:latin typeface="Cambria Math" panose="02040503050406030204" pitchFamily="18" charset="0"/>
                            <a:ea typeface="楷体" panose="02010609060101010101" pitchFamily="49" charset="-122"/>
                            <a:cs typeface="Times New Roman" panose="02020603050405020304" pitchFamily="18" charset="0"/>
                          </a:rPr>
                          <m:t>1</m:t>
                        </m:r>
                      </m:sub>
                    </m:sSub>
                    <m:r>
                      <a:rPr lang="en-US" altLang="zh-CN" b="1">
                        <a:latin typeface="Cambria Math" panose="02040503050406030204" pitchFamily="18" charset="0"/>
                        <a:ea typeface="楷体" panose="02010609060101010101" pitchFamily="49" charset="-122"/>
                        <a:cs typeface="Times New Roman" panose="02020603050405020304" pitchFamily="18" charset="0"/>
                      </a:rPr>
                      <m:t>, </m:t>
                    </m:r>
                    <m:sSub>
                      <m:sSubPr>
                        <m:ctrlPr>
                          <a:rPr lang="zh-CN" altLang="zh-CN" b="1" i="1">
                            <a:latin typeface="Cambria Math" panose="02040503050406030204" pitchFamily="18" charset="0"/>
                            <a:ea typeface="楷体" panose="02010609060101010101" pitchFamily="49" charset="-122"/>
                            <a:cs typeface="Times New Roman" panose="02020603050405020304" pitchFamily="18" charset="0"/>
                          </a:rPr>
                        </m:ctrlPr>
                      </m:sSubPr>
                      <m:e>
                        <m:r>
                          <a:rPr lang="en-US" altLang="zh-CN" b="1">
                            <a:latin typeface="Cambria Math" panose="02040503050406030204" pitchFamily="18" charset="0"/>
                            <a:ea typeface="楷体" panose="02010609060101010101" pitchFamily="49" charset="-122"/>
                            <a:cs typeface="Times New Roman" panose="02020603050405020304" pitchFamily="18" charset="0"/>
                          </a:rPr>
                          <m:t>𝑥</m:t>
                        </m:r>
                      </m:e>
                      <m:sub>
                        <m:r>
                          <a:rPr lang="en-US" altLang="zh-CN" b="1">
                            <a:latin typeface="Cambria Math" panose="02040503050406030204" pitchFamily="18" charset="0"/>
                            <a:ea typeface="楷体" panose="02010609060101010101" pitchFamily="49" charset="-122"/>
                            <a:cs typeface="Times New Roman" panose="02020603050405020304" pitchFamily="18" charset="0"/>
                          </a:rPr>
                          <m:t>2</m:t>
                        </m:r>
                      </m:sub>
                    </m:sSub>
                    <m:r>
                      <a:rPr lang="en-US" altLang="zh-CN" b="1">
                        <a:latin typeface="Cambria Math" panose="02040503050406030204" pitchFamily="18" charset="0"/>
                        <a:ea typeface="楷体" panose="02010609060101010101" pitchFamily="49" charset="-122"/>
                        <a:cs typeface="Times New Roman" panose="02020603050405020304" pitchFamily="18" charset="0"/>
                      </a:rPr>
                      <m:t>, </m:t>
                    </m:r>
                    <m:sSub>
                      <m:sSubPr>
                        <m:ctrlPr>
                          <a:rPr lang="zh-CN" altLang="zh-CN" b="1" i="1">
                            <a:latin typeface="Cambria Math" panose="02040503050406030204" pitchFamily="18" charset="0"/>
                            <a:ea typeface="楷体" panose="02010609060101010101" pitchFamily="49" charset="-122"/>
                            <a:cs typeface="Times New Roman" panose="02020603050405020304" pitchFamily="18" charset="0"/>
                          </a:rPr>
                        </m:ctrlPr>
                      </m:sSubPr>
                      <m:e>
                        <m:r>
                          <a:rPr lang="en-US" altLang="zh-CN" b="1">
                            <a:latin typeface="Cambria Math" panose="02040503050406030204" pitchFamily="18" charset="0"/>
                            <a:ea typeface="楷体" panose="02010609060101010101" pitchFamily="49" charset="-122"/>
                            <a:cs typeface="Times New Roman" panose="02020603050405020304" pitchFamily="18" charset="0"/>
                          </a:rPr>
                          <m:t>𝑥</m:t>
                        </m:r>
                      </m:e>
                      <m:sub>
                        <m:r>
                          <a:rPr lang="en-US" altLang="zh-CN" b="1">
                            <a:latin typeface="Cambria Math" panose="02040503050406030204" pitchFamily="18" charset="0"/>
                            <a:ea typeface="楷体" panose="02010609060101010101" pitchFamily="49" charset="-122"/>
                            <a:cs typeface="Times New Roman" panose="02020603050405020304" pitchFamily="18" charset="0"/>
                          </a:rPr>
                          <m:t>3</m:t>
                        </m:r>
                      </m:sub>
                    </m:sSub>
                    <m:r>
                      <a:rPr lang="en-US" altLang="zh-CN" b="1">
                        <a:latin typeface="Cambria Math" panose="02040503050406030204" pitchFamily="18" charset="0"/>
                        <a:ea typeface="楷体" panose="02010609060101010101" pitchFamily="49" charset="-122"/>
                        <a:cs typeface="Times New Roman" panose="02020603050405020304" pitchFamily="18" charset="0"/>
                      </a:rPr>
                      <m:t>)</m:t>
                    </m:r>
                  </m:oMath>
                </a14:m>
                <a:r>
                  <a:rPr lang="zh-CN" altLang="zh-CN" b="1" dirty="0">
                    <a:latin typeface="Times New Roman" panose="02020603050405020304" pitchFamily="18" charset="0"/>
                    <a:ea typeface="楷体" panose="02010609060101010101" pitchFamily="49" charset="-122"/>
                    <a:cs typeface="Times New Roman" panose="02020603050405020304" pitchFamily="18" charset="0"/>
                  </a:rPr>
                  <a:t>，</a:t>
                </a:r>
                <a14:m>
                  <m:oMath xmlns:m="http://schemas.openxmlformats.org/officeDocument/2006/math">
                    <m:sSub>
                      <m:sSubPr>
                        <m:ctrlPr>
                          <a:rPr lang="zh-CN" altLang="zh-CN" b="1" i="1">
                            <a:latin typeface="Cambria Math" panose="02040503050406030204" pitchFamily="18" charset="0"/>
                            <a:ea typeface="楷体" panose="02010609060101010101" pitchFamily="49" charset="-122"/>
                            <a:cs typeface="Times New Roman" panose="02020603050405020304" pitchFamily="18" charset="0"/>
                          </a:rPr>
                        </m:ctrlPr>
                      </m:sSubPr>
                      <m:e>
                        <m:r>
                          <a:rPr lang="en-US" altLang="zh-CN" b="1">
                            <a:latin typeface="Cambria Math" panose="02040503050406030204" pitchFamily="18" charset="0"/>
                            <a:ea typeface="楷体" panose="02010609060101010101" pitchFamily="49" charset="-122"/>
                            <a:cs typeface="Times New Roman" panose="02020603050405020304" pitchFamily="18" charset="0"/>
                          </a:rPr>
                          <m:t>𝑦</m:t>
                        </m:r>
                      </m:e>
                      <m:sub>
                        <m:r>
                          <a:rPr lang="en-US" altLang="zh-CN" b="1">
                            <a:latin typeface="Cambria Math" panose="02040503050406030204" pitchFamily="18" charset="0"/>
                            <a:ea typeface="楷体" panose="02010609060101010101" pitchFamily="49" charset="-122"/>
                            <a:cs typeface="Times New Roman" panose="02020603050405020304" pitchFamily="18" charset="0"/>
                          </a:rPr>
                          <m:t>1</m:t>
                        </m:r>
                      </m:sub>
                    </m:sSub>
                  </m:oMath>
                </a14:m>
                <a:r>
                  <a:rPr lang="zh-CN" altLang="zh-CN" b="1" dirty="0">
                    <a:latin typeface="Times New Roman" panose="02020603050405020304" pitchFamily="18" charset="0"/>
                    <a:ea typeface="楷体" panose="02010609060101010101" pitchFamily="49" charset="-122"/>
                    <a:cs typeface="Times New Roman" panose="02020603050405020304" pitchFamily="18" charset="0"/>
                  </a:rPr>
                  <a:t>、</a:t>
                </a:r>
                <a14:m>
                  <m:oMath xmlns:m="http://schemas.openxmlformats.org/officeDocument/2006/math">
                    <m:sSub>
                      <m:sSubPr>
                        <m:ctrlPr>
                          <a:rPr lang="zh-CN" altLang="zh-CN" b="1" i="1">
                            <a:latin typeface="Cambria Math" panose="02040503050406030204" pitchFamily="18" charset="0"/>
                            <a:ea typeface="楷体" panose="02010609060101010101" pitchFamily="49" charset="-122"/>
                            <a:cs typeface="Times New Roman" panose="02020603050405020304" pitchFamily="18" charset="0"/>
                          </a:rPr>
                        </m:ctrlPr>
                      </m:sSubPr>
                      <m:e>
                        <m:r>
                          <a:rPr lang="en-US" altLang="zh-CN" b="1">
                            <a:latin typeface="Cambria Math" panose="02040503050406030204" pitchFamily="18" charset="0"/>
                            <a:ea typeface="楷体" panose="02010609060101010101" pitchFamily="49" charset="-122"/>
                            <a:cs typeface="Times New Roman" panose="02020603050405020304" pitchFamily="18" charset="0"/>
                          </a:rPr>
                          <m:t>𝑦</m:t>
                        </m:r>
                      </m:e>
                      <m:sub>
                        <m:r>
                          <a:rPr lang="en-US" altLang="zh-CN" b="1">
                            <a:latin typeface="Cambria Math" panose="02040503050406030204" pitchFamily="18" charset="0"/>
                            <a:ea typeface="楷体" panose="02010609060101010101" pitchFamily="49" charset="-122"/>
                            <a:cs typeface="Times New Roman" panose="02020603050405020304" pitchFamily="18" charset="0"/>
                          </a:rPr>
                          <m:t>2</m:t>
                        </m:r>
                      </m:sub>
                    </m:sSub>
                  </m:oMath>
                </a14:m>
                <a:r>
                  <a:rPr lang="zh-CN" altLang="zh-CN" b="1" dirty="0">
                    <a:latin typeface="Times New Roman" panose="02020603050405020304" pitchFamily="18" charset="0"/>
                    <a:ea typeface="楷体" panose="02010609060101010101" pitchFamily="49" charset="-122"/>
                    <a:cs typeface="Times New Roman" panose="02020603050405020304" pitchFamily="18" charset="0"/>
                  </a:rPr>
                  <a:t>和</a:t>
                </a:r>
                <a14:m>
                  <m:oMath xmlns:m="http://schemas.openxmlformats.org/officeDocument/2006/math">
                    <m:sSub>
                      <m:sSubPr>
                        <m:ctrlPr>
                          <a:rPr lang="zh-CN" altLang="zh-CN" b="1" i="1">
                            <a:latin typeface="Cambria Math" panose="02040503050406030204" pitchFamily="18" charset="0"/>
                            <a:ea typeface="楷体" panose="02010609060101010101" pitchFamily="49" charset="-122"/>
                            <a:cs typeface="Times New Roman" panose="02020603050405020304" pitchFamily="18" charset="0"/>
                          </a:rPr>
                        </m:ctrlPr>
                      </m:sSubPr>
                      <m:e>
                        <m:r>
                          <a:rPr lang="en-US" altLang="zh-CN" b="1">
                            <a:latin typeface="Cambria Math" panose="02040503050406030204" pitchFamily="18" charset="0"/>
                            <a:ea typeface="楷体" panose="02010609060101010101" pitchFamily="49" charset="-122"/>
                            <a:cs typeface="Times New Roman" panose="02020603050405020304" pitchFamily="18" charset="0"/>
                          </a:rPr>
                          <m:t>𝑦</m:t>
                        </m:r>
                      </m:e>
                      <m:sub>
                        <m:r>
                          <a:rPr lang="en-US" altLang="zh-CN" b="1">
                            <a:latin typeface="Cambria Math" panose="02040503050406030204" pitchFamily="18" charset="0"/>
                            <a:ea typeface="楷体" panose="02010609060101010101" pitchFamily="49" charset="-122"/>
                            <a:cs typeface="Times New Roman" panose="02020603050405020304" pitchFamily="18" charset="0"/>
                          </a:rPr>
                          <m:t>3</m:t>
                        </m:r>
                      </m:sub>
                    </m:sSub>
                  </m:oMath>
                </a14:m>
                <a:r>
                  <a:rPr lang="zh-CN" altLang="zh-CN" b="1" dirty="0">
                    <a:latin typeface="Times New Roman" panose="02020603050405020304" pitchFamily="18" charset="0"/>
                    <a:ea typeface="楷体" panose="02010609060101010101" pitchFamily="49" charset="-122"/>
                    <a:cs typeface="Times New Roman" panose="02020603050405020304" pitchFamily="18" charset="0"/>
                  </a:rPr>
                  <a:t>中只有一个取值为</a:t>
                </a:r>
                <a:r>
                  <a:rPr lang="en-US" altLang="zh-CN" b="1" dirty="0">
                    <a:latin typeface="Times New Roman" panose="02020603050405020304" pitchFamily="18" charset="0"/>
                    <a:ea typeface="楷体" panose="02010609060101010101" pitchFamily="49" charset="-122"/>
                    <a:cs typeface="Times New Roman" panose="02020603050405020304" pitchFamily="18" charset="0"/>
                  </a:rPr>
                  <a:t>1</a:t>
                </a:r>
                <a:r>
                  <a:rPr lang="zh-CN" altLang="zh-CN" b="1" dirty="0">
                    <a:latin typeface="Times New Roman" panose="02020603050405020304" pitchFamily="18" charset="0"/>
                    <a:ea typeface="楷体" panose="02010609060101010101" pitchFamily="49" charset="-122"/>
                    <a:cs typeface="Times New Roman" panose="02020603050405020304" pitchFamily="18" charset="0"/>
                  </a:rPr>
                  <a:t>、其余两个取值为</a:t>
                </a:r>
                <a:r>
                  <a:rPr lang="en-US" altLang="zh-CN" b="1" dirty="0">
                    <a:latin typeface="Times New Roman" panose="02020603050405020304" pitchFamily="18" charset="0"/>
                    <a:ea typeface="楷体" panose="02010609060101010101" pitchFamily="49" charset="-122"/>
                    <a:cs typeface="Times New Roman" panose="02020603050405020304" pitchFamily="18" charset="0"/>
                  </a:rPr>
                  <a:t>0</a:t>
                </a:r>
                <a:r>
                  <a:rPr lang="zh-CN" altLang="zh-CN" b="1" dirty="0">
                    <a:latin typeface="Times New Roman" panose="02020603050405020304" pitchFamily="18" charset="0"/>
                    <a:ea typeface="楷体" panose="02010609060101010101" pitchFamily="49" charset="-122"/>
                    <a:cs typeface="Times New Roman" panose="02020603050405020304" pitchFamily="18" charset="0"/>
                  </a:rPr>
                  <a:t>。</a:t>
                </a:r>
              </a:p>
            </p:txBody>
          </p:sp>
        </mc:Choice>
        <mc:Fallback xmlns="">
          <p:sp>
            <p:nvSpPr>
              <p:cNvPr id="3" name="矩形 2"/>
              <p:cNvSpPr>
                <a:spLocks noRot="1" noChangeAspect="1" noMove="1" noResize="1" noEditPoints="1" noAdjustHandles="1" noChangeArrowheads="1" noChangeShapeType="1" noTextEdit="1"/>
              </p:cNvSpPr>
              <p:nvPr/>
            </p:nvSpPr>
            <p:spPr>
              <a:xfrm>
                <a:off x="1075073" y="4431538"/>
                <a:ext cx="7351123" cy="1701748"/>
              </a:xfrm>
              <a:prstGeom prst="rect">
                <a:avLst/>
              </a:prstGeom>
              <a:blipFill>
                <a:blip r:embed="rId2"/>
                <a:stretch>
                  <a:fillRect l="-663" r="-746" b="-5018"/>
                </a:stretch>
              </a:blipFill>
            </p:spPr>
            <p:txBody>
              <a:bodyPr/>
              <a:lstStyle/>
              <a:p>
                <a:r>
                  <a:rPr lang="zh-CN" altLang="en-US">
                    <a:noFill/>
                  </a:rPr>
                  <a:t> </a:t>
                </a:r>
              </a:p>
            </p:txBody>
          </p:sp>
        </mc:Fallback>
      </mc:AlternateContent>
      <p:sp>
        <p:nvSpPr>
          <p:cNvPr id="6" name="文本框 5">
            <a:extLst>
              <a:ext uri="{FF2B5EF4-FFF2-40B4-BE49-F238E27FC236}">
                <a16:creationId xmlns:a16="http://schemas.microsoft.com/office/drawing/2014/main" id="{B6F0C7C7-F0BC-4620-BD1F-E76F9BEC3AA8}"/>
              </a:ext>
            </a:extLst>
          </p:cNvPr>
          <p:cNvSpPr txBox="1"/>
          <p:nvPr/>
        </p:nvSpPr>
        <p:spPr>
          <a:xfrm>
            <a:off x="3046064" y="3637475"/>
            <a:ext cx="3785011" cy="369332"/>
          </a:xfrm>
          <a:prstGeom prst="rect">
            <a:avLst/>
          </a:prstGeom>
          <a:noFill/>
        </p:spPr>
        <p:txBody>
          <a:bodyPr wrap="none" rtlCol="0">
            <a:spAutoFit/>
          </a:bodyPr>
          <a:lstStyle/>
          <a:p>
            <a:r>
              <a:rPr lang="zh-CN" altLang="en-US" b="1" dirty="0">
                <a:latin typeface="Times New Roman" panose="02020603050405020304" pitchFamily="18" charset="0"/>
                <a:ea typeface="楷体" panose="02010609060101010101" pitchFamily="49" charset="-122"/>
                <a:cs typeface="Times New Roman" panose="02020603050405020304" pitchFamily="18" charset="0"/>
              </a:rPr>
              <a:t>图</a:t>
            </a:r>
            <a:r>
              <a:rPr lang="en-US" altLang="zh-CN" b="1" dirty="0">
                <a:latin typeface="Times New Roman" panose="02020603050405020304" pitchFamily="18" charset="0"/>
                <a:ea typeface="楷体" panose="02010609060101010101" pitchFamily="49" charset="-122"/>
                <a:cs typeface="Times New Roman" panose="02020603050405020304" pitchFamily="18" charset="0"/>
              </a:rPr>
              <a:t>6.8 </a:t>
            </a:r>
            <a:r>
              <a:rPr lang="zh-CN" altLang="en-US" b="1" dirty="0">
                <a:latin typeface="Times New Roman" panose="02020603050405020304" pitchFamily="18" charset="0"/>
                <a:ea typeface="楷体" panose="02010609060101010101" pitchFamily="49" charset="-122"/>
                <a:cs typeface="Times New Roman" panose="02020603050405020304" pitchFamily="18" charset="0"/>
              </a:rPr>
              <a:t>包含一个隐藏层的多层感知机</a:t>
            </a:r>
          </a:p>
        </p:txBody>
      </p:sp>
      <p:pic>
        <p:nvPicPr>
          <p:cNvPr id="7" name="图片 6">
            <a:extLst>
              <a:ext uri="{FF2B5EF4-FFF2-40B4-BE49-F238E27FC236}">
                <a16:creationId xmlns:a16="http://schemas.microsoft.com/office/drawing/2014/main" id="{2A4689D2-A635-45AE-ABEF-F348520FFAF5}"/>
              </a:ext>
            </a:extLst>
          </p:cNvPr>
          <p:cNvPicPr>
            <a:picLocks noChangeAspect="1"/>
          </p:cNvPicPr>
          <p:nvPr/>
        </p:nvPicPr>
        <p:blipFill>
          <a:blip r:embed="rId3"/>
          <a:stretch>
            <a:fillRect/>
          </a:stretch>
        </p:blipFill>
        <p:spPr>
          <a:xfrm>
            <a:off x="1926596" y="1173092"/>
            <a:ext cx="6023949" cy="2255908"/>
          </a:xfrm>
          <a:prstGeom prst="rect">
            <a:avLst/>
          </a:prstGeom>
        </p:spPr>
      </p:pic>
    </p:spTree>
    <p:extLst>
      <p:ext uri="{BB962C8B-B14F-4D97-AF65-F5344CB8AC3E}">
        <p14:creationId xmlns:p14="http://schemas.microsoft.com/office/powerpoint/2010/main" val="245753965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26231" y="189692"/>
            <a:ext cx="7507706" cy="657727"/>
          </a:xfrm>
        </p:spPr>
        <p:txBody>
          <a:bodyPr/>
          <a:lstStyle/>
          <a:p>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参数优化：误差反向传播  </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a:t>
            </a:r>
            <a:r>
              <a:rPr lang="en-US" altLang="zh-CN" sz="2000" b="0" dirty="0">
                <a:latin typeface="Times New Roman" panose="02020603050405020304" pitchFamily="18" charset="0"/>
                <a:cs typeface="Times New Roman" panose="02020603050405020304" pitchFamily="18" charset="0"/>
              </a:rPr>
              <a:t>error back propagation, BP</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a:t>
            </a:r>
            <a:endParaRPr lang="zh-CN" altLang="en-US" sz="2000"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7" name="文本框 6">
            <a:extLst>
              <a:ext uri="{FF2B5EF4-FFF2-40B4-BE49-F238E27FC236}">
                <a16:creationId xmlns:a16="http://schemas.microsoft.com/office/drawing/2014/main" id="{500556CA-A8B9-4CF0-98BB-88BD33064F43}"/>
              </a:ext>
            </a:extLst>
          </p:cNvPr>
          <p:cNvSpPr txBox="1"/>
          <p:nvPr/>
        </p:nvSpPr>
        <p:spPr>
          <a:xfrm>
            <a:off x="2705582" y="3276223"/>
            <a:ext cx="3842719" cy="369332"/>
          </a:xfrm>
          <a:prstGeom prst="rect">
            <a:avLst/>
          </a:prstGeom>
          <a:noFill/>
        </p:spPr>
        <p:txBody>
          <a:bodyPr wrap="none" rtlCol="0">
            <a:spAutoFit/>
          </a:bodyPr>
          <a:lstStyle/>
          <a:p>
            <a:r>
              <a:rPr lang="en-US" altLang="zh-CN" b="1"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b="1" dirty="0">
                <a:latin typeface="Times New Roman" panose="02020603050405020304" pitchFamily="18" charset="0"/>
                <a:ea typeface="楷体" panose="02010609060101010101" pitchFamily="49" charset="-122"/>
                <a:cs typeface="Times New Roman" panose="02020603050405020304" pitchFamily="18" charset="0"/>
              </a:rPr>
              <a:t>图</a:t>
            </a:r>
            <a:r>
              <a:rPr lang="en-US" altLang="zh-CN" b="1" dirty="0">
                <a:latin typeface="Times New Roman" panose="02020603050405020304" pitchFamily="18" charset="0"/>
                <a:ea typeface="楷体" panose="02010609060101010101" pitchFamily="49" charset="-122"/>
                <a:cs typeface="Times New Roman" panose="02020603050405020304" pitchFamily="18" charset="0"/>
              </a:rPr>
              <a:t>6.8 </a:t>
            </a:r>
            <a:r>
              <a:rPr lang="zh-CN" altLang="en-US" b="1" dirty="0">
                <a:latin typeface="Times New Roman" panose="02020603050405020304" pitchFamily="18" charset="0"/>
                <a:ea typeface="楷体" panose="02010609060101010101" pitchFamily="49" charset="-122"/>
                <a:cs typeface="Times New Roman" panose="02020603050405020304" pitchFamily="18" charset="0"/>
              </a:rPr>
              <a:t>包含一个隐藏层的多层感知机</a:t>
            </a:r>
          </a:p>
        </p:txBody>
      </p:sp>
      <p:pic>
        <p:nvPicPr>
          <p:cNvPr id="8" name="图片 7">
            <a:extLst>
              <a:ext uri="{FF2B5EF4-FFF2-40B4-BE49-F238E27FC236}">
                <a16:creationId xmlns:a16="http://schemas.microsoft.com/office/drawing/2014/main" id="{F1131407-07B8-4026-828B-D4F7A095607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17300" y="3688372"/>
            <a:ext cx="5528488" cy="2277548"/>
          </a:xfrm>
          <a:prstGeom prst="rect">
            <a:avLst/>
          </a:prstGeom>
        </p:spPr>
      </p:pic>
      <p:sp>
        <p:nvSpPr>
          <p:cNvPr id="9" name="文本框 8">
            <a:extLst>
              <a:ext uri="{FF2B5EF4-FFF2-40B4-BE49-F238E27FC236}">
                <a16:creationId xmlns:a16="http://schemas.microsoft.com/office/drawing/2014/main" id="{049E7423-E30E-409C-AD81-B058988C684F}"/>
              </a:ext>
            </a:extLst>
          </p:cNvPr>
          <p:cNvSpPr txBox="1"/>
          <p:nvPr/>
        </p:nvSpPr>
        <p:spPr>
          <a:xfrm>
            <a:off x="2480649" y="6083823"/>
            <a:ext cx="4363695" cy="369332"/>
          </a:xfrm>
          <a:prstGeom prst="rect">
            <a:avLst/>
          </a:prstGeom>
          <a:noFill/>
        </p:spPr>
        <p:txBody>
          <a:bodyPr wrap="none" rtlCol="0">
            <a:spAutoFit/>
          </a:bodyPr>
          <a:lstStyle/>
          <a:p>
            <a:r>
              <a:rPr lang="en-US" altLang="zh-CN" b="1"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b="1" dirty="0">
                <a:latin typeface="Times New Roman" panose="02020603050405020304" pitchFamily="18" charset="0"/>
                <a:ea typeface="楷体" panose="02010609060101010101" pitchFamily="49" charset="-122"/>
                <a:cs typeface="Times New Roman" panose="02020603050405020304" pitchFamily="18" charset="0"/>
              </a:rPr>
              <a:t>表</a:t>
            </a:r>
            <a:r>
              <a:rPr lang="en-US" altLang="zh-CN" b="1" dirty="0">
                <a:latin typeface="Times New Roman" panose="02020603050405020304" pitchFamily="18" charset="0"/>
                <a:ea typeface="楷体" panose="02010609060101010101" pitchFamily="49" charset="-122"/>
                <a:cs typeface="Times New Roman" panose="02020603050405020304" pitchFamily="18" charset="0"/>
              </a:rPr>
              <a:t>6.2 </a:t>
            </a:r>
            <a:r>
              <a:rPr lang="zh-CN" altLang="en-US" b="1" dirty="0">
                <a:latin typeface="Times New Roman" panose="02020603050405020304" pitchFamily="18" charset="0"/>
                <a:ea typeface="楷体" panose="02010609060101010101" pitchFamily="49" charset="-122"/>
                <a:cs typeface="Times New Roman" panose="02020603050405020304" pitchFamily="18" charset="0"/>
              </a:rPr>
              <a:t>在图</a:t>
            </a:r>
            <a:r>
              <a:rPr lang="en-US" altLang="zh-CN" b="1" dirty="0">
                <a:latin typeface="Times New Roman" panose="02020603050405020304" pitchFamily="18" charset="0"/>
                <a:ea typeface="楷体" panose="02010609060101010101" pitchFamily="49" charset="-122"/>
                <a:cs typeface="Times New Roman" panose="02020603050405020304" pitchFamily="18" charset="0"/>
              </a:rPr>
              <a:t>6.8</a:t>
            </a:r>
            <a:r>
              <a:rPr lang="zh-CN" altLang="en-US" b="1" dirty="0">
                <a:latin typeface="Times New Roman" panose="02020603050405020304" pitchFamily="18" charset="0"/>
                <a:ea typeface="楷体" panose="02010609060101010101" pitchFamily="49" charset="-122"/>
                <a:cs typeface="Times New Roman" panose="02020603050405020304" pitchFamily="18" charset="0"/>
              </a:rPr>
              <a:t>中神经网络各单元计算结果</a:t>
            </a:r>
          </a:p>
        </p:txBody>
      </p:sp>
      <p:pic>
        <p:nvPicPr>
          <p:cNvPr id="10" name="图片 9">
            <a:extLst>
              <a:ext uri="{FF2B5EF4-FFF2-40B4-BE49-F238E27FC236}">
                <a16:creationId xmlns:a16="http://schemas.microsoft.com/office/drawing/2014/main" id="{854C35F3-F044-4418-B970-D26EC87FCD4D}"/>
              </a:ext>
            </a:extLst>
          </p:cNvPr>
          <p:cNvPicPr>
            <a:picLocks noChangeAspect="1"/>
          </p:cNvPicPr>
          <p:nvPr/>
        </p:nvPicPr>
        <p:blipFill>
          <a:blip r:embed="rId3"/>
          <a:stretch>
            <a:fillRect/>
          </a:stretch>
        </p:blipFill>
        <p:spPr>
          <a:xfrm>
            <a:off x="1869569" y="933867"/>
            <a:ext cx="6023949" cy="2255908"/>
          </a:xfrm>
          <a:prstGeom prst="rect">
            <a:avLst/>
          </a:prstGeom>
        </p:spPr>
      </p:pic>
    </p:spTree>
    <p:extLst>
      <p:ext uri="{BB962C8B-B14F-4D97-AF65-F5344CB8AC3E}">
        <p14:creationId xmlns:p14="http://schemas.microsoft.com/office/powerpoint/2010/main" val="6148957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26231" y="189692"/>
            <a:ext cx="7507706" cy="657727"/>
          </a:xfrm>
        </p:spPr>
        <p:txBody>
          <a:bodyPr/>
          <a:lstStyle/>
          <a:p>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参数优化：误差反向传播  </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a:t>
            </a:r>
            <a:r>
              <a:rPr lang="en-US" altLang="zh-CN" sz="2000" b="0" dirty="0">
                <a:latin typeface="Times New Roman" panose="02020603050405020304" pitchFamily="18" charset="0"/>
                <a:cs typeface="Times New Roman" panose="02020603050405020304" pitchFamily="18" charset="0"/>
              </a:rPr>
              <a:t>error back propagation, BP</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a:t>
            </a:r>
            <a:endParaRPr lang="zh-CN" altLang="en-US" sz="2000" dirty="0">
              <a:latin typeface="Times New Roman" panose="02020603050405020304" pitchFamily="18" charset="0"/>
              <a:ea typeface="黑体" panose="02010609060101010101" pitchFamily="49"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矩形 2"/>
              <p:cNvSpPr/>
              <p:nvPr/>
            </p:nvSpPr>
            <p:spPr>
              <a:xfrm>
                <a:off x="727112" y="4252208"/>
                <a:ext cx="8108415" cy="1956561"/>
              </a:xfrm>
              <a:prstGeom prst="rect">
                <a:avLst/>
              </a:prstGeom>
            </p:spPr>
            <p:txBody>
              <a:bodyPr wrap="square">
                <a:spAutoFit/>
              </a:bodyPr>
              <a:lstStyle/>
              <a:p>
                <a:pPr algn="just">
                  <a:lnSpc>
                    <a:spcPct val="150000"/>
                  </a:lnSpc>
                </a:pPr>
                <a:r>
                  <a:rPr lang="zh-CN" altLang="zh-CN" sz="1400" b="1" dirty="0">
                    <a:latin typeface="Times New Roman" panose="02020603050405020304" pitchFamily="18" charset="0"/>
                    <a:ea typeface="楷体" panose="02010609060101010101" pitchFamily="49" charset="-122"/>
                    <a:cs typeface="Times New Roman" panose="02020603050405020304" pitchFamily="18" charset="0"/>
                  </a:rPr>
                  <a:t>一旦神经网络在当前参数下给出了预测结果</a:t>
                </a:r>
                <a14:m>
                  <m:oMath xmlns:m="http://schemas.openxmlformats.org/officeDocument/2006/math">
                    <m:r>
                      <a:rPr lang="en-US" altLang="zh-CN" sz="1400" b="1">
                        <a:latin typeface="Cambria Math" panose="02040503050406030204" pitchFamily="18" charset="0"/>
                        <a:ea typeface="楷体" panose="02010609060101010101" pitchFamily="49" charset="-122"/>
                        <a:cs typeface="Times New Roman" panose="02020603050405020304" pitchFamily="18" charset="0"/>
                      </a:rPr>
                      <m:t> (</m:t>
                    </m:r>
                    <m:acc>
                      <m:accPr>
                        <m:chr m:val="̂"/>
                        <m:ctrlPr>
                          <a:rPr lang="zh-CN" altLang="zh-CN" sz="1400" b="1" i="1">
                            <a:latin typeface="Cambria Math" panose="02040503050406030204" pitchFamily="18" charset="0"/>
                            <a:ea typeface="楷体" panose="02010609060101010101" pitchFamily="49" charset="-122"/>
                            <a:cs typeface="Times New Roman" panose="02020603050405020304" pitchFamily="18" charset="0"/>
                          </a:rPr>
                        </m:ctrlPr>
                      </m:accPr>
                      <m:e>
                        <m:sSub>
                          <m:sSubPr>
                            <m:ctrlPr>
                              <a:rPr lang="zh-CN" altLang="zh-CN" sz="1400" b="1" i="1">
                                <a:latin typeface="Cambria Math" panose="02040503050406030204" pitchFamily="18" charset="0"/>
                                <a:ea typeface="楷体" panose="02010609060101010101" pitchFamily="49" charset="-122"/>
                                <a:cs typeface="Times New Roman" panose="02020603050405020304" pitchFamily="18" charset="0"/>
                              </a:rPr>
                            </m:ctrlPr>
                          </m:sSubPr>
                          <m:e>
                            <m:r>
                              <a:rPr lang="en-US" altLang="zh-CN" sz="1400" b="1">
                                <a:latin typeface="Cambria Math" panose="02040503050406030204" pitchFamily="18" charset="0"/>
                                <a:ea typeface="楷体" panose="02010609060101010101" pitchFamily="49" charset="-122"/>
                                <a:cs typeface="Times New Roman" panose="02020603050405020304" pitchFamily="18" charset="0"/>
                              </a:rPr>
                              <m:t>𝑦</m:t>
                            </m:r>
                          </m:e>
                          <m:sub>
                            <m:r>
                              <a:rPr lang="en-US" altLang="zh-CN" sz="1400" b="1">
                                <a:latin typeface="Cambria Math" panose="02040503050406030204" pitchFamily="18" charset="0"/>
                                <a:ea typeface="楷体" panose="02010609060101010101" pitchFamily="49" charset="-122"/>
                                <a:cs typeface="Times New Roman" panose="02020603050405020304" pitchFamily="18" charset="0"/>
                              </a:rPr>
                              <m:t>1</m:t>
                            </m:r>
                          </m:sub>
                        </m:sSub>
                      </m:e>
                    </m:acc>
                    <m:r>
                      <a:rPr lang="en-US" altLang="zh-CN" sz="1400" b="1">
                        <a:latin typeface="Cambria Math" panose="02040503050406030204" pitchFamily="18" charset="0"/>
                        <a:ea typeface="楷体" panose="02010609060101010101" pitchFamily="49" charset="-122"/>
                        <a:cs typeface="Times New Roman" panose="02020603050405020304" pitchFamily="18" charset="0"/>
                      </a:rPr>
                      <m:t>,</m:t>
                    </m:r>
                    <m:acc>
                      <m:accPr>
                        <m:chr m:val="̂"/>
                        <m:ctrlPr>
                          <a:rPr lang="zh-CN" altLang="zh-CN" sz="1400" b="1" i="1">
                            <a:latin typeface="Cambria Math" panose="02040503050406030204" pitchFamily="18" charset="0"/>
                            <a:ea typeface="楷体" panose="02010609060101010101" pitchFamily="49" charset="-122"/>
                            <a:cs typeface="Times New Roman" panose="02020603050405020304" pitchFamily="18" charset="0"/>
                          </a:rPr>
                        </m:ctrlPr>
                      </m:accPr>
                      <m:e>
                        <m:sSub>
                          <m:sSubPr>
                            <m:ctrlPr>
                              <a:rPr lang="zh-CN" altLang="zh-CN" sz="1400" b="1" i="1">
                                <a:latin typeface="Cambria Math" panose="02040503050406030204" pitchFamily="18" charset="0"/>
                                <a:ea typeface="楷体" panose="02010609060101010101" pitchFamily="49" charset="-122"/>
                                <a:cs typeface="Times New Roman" panose="02020603050405020304" pitchFamily="18" charset="0"/>
                              </a:rPr>
                            </m:ctrlPr>
                          </m:sSubPr>
                          <m:e>
                            <m:r>
                              <a:rPr lang="en-US" altLang="zh-CN" sz="1400" b="1">
                                <a:latin typeface="Cambria Math" panose="02040503050406030204" pitchFamily="18" charset="0"/>
                                <a:ea typeface="楷体" panose="02010609060101010101" pitchFamily="49" charset="-122"/>
                                <a:cs typeface="Times New Roman" panose="02020603050405020304" pitchFamily="18" charset="0"/>
                              </a:rPr>
                              <m:t>𝑦</m:t>
                            </m:r>
                          </m:e>
                          <m:sub>
                            <m:r>
                              <a:rPr lang="en-US" altLang="zh-CN" sz="1400" b="1">
                                <a:latin typeface="Cambria Math" panose="02040503050406030204" pitchFamily="18" charset="0"/>
                                <a:ea typeface="楷体" panose="02010609060101010101" pitchFamily="49" charset="-122"/>
                                <a:cs typeface="Times New Roman" panose="02020603050405020304" pitchFamily="18" charset="0"/>
                              </a:rPr>
                              <m:t>2</m:t>
                            </m:r>
                          </m:sub>
                        </m:sSub>
                      </m:e>
                    </m:acc>
                    <m:r>
                      <a:rPr lang="en-US" altLang="zh-CN" sz="1400" b="1">
                        <a:latin typeface="Cambria Math" panose="02040503050406030204" pitchFamily="18" charset="0"/>
                        <a:ea typeface="楷体" panose="02010609060101010101" pitchFamily="49" charset="-122"/>
                        <a:cs typeface="Times New Roman" panose="02020603050405020304" pitchFamily="18" charset="0"/>
                      </a:rPr>
                      <m:t>,</m:t>
                    </m:r>
                    <m:acc>
                      <m:accPr>
                        <m:chr m:val="̂"/>
                        <m:ctrlPr>
                          <a:rPr lang="zh-CN" altLang="zh-CN" sz="1400" b="1" i="1">
                            <a:latin typeface="Cambria Math" panose="02040503050406030204" pitchFamily="18" charset="0"/>
                            <a:ea typeface="楷体" panose="02010609060101010101" pitchFamily="49" charset="-122"/>
                            <a:cs typeface="Times New Roman" panose="02020603050405020304" pitchFamily="18" charset="0"/>
                          </a:rPr>
                        </m:ctrlPr>
                      </m:accPr>
                      <m:e>
                        <m:sSub>
                          <m:sSubPr>
                            <m:ctrlPr>
                              <a:rPr lang="zh-CN" altLang="zh-CN" sz="1400" b="1" i="1">
                                <a:latin typeface="Cambria Math" panose="02040503050406030204" pitchFamily="18" charset="0"/>
                                <a:ea typeface="楷体" panose="02010609060101010101" pitchFamily="49" charset="-122"/>
                                <a:cs typeface="Times New Roman" panose="02020603050405020304" pitchFamily="18" charset="0"/>
                              </a:rPr>
                            </m:ctrlPr>
                          </m:sSubPr>
                          <m:e>
                            <m:r>
                              <a:rPr lang="en-US" altLang="zh-CN" sz="1400" b="1">
                                <a:latin typeface="Cambria Math" panose="02040503050406030204" pitchFamily="18" charset="0"/>
                                <a:ea typeface="楷体" panose="02010609060101010101" pitchFamily="49" charset="-122"/>
                                <a:cs typeface="Times New Roman" panose="02020603050405020304" pitchFamily="18" charset="0"/>
                              </a:rPr>
                              <m:t>𝑦</m:t>
                            </m:r>
                          </m:e>
                          <m:sub>
                            <m:r>
                              <a:rPr lang="en-US" altLang="zh-CN" sz="1400" b="1">
                                <a:latin typeface="Cambria Math" panose="02040503050406030204" pitchFamily="18" charset="0"/>
                                <a:ea typeface="楷体" panose="02010609060101010101" pitchFamily="49" charset="-122"/>
                                <a:cs typeface="Times New Roman" panose="02020603050405020304" pitchFamily="18" charset="0"/>
                              </a:rPr>
                              <m:t>3</m:t>
                            </m:r>
                          </m:sub>
                        </m:sSub>
                      </m:e>
                    </m:acc>
                    <m:r>
                      <a:rPr lang="en-US" altLang="zh-CN" sz="1400" b="1">
                        <a:latin typeface="Cambria Math" panose="02040503050406030204" pitchFamily="18" charset="0"/>
                        <a:ea typeface="楷体" panose="02010609060101010101" pitchFamily="49" charset="-122"/>
                        <a:cs typeface="Times New Roman" panose="02020603050405020304" pitchFamily="18" charset="0"/>
                      </a:rPr>
                      <m:t>)</m:t>
                    </m:r>
                  </m:oMath>
                </a14:m>
                <a:r>
                  <a:rPr lang="zh-CN" altLang="zh-CN" sz="1400" b="1" dirty="0">
                    <a:latin typeface="Times New Roman" panose="02020603050405020304" pitchFamily="18" charset="0"/>
                    <a:ea typeface="楷体" panose="02010609060101010101" pitchFamily="49" charset="-122"/>
                    <a:cs typeface="Times New Roman" panose="02020603050405020304" pitchFamily="18" charset="0"/>
                  </a:rPr>
                  <a:t>后，通过均方误差损失函数来计算模型预测值与真实值</a:t>
                </a:r>
                <a14:m>
                  <m:oMath xmlns:m="http://schemas.openxmlformats.org/officeDocument/2006/math">
                    <m:r>
                      <a:rPr lang="en-US" altLang="zh-CN" sz="1400" b="1">
                        <a:latin typeface="Cambria Math" panose="02040503050406030204" pitchFamily="18" charset="0"/>
                        <a:ea typeface="楷体" panose="02010609060101010101" pitchFamily="49" charset="-122"/>
                        <a:cs typeface="Times New Roman" panose="02020603050405020304" pitchFamily="18" charset="0"/>
                      </a:rPr>
                      <m:t>(</m:t>
                    </m:r>
                    <m:sSub>
                      <m:sSubPr>
                        <m:ctrlPr>
                          <a:rPr lang="zh-CN" altLang="zh-CN" sz="1400" b="1" i="1">
                            <a:latin typeface="Cambria Math" panose="02040503050406030204" pitchFamily="18" charset="0"/>
                            <a:ea typeface="楷体" panose="02010609060101010101" pitchFamily="49" charset="-122"/>
                            <a:cs typeface="Times New Roman" panose="02020603050405020304" pitchFamily="18" charset="0"/>
                          </a:rPr>
                        </m:ctrlPr>
                      </m:sSubPr>
                      <m:e>
                        <m:r>
                          <a:rPr lang="en-US" altLang="zh-CN" sz="1400" b="1">
                            <a:latin typeface="Cambria Math" panose="02040503050406030204" pitchFamily="18" charset="0"/>
                            <a:ea typeface="楷体" panose="02010609060101010101" pitchFamily="49" charset="-122"/>
                            <a:cs typeface="Times New Roman" panose="02020603050405020304" pitchFamily="18" charset="0"/>
                          </a:rPr>
                          <m:t>𝑦</m:t>
                        </m:r>
                      </m:e>
                      <m:sub>
                        <m:r>
                          <a:rPr lang="en-US" altLang="zh-CN" sz="1400" b="1">
                            <a:latin typeface="Cambria Math" panose="02040503050406030204" pitchFamily="18" charset="0"/>
                            <a:ea typeface="楷体" panose="02010609060101010101" pitchFamily="49" charset="-122"/>
                            <a:cs typeface="Times New Roman" panose="02020603050405020304" pitchFamily="18" charset="0"/>
                          </a:rPr>
                          <m:t>1</m:t>
                        </m:r>
                      </m:sub>
                    </m:sSub>
                    <m:r>
                      <a:rPr lang="en-US" altLang="zh-CN" sz="1400" b="1">
                        <a:latin typeface="Cambria Math" panose="02040503050406030204" pitchFamily="18" charset="0"/>
                        <a:ea typeface="楷体" panose="02010609060101010101" pitchFamily="49" charset="-122"/>
                        <a:cs typeface="Times New Roman" panose="02020603050405020304" pitchFamily="18" charset="0"/>
                      </a:rPr>
                      <m:t>,</m:t>
                    </m:r>
                    <m:sSub>
                      <m:sSubPr>
                        <m:ctrlPr>
                          <a:rPr lang="zh-CN" altLang="zh-CN" sz="1400" b="1" i="1">
                            <a:latin typeface="Cambria Math" panose="02040503050406030204" pitchFamily="18" charset="0"/>
                            <a:ea typeface="楷体" panose="02010609060101010101" pitchFamily="49" charset="-122"/>
                            <a:cs typeface="Times New Roman" panose="02020603050405020304" pitchFamily="18" charset="0"/>
                          </a:rPr>
                        </m:ctrlPr>
                      </m:sSubPr>
                      <m:e>
                        <m:r>
                          <a:rPr lang="en-US" altLang="zh-CN" sz="1400" b="1">
                            <a:latin typeface="Cambria Math" panose="02040503050406030204" pitchFamily="18" charset="0"/>
                            <a:ea typeface="楷体" panose="02010609060101010101" pitchFamily="49" charset="-122"/>
                            <a:cs typeface="Times New Roman" panose="02020603050405020304" pitchFamily="18" charset="0"/>
                          </a:rPr>
                          <m:t>𝑦</m:t>
                        </m:r>
                      </m:e>
                      <m:sub>
                        <m:r>
                          <a:rPr lang="en-US" altLang="zh-CN" sz="1400" b="1">
                            <a:latin typeface="Cambria Math" panose="02040503050406030204" pitchFamily="18" charset="0"/>
                            <a:ea typeface="楷体" panose="02010609060101010101" pitchFamily="49" charset="-122"/>
                            <a:cs typeface="Times New Roman" panose="02020603050405020304" pitchFamily="18" charset="0"/>
                          </a:rPr>
                          <m:t>2</m:t>
                        </m:r>
                      </m:sub>
                    </m:sSub>
                    <m:r>
                      <a:rPr lang="en-US" altLang="zh-CN" sz="1400" b="1">
                        <a:latin typeface="Cambria Math" panose="02040503050406030204" pitchFamily="18" charset="0"/>
                        <a:ea typeface="楷体" panose="02010609060101010101" pitchFamily="49" charset="-122"/>
                        <a:cs typeface="Times New Roman" panose="02020603050405020304" pitchFamily="18" charset="0"/>
                      </a:rPr>
                      <m:t>,</m:t>
                    </m:r>
                    <m:sSub>
                      <m:sSubPr>
                        <m:ctrlPr>
                          <a:rPr lang="zh-CN" altLang="zh-CN" sz="1400" b="1" i="1">
                            <a:latin typeface="Cambria Math" panose="02040503050406030204" pitchFamily="18" charset="0"/>
                            <a:ea typeface="楷体" panose="02010609060101010101" pitchFamily="49" charset="-122"/>
                            <a:cs typeface="Times New Roman" panose="02020603050405020304" pitchFamily="18" charset="0"/>
                          </a:rPr>
                        </m:ctrlPr>
                      </m:sSubPr>
                      <m:e>
                        <m:r>
                          <a:rPr lang="en-US" altLang="zh-CN" sz="1400" b="1">
                            <a:latin typeface="Cambria Math" panose="02040503050406030204" pitchFamily="18" charset="0"/>
                            <a:ea typeface="楷体" panose="02010609060101010101" pitchFamily="49" charset="-122"/>
                            <a:cs typeface="Times New Roman" panose="02020603050405020304" pitchFamily="18" charset="0"/>
                          </a:rPr>
                          <m:t>𝑦</m:t>
                        </m:r>
                      </m:e>
                      <m:sub>
                        <m:r>
                          <a:rPr lang="en-US" altLang="zh-CN" sz="1400" b="1">
                            <a:latin typeface="Cambria Math" panose="02040503050406030204" pitchFamily="18" charset="0"/>
                            <a:ea typeface="楷体" panose="02010609060101010101" pitchFamily="49" charset="-122"/>
                            <a:cs typeface="Times New Roman" panose="02020603050405020304" pitchFamily="18" charset="0"/>
                          </a:rPr>
                          <m:t>3</m:t>
                        </m:r>
                      </m:sub>
                    </m:sSub>
                    <m:r>
                      <a:rPr lang="en-US" altLang="zh-CN" sz="1400" b="1">
                        <a:latin typeface="Cambria Math" panose="02040503050406030204" pitchFamily="18" charset="0"/>
                        <a:ea typeface="楷体" panose="02010609060101010101" pitchFamily="49" charset="-122"/>
                        <a:cs typeface="Times New Roman" panose="02020603050405020304" pitchFamily="18" charset="0"/>
                      </a:rPr>
                      <m:t>)</m:t>
                    </m:r>
                  </m:oMath>
                </a14:m>
                <a:r>
                  <a:rPr lang="zh-CN" altLang="zh-CN" sz="1400" b="1" dirty="0">
                    <a:latin typeface="Times New Roman" panose="02020603050405020304" pitchFamily="18" charset="0"/>
                    <a:ea typeface="楷体" panose="02010609060101010101" pitchFamily="49" charset="-122"/>
                    <a:cs typeface="Times New Roman" panose="02020603050405020304" pitchFamily="18" charset="0"/>
                  </a:rPr>
                  <a:t>之间误差，记为</a:t>
                </a:r>
                <a14:m>
                  <m:oMath xmlns:m="http://schemas.openxmlformats.org/officeDocument/2006/math">
                    <m:r>
                      <a:rPr lang="en-US" altLang="zh-CN" sz="1400" b="1">
                        <a:latin typeface="Cambria Math" panose="02040503050406030204" pitchFamily="18" charset="0"/>
                        <a:ea typeface="楷体" panose="02010609060101010101" pitchFamily="49" charset="-122"/>
                        <a:cs typeface="Times New Roman" panose="02020603050405020304" pitchFamily="18" charset="0"/>
                      </a:rPr>
                      <m:t>𝑙𝑜𝑠𝑠</m:t>
                    </m:r>
                    <m:r>
                      <a:rPr lang="en-US" altLang="zh-CN" sz="1400" b="1">
                        <a:latin typeface="Cambria Math" panose="02040503050406030204" pitchFamily="18" charset="0"/>
                        <a:ea typeface="楷体" panose="02010609060101010101" pitchFamily="49" charset="-122"/>
                        <a:cs typeface="Times New Roman" panose="02020603050405020304" pitchFamily="18" charset="0"/>
                      </a:rPr>
                      <m:t>=</m:t>
                    </m:r>
                    <m:f>
                      <m:fPr>
                        <m:ctrlPr>
                          <a:rPr lang="zh-CN" altLang="zh-CN" sz="1400" b="1" i="1">
                            <a:latin typeface="Cambria Math" panose="02040503050406030204" pitchFamily="18" charset="0"/>
                            <a:ea typeface="楷体" panose="02010609060101010101" pitchFamily="49" charset="-122"/>
                            <a:cs typeface="Times New Roman" panose="02020603050405020304" pitchFamily="18" charset="0"/>
                          </a:rPr>
                        </m:ctrlPr>
                      </m:fPr>
                      <m:num>
                        <m:r>
                          <a:rPr lang="en-US" altLang="zh-CN" sz="1400" b="1">
                            <a:latin typeface="Cambria Math" panose="02040503050406030204" pitchFamily="18" charset="0"/>
                            <a:ea typeface="楷体" panose="02010609060101010101" pitchFamily="49" charset="-122"/>
                            <a:cs typeface="Times New Roman" panose="02020603050405020304" pitchFamily="18" charset="0"/>
                          </a:rPr>
                          <m:t>1</m:t>
                        </m:r>
                      </m:num>
                      <m:den>
                        <m:r>
                          <a:rPr lang="en-US" altLang="zh-CN" sz="1400" b="1">
                            <a:latin typeface="Cambria Math" panose="02040503050406030204" pitchFamily="18" charset="0"/>
                            <a:ea typeface="楷体" panose="02010609060101010101" pitchFamily="49" charset="-122"/>
                            <a:cs typeface="Times New Roman" panose="02020603050405020304" pitchFamily="18" charset="0"/>
                          </a:rPr>
                          <m:t>3</m:t>
                        </m:r>
                      </m:den>
                    </m:f>
                    <m:nary>
                      <m:naryPr>
                        <m:chr m:val="∑"/>
                        <m:limLoc m:val="subSup"/>
                        <m:ctrlPr>
                          <a:rPr lang="zh-CN" altLang="zh-CN" sz="1400" b="1" i="1">
                            <a:latin typeface="Cambria Math" panose="02040503050406030204" pitchFamily="18" charset="0"/>
                            <a:ea typeface="楷体" panose="02010609060101010101" pitchFamily="49" charset="-122"/>
                            <a:cs typeface="Times New Roman" panose="02020603050405020304" pitchFamily="18" charset="0"/>
                          </a:rPr>
                        </m:ctrlPr>
                      </m:naryPr>
                      <m:sub>
                        <m:r>
                          <a:rPr lang="en-US" altLang="zh-CN" sz="1400" b="1">
                            <a:latin typeface="Cambria Math" panose="02040503050406030204" pitchFamily="18" charset="0"/>
                            <a:ea typeface="楷体" panose="02010609060101010101" pitchFamily="49" charset="-122"/>
                            <a:cs typeface="Times New Roman" panose="02020603050405020304" pitchFamily="18" charset="0"/>
                          </a:rPr>
                          <m:t>𝑖</m:t>
                        </m:r>
                        <m:r>
                          <a:rPr lang="en-US" altLang="zh-CN" sz="1400" b="1">
                            <a:latin typeface="Cambria Math" panose="02040503050406030204" pitchFamily="18" charset="0"/>
                            <a:ea typeface="楷体" panose="02010609060101010101" pitchFamily="49" charset="-122"/>
                            <a:cs typeface="Times New Roman" panose="02020603050405020304" pitchFamily="18" charset="0"/>
                          </a:rPr>
                          <m:t>=1</m:t>
                        </m:r>
                      </m:sub>
                      <m:sup>
                        <m:r>
                          <a:rPr lang="en-US" altLang="zh-CN" sz="1400" b="1">
                            <a:latin typeface="Cambria Math" panose="02040503050406030204" pitchFamily="18" charset="0"/>
                            <a:ea typeface="楷体" panose="02010609060101010101" pitchFamily="49" charset="-122"/>
                            <a:cs typeface="Times New Roman" panose="02020603050405020304" pitchFamily="18" charset="0"/>
                          </a:rPr>
                          <m:t>3</m:t>
                        </m:r>
                      </m:sup>
                      <m:e>
                        <m:sSup>
                          <m:sSupPr>
                            <m:ctrlPr>
                              <a:rPr lang="zh-CN" altLang="zh-CN" sz="1400" b="1" i="1">
                                <a:latin typeface="Cambria Math" panose="02040503050406030204" pitchFamily="18" charset="0"/>
                                <a:ea typeface="楷体" panose="02010609060101010101" pitchFamily="49" charset="-122"/>
                                <a:cs typeface="Times New Roman" panose="02020603050405020304" pitchFamily="18" charset="0"/>
                              </a:rPr>
                            </m:ctrlPr>
                          </m:sSupPr>
                          <m:e>
                            <m:r>
                              <a:rPr lang="en-US" altLang="zh-CN" sz="1400" b="1">
                                <a:latin typeface="Cambria Math" panose="02040503050406030204" pitchFamily="18" charset="0"/>
                                <a:ea typeface="楷体" panose="02010609060101010101" pitchFamily="49" charset="-122"/>
                                <a:cs typeface="Times New Roman" panose="02020603050405020304" pitchFamily="18" charset="0"/>
                              </a:rPr>
                              <m:t>(</m:t>
                            </m:r>
                            <m:sSub>
                              <m:sSubPr>
                                <m:ctrlPr>
                                  <a:rPr lang="zh-CN" altLang="zh-CN" sz="1400" b="1" i="1">
                                    <a:latin typeface="Cambria Math" panose="02040503050406030204" pitchFamily="18" charset="0"/>
                                    <a:ea typeface="楷体" panose="02010609060101010101" pitchFamily="49" charset="-122"/>
                                    <a:cs typeface="Times New Roman" panose="02020603050405020304" pitchFamily="18" charset="0"/>
                                  </a:rPr>
                                </m:ctrlPr>
                              </m:sSubPr>
                              <m:e>
                                <m:acc>
                                  <m:accPr>
                                    <m:chr m:val="̂"/>
                                    <m:ctrlPr>
                                      <a:rPr lang="zh-CN" altLang="zh-CN" sz="1400" b="1" i="1">
                                        <a:latin typeface="Cambria Math" panose="02040503050406030204" pitchFamily="18" charset="0"/>
                                        <a:ea typeface="楷体" panose="02010609060101010101" pitchFamily="49" charset="-122"/>
                                        <a:cs typeface="Times New Roman" panose="02020603050405020304" pitchFamily="18" charset="0"/>
                                      </a:rPr>
                                    </m:ctrlPr>
                                  </m:accPr>
                                  <m:e>
                                    <m:r>
                                      <a:rPr lang="en-US" altLang="zh-CN" sz="1400" b="1">
                                        <a:latin typeface="Cambria Math" panose="02040503050406030204" pitchFamily="18" charset="0"/>
                                        <a:ea typeface="楷体" panose="02010609060101010101" pitchFamily="49" charset="-122"/>
                                        <a:cs typeface="Times New Roman" panose="02020603050405020304" pitchFamily="18" charset="0"/>
                                      </a:rPr>
                                      <m:t>𝑦</m:t>
                                    </m:r>
                                  </m:e>
                                </m:acc>
                              </m:e>
                              <m:sub>
                                <m:r>
                                  <a:rPr lang="en-US" altLang="zh-CN" sz="1400" b="1">
                                    <a:latin typeface="Cambria Math" panose="02040503050406030204" pitchFamily="18" charset="0"/>
                                    <a:ea typeface="楷体" panose="02010609060101010101" pitchFamily="49" charset="-122"/>
                                    <a:cs typeface="Times New Roman" panose="02020603050405020304" pitchFamily="18" charset="0"/>
                                  </a:rPr>
                                  <m:t>𝑖</m:t>
                                </m:r>
                              </m:sub>
                            </m:sSub>
                            <m:r>
                              <a:rPr lang="en-US" altLang="zh-CN" sz="1400" b="1">
                                <a:latin typeface="Cambria Math" panose="02040503050406030204" pitchFamily="18" charset="0"/>
                                <a:ea typeface="楷体" panose="02010609060101010101" pitchFamily="49" charset="-122"/>
                                <a:cs typeface="Times New Roman" panose="02020603050405020304" pitchFamily="18" charset="0"/>
                              </a:rPr>
                              <m:t>−</m:t>
                            </m:r>
                            <m:sSub>
                              <m:sSubPr>
                                <m:ctrlPr>
                                  <a:rPr lang="zh-CN" altLang="zh-CN" sz="1400" b="1" i="1">
                                    <a:latin typeface="Cambria Math" panose="02040503050406030204" pitchFamily="18" charset="0"/>
                                    <a:ea typeface="楷体" panose="02010609060101010101" pitchFamily="49" charset="-122"/>
                                    <a:cs typeface="Times New Roman" panose="02020603050405020304" pitchFamily="18" charset="0"/>
                                  </a:rPr>
                                </m:ctrlPr>
                              </m:sSubPr>
                              <m:e>
                                <m:r>
                                  <a:rPr lang="en-US" altLang="zh-CN" sz="1400" b="1">
                                    <a:latin typeface="Cambria Math" panose="02040503050406030204" pitchFamily="18" charset="0"/>
                                    <a:ea typeface="楷体" panose="02010609060101010101" pitchFamily="49" charset="-122"/>
                                    <a:cs typeface="Times New Roman" panose="02020603050405020304" pitchFamily="18" charset="0"/>
                                  </a:rPr>
                                  <m:t>𝑦</m:t>
                                </m:r>
                              </m:e>
                              <m:sub>
                                <m:r>
                                  <a:rPr lang="en-US" altLang="zh-CN" sz="1400" b="1">
                                    <a:latin typeface="Cambria Math" panose="02040503050406030204" pitchFamily="18" charset="0"/>
                                    <a:ea typeface="楷体" panose="02010609060101010101" pitchFamily="49" charset="-122"/>
                                    <a:cs typeface="Times New Roman" panose="02020603050405020304" pitchFamily="18" charset="0"/>
                                  </a:rPr>
                                  <m:t>𝑖</m:t>
                                </m:r>
                              </m:sub>
                            </m:sSub>
                            <m:r>
                              <a:rPr lang="en-US" altLang="zh-CN" sz="1400" b="1">
                                <a:latin typeface="Cambria Math" panose="02040503050406030204" pitchFamily="18" charset="0"/>
                                <a:ea typeface="楷体" panose="02010609060101010101" pitchFamily="49" charset="-122"/>
                                <a:cs typeface="Times New Roman" panose="02020603050405020304" pitchFamily="18" charset="0"/>
                              </a:rPr>
                              <m:t>)</m:t>
                            </m:r>
                          </m:e>
                          <m:sup>
                            <m:r>
                              <a:rPr lang="en-US" altLang="zh-CN" sz="1400" b="1">
                                <a:latin typeface="Cambria Math" panose="02040503050406030204" pitchFamily="18" charset="0"/>
                                <a:ea typeface="楷体" panose="02010609060101010101" pitchFamily="49" charset="-122"/>
                                <a:cs typeface="Times New Roman" panose="02020603050405020304" pitchFamily="18" charset="0"/>
                              </a:rPr>
                              <m:t>2</m:t>
                            </m:r>
                          </m:sup>
                        </m:sSup>
                      </m:e>
                    </m:nary>
                  </m:oMath>
                </a14:m>
                <a:r>
                  <a:rPr lang="zh-CN" altLang="zh-CN" sz="1400" b="1" dirty="0">
                    <a:latin typeface="Times New Roman" panose="02020603050405020304" pitchFamily="18" charset="0"/>
                    <a:ea typeface="楷体" panose="02010609060101010101" pitchFamily="49" charset="-122"/>
                    <a:cs typeface="Times New Roman" panose="02020603050405020304" pitchFamily="18" charset="0"/>
                  </a:rPr>
                  <a:t>。</a:t>
                </a:r>
              </a:p>
              <a:p>
                <a:pPr algn="just">
                  <a:lnSpc>
                    <a:spcPct val="150000"/>
                  </a:lnSpc>
                </a:pPr>
                <a:r>
                  <a:rPr lang="zh-CN" altLang="zh-CN" sz="1400" b="1" dirty="0">
                    <a:latin typeface="Times New Roman" panose="02020603050405020304" pitchFamily="18" charset="0"/>
                    <a:ea typeface="楷体" panose="02010609060101010101" pitchFamily="49" charset="-122"/>
                    <a:cs typeface="Times New Roman" panose="02020603050405020304" pitchFamily="18" charset="0"/>
                  </a:rPr>
                  <a:t>接下来通过梯度下降和误差反向传播方法，沿着损失函数梯度的反方向来更改参数变量取值，使得损失函数快速下降到其最小值。由于损失函数对</a:t>
                </a:r>
                <a14:m>
                  <m:oMath xmlns:m="http://schemas.openxmlformats.org/officeDocument/2006/math">
                    <m:sSub>
                      <m:sSubPr>
                        <m:ctrlPr>
                          <a:rPr lang="zh-CN" altLang="zh-CN" sz="1400" b="1" i="1">
                            <a:latin typeface="Cambria Math" panose="02040503050406030204" pitchFamily="18" charset="0"/>
                            <a:ea typeface="楷体" panose="02010609060101010101" pitchFamily="49" charset="-122"/>
                            <a:cs typeface="Times New Roman" panose="02020603050405020304" pitchFamily="18" charset="0"/>
                          </a:rPr>
                        </m:ctrlPr>
                      </m:sSubPr>
                      <m:e>
                        <m:r>
                          <a:rPr lang="en-US" altLang="zh-CN" sz="1400" b="1">
                            <a:latin typeface="Cambria Math" panose="02040503050406030204" pitchFamily="18" charset="0"/>
                            <a:ea typeface="楷体" panose="02010609060101010101" pitchFamily="49" charset="-122"/>
                            <a:cs typeface="Times New Roman" panose="02020603050405020304" pitchFamily="18" charset="0"/>
                          </a:rPr>
                          <m:t>𝑤</m:t>
                        </m:r>
                      </m:e>
                      <m:sub>
                        <m:r>
                          <a:rPr lang="en-US" altLang="zh-CN" sz="1400" b="1">
                            <a:latin typeface="Cambria Math" panose="02040503050406030204" pitchFamily="18" charset="0"/>
                            <a:ea typeface="楷体" panose="02010609060101010101" pitchFamily="49" charset="-122"/>
                            <a:cs typeface="Times New Roman" panose="02020603050405020304" pitchFamily="18" charset="0"/>
                          </a:rPr>
                          <m:t>7</m:t>
                        </m:r>
                      </m:sub>
                    </m:sSub>
                  </m:oMath>
                </a14:m>
                <a:r>
                  <a:rPr lang="en-US" altLang="zh-CN" sz="1400" b="1" dirty="0">
                    <a:latin typeface="Times New Roman" panose="02020603050405020304" pitchFamily="18" charset="0"/>
                    <a:ea typeface="楷体" panose="02010609060101010101" pitchFamily="49" charset="-122"/>
                    <a:cs typeface="Times New Roman" panose="02020603050405020304" pitchFamily="18" charset="0"/>
                  </a:rPr>
                  <a:t>~</a:t>
                </a:r>
                <a14:m>
                  <m:oMath xmlns:m="http://schemas.openxmlformats.org/officeDocument/2006/math">
                    <m:sSub>
                      <m:sSubPr>
                        <m:ctrlPr>
                          <a:rPr lang="zh-CN" altLang="zh-CN" sz="1400" b="1" i="1">
                            <a:latin typeface="Cambria Math" panose="02040503050406030204" pitchFamily="18" charset="0"/>
                            <a:ea typeface="楷体" panose="02010609060101010101" pitchFamily="49" charset="-122"/>
                            <a:cs typeface="Times New Roman" panose="02020603050405020304" pitchFamily="18" charset="0"/>
                          </a:rPr>
                        </m:ctrlPr>
                      </m:sSubPr>
                      <m:e>
                        <m:r>
                          <a:rPr lang="en-US" altLang="zh-CN" sz="1400" b="1">
                            <a:latin typeface="Cambria Math" panose="02040503050406030204" pitchFamily="18" charset="0"/>
                            <a:ea typeface="楷体" panose="02010609060101010101" pitchFamily="49" charset="-122"/>
                            <a:cs typeface="Times New Roman" panose="02020603050405020304" pitchFamily="18" charset="0"/>
                          </a:rPr>
                          <m:t>𝑤</m:t>
                        </m:r>
                      </m:e>
                      <m:sub>
                        <m:r>
                          <a:rPr lang="en-US" altLang="zh-CN" sz="1400" b="1">
                            <a:latin typeface="Cambria Math" panose="02040503050406030204" pitchFamily="18" charset="0"/>
                            <a:ea typeface="楷体" panose="02010609060101010101" pitchFamily="49" charset="-122"/>
                            <a:cs typeface="Times New Roman" panose="02020603050405020304" pitchFamily="18" charset="0"/>
                          </a:rPr>
                          <m:t>12</m:t>
                        </m:r>
                      </m:sub>
                    </m:sSub>
                  </m:oMath>
                </a14:m>
                <a:r>
                  <a:rPr lang="zh-CN" altLang="zh-CN" sz="1400" b="1" dirty="0">
                    <a:latin typeface="Times New Roman" panose="02020603050405020304" pitchFamily="18" charset="0"/>
                    <a:ea typeface="楷体" panose="02010609060101010101" pitchFamily="49" charset="-122"/>
                    <a:cs typeface="Times New Roman" panose="02020603050405020304" pitchFamily="18" charset="0"/>
                  </a:rPr>
                  <a:t>的偏导计算相似，在此以</a:t>
                </a:r>
                <a14:m>
                  <m:oMath xmlns:m="http://schemas.openxmlformats.org/officeDocument/2006/math">
                    <m:sSub>
                      <m:sSubPr>
                        <m:ctrlPr>
                          <a:rPr lang="zh-CN" altLang="zh-CN" sz="1400" b="1" i="1">
                            <a:latin typeface="Cambria Math" panose="02040503050406030204" pitchFamily="18" charset="0"/>
                            <a:ea typeface="楷体" panose="02010609060101010101" pitchFamily="49" charset="-122"/>
                            <a:cs typeface="Times New Roman" panose="02020603050405020304" pitchFamily="18" charset="0"/>
                          </a:rPr>
                        </m:ctrlPr>
                      </m:sSubPr>
                      <m:e>
                        <m:r>
                          <a:rPr lang="en-US" altLang="zh-CN" sz="1400" b="1">
                            <a:latin typeface="Cambria Math" panose="02040503050406030204" pitchFamily="18" charset="0"/>
                            <a:ea typeface="楷体" panose="02010609060101010101" pitchFamily="49" charset="-122"/>
                            <a:cs typeface="Times New Roman" panose="02020603050405020304" pitchFamily="18" charset="0"/>
                          </a:rPr>
                          <m:t>𝑤</m:t>
                        </m:r>
                      </m:e>
                      <m:sub>
                        <m:r>
                          <a:rPr lang="en-US" altLang="zh-CN" sz="1400" b="1">
                            <a:latin typeface="Cambria Math" panose="02040503050406030204" pitchFamily="18" charset="0"/>
                            <a:ea typeface="楷体" panose="02010609060101010101" pitchFamily="49" charset="-122"/>
                            <a:cs typeface="Times New Roman" panose="02020603050405020304" pitchFamily="18" charset="0"/>
                          </a:rPr>
                          <m:t>7</m:t>
                        </m:r>
                      </m:sub>
                    </m:sSub>
                  </m:oMath>
                </a14:m>
                <a:r>
                  <a:rPr lang="zh-CN" altLang="zh-CN" sz="1400" b="1" dirty="0">
                    <a:latin typeface="Times New Roman" panose="02020603050405020304" pitchFamily="18" charset="0"/>
                    <a:ea typeface="楷体" panose="02010609060101010101" pitchFamily="49" charset="-122"/>
                    <a:cs typeface="Times New Roman" panose="02020603050405020304" pitchFamily="18" charset="0"/>
                  </a:rPr>
                  <a:t>为例来介绍如何更新</a:t>
                </a:r>
                <a14:m>
                  <m:oMath xmlns:m="http://schemas.openxmlformats.org/officeDocument/2006/math">
                    <m:sSub>
                      <m:sSubPr>
                        <m:ctrlPr>
                          <a:rPr lang="zh-CN" altLang="zh-CN" sz="1400" b="1" i="1">
                            <a:latin typeface="Cambria Math" panose="02040503050406030204" pitchFamily="18" charset="0"/>
                            <a:ea typeface="楷体" panose="02010609060101010101" pitchFamily="49" charset="-122"/>
                            <a:cs typeface="Times New Roman" panose="02020603050405020304" pitchFamily="18" charset="0"/>
                          </a:rPr>
                        </m:ctrlPr>
                      </m:sSubPr>
                      <m:e>
                        <m:r>
                          <a:rPr lang="en-US" altLang="zh-CN" sz="1400" b="1">
                            <a:latin typeface="Cambria Math" panose="02040503050406030204" pitchFamily="18" charset="0"/>
                            <a:ea typeface="楷体" panose="02010609060101010101" pitchFamily="49" charset="-122"/>
                            <a:cs typeface="Times New Roman" panose="02020603050405020304" pitchFamily="18" charset="0"/>
                          </a:rPr>
                          <m:t>𝑤</m:t>
                        </m:r>
                      </m:e>
                      <m:sub>
                        <m:r>
                          <a:rPr lang="en-US" altLang="zh-CN" sz="1400" b="1">
                            <a:latin typeface="Cambria Math" panose="02040503050406030204" pitchFamily="18" charset="0"/>
                            <a:ea typeface="楷体" panose="02010609060101010101" pitchFamily="49" charset="-122"/>
                            <a:cs typeface="Times New Roman" panose="02020603050405020304" pitchFamily="18" charset="0"/>
                          </a:rPr>
                          <m:t>7</m:t>
                        </m:r>
                      </m:sub>
                    </m:sSub>
                  </m:oMath>
                </a14:m>
                <a:r>
                  <a:rPr lang="zh-CN" altLang="zh-CN" sz="1400" b="1" dirty="0">
                    <a:latin typeface="Times New Roman" panose="02020603050405020304" pitchFamily="18" charset="0"/>
                    <a:ea typeface="楷体" panose="02010609060101010101" pitchFamily="49" charset="-122"/>
                    <a:cs typeface="Times New Roman" panose="02020603050405020304" pitchFamily="18" charset="0"/>
                  </a:rPr>
                  <a:t>这一参数取值。记损失函数为</a:t>
                </a:r>
                <a14:m>
                  <m:oMath xmlns:m="http://schemas.openxmlformats.org/officeDocument/2006/math">
                    <m:r>
                      <a:rPr lang="en-US" altLang="zh-CN" sz="1400" b="1">
                        <a:latin typeface="Cambria Math" panose="02040503050406030204" pitchFamily="18" charset="0"/>
                        <a:ea typeface="楷体" panose="02010609060101010101" pitchFamily="49" charset="-122"/>
                        <a:cs typeface="Times New Roman" panose="02020603050405020304" pitchFamily="18" charset="0"/>
                      </a:rPr>
                      <m:t>ℒ</m:t>
                    </m:r>
                    <m:r>
                      <a:rPr lang="en-US" altLang="zh-CN" sz="1400" b="1">
                        <a:latin typeface="Cambria Math" panose="02040503050406030204" pitchFamily="18" charset="0"/>
                        <a:ea typeface="楷体" panose="02010609060101010101" pitchFamily="49" charset="-122"/>
                        <a:cs typeface="Times New Roman" panose="02020603050405020304" pitchFamily="18" charset="0"/>
                      </a:rPr>
                      <m:t>(</m:t>
                    </m:r>
                    <m:r>
                      <a:rPr lang="en-US" altLang="zh-CN" sz="1400" b="1">
                        <a:latin typeface="Cambria Math" panose="02040503050406030204" pitchFamily="18" charset="0"/>
                        <a:ea typeface="楷体" panose="02010609060101010101" pitchFamily="49" charset="-122"/>
                        <a:cs typeface="Times New Roman" panose="02020603050405020304" pitchFamily="18" charset="0"/>
                      </a:rPr>
                      <m:t>𝑤</m:t>
                    </m:r>
                    <m:r>
                      <a:rPr lang="en-US" altLang="zh-CN" sz="1400" b="1">
                        <a:latin typeface="Cambria Math" panose="02040503050406030204" pitchFamily="18" charset="0"/>
                        <a:ea typeface="楷体" panose="02010609060101010101" pitchFamily="49" charset="-122"/>
                        <a:cs typeface="Times New Roman" panose="02020603050405020304" pitchFamily="18" charset="0"/>
                      </a:rPr>
                      <m:t>)</m:t>
                    </m:r>
                  </m:oMath>
                </a14:m>
                <a:r>
                  <a:rPr lang="zh-CN" altLang="zh-CN" sz="1400" b="1" dirty="0">
                    <a:latin typeface="Times New Roman" panose="02020603050405020304" pitchFamily="18" charset="0"/>
                    <a:ea typeface="楷体" panose="02010609060101010101" pitchFamily="49" charset="-122"/>
                    <a:cs typeface="Times New Roman" panose="02020603050405020304" pitchFamily="18" charset="0"/>
                  </a:rPr>
                  <a:t>，</a:t>
                </a:r>
                <a14:m>
                  <m:oMath xmlns:m="http://schemas.openxmlformats.org/officeDocument/2006/math">
                    <m:r>
                      <a:rPr lang="en-US" altLang="zh-CN" sz="1400" b="1">
                        <a:latin typeface="Cambria Math" panose="02040503050406030204" pitchFamily="18" charset="0"/>
                        <a:ea typeface="楷体" panose="02010609060101010101" pitchFamily="49" charset="-122"/>
                        <a:cs typeface="Times New Roman" panose="02020603050405020304" pitchFamily="18" charset="0"/>
                      </a:rPr>
                      <m:t>ℒ</m:t>
                    </m:r>
                    <m:d>
                      <m:dPr>
                        <m:ctrlPr>
                          <a:rPr lang="zh-CN" altLang="zh-CN" sz="1400" b="1" i="1">
                            <a:latin typeface="Cambria Math" panose="02040503050406030204" pitchFamily="18" charset="0"/>
                            <a:ea typeface="楷体" panose="02010609060101010101" pitchFamily="49" charset="-122"/>
                            <a:cs typeface="Times New Roman" panose="02020603050405020304" pitchFamily="18" charset="0"/>
                          </a:rPr>
                        </m:ctrlPr>
                      </m:dPr>
                      <m:e>
                        <m:r>
                          <a:rPr lang="en-US" altLang="zh-CN" sz="1400" b="1">
                            <a:latin typeface="Cambria Math" panose="02040503050406030204" pitchFamily="18" charset="0"/>
                            <a:ea typeface="楷体" panose="02010609060101010101" pitchFamily="49" charset="-122"/>
                            <a:cs typeface="Times New Roman" panose="02020603050405020304" pitchFamily="18" charset="0"/>
                          </a:rPr>
                          <m:t>𝑤</m:t>
                        </m:r>
                      </m:e>
                    </m:d>
                    <m:r>
                      <a:rPr lang="en-US" altLang="zh-CN" sz="1400" b="1">
                        <a:latin typeface="Cambria Math" panose="02040503050406030204" pitchFamily="18" charset="0"/>
                        <a:ea typeface="楷体" panose="02010609060101010101" pitchFamily="49" charset="-122"/>
                        <a:cs typeface="Times New Roman" panose="02020603050405020304" pitchFamily="18" charset="0"/>
                      </a:rPr>
                      <m:t>=</m:t>
                    </m:r>
                    <m:f>
                      <m:fPr>
                        <m:ctrlPr>
                          <a:rPr lang="zh-CN" altLang="zh-CN" sz="1400" b="1" i="1">
                            <a:latin typeface="Cambria Math" panose="02040503050406030204" pitchFamily="18" charset="0"/>
                            <a:ea typeface="楷体" panose="02010609060101010101" pitchFamily="49" charset="-122"/>
                            <a:cs typeface="Times New Roman" panose="02020603050405020304" pitchFamily="18" charset="0"/>
                          </a:rPr>
                        </m:ctrlPr>
                      </m:fPr>
                      <m:num>
                        <m:r>
                          <a:rPr lang="en-US" altLang="zh-CN" sz="1400" b="1">
                            <a:latin typeface="Cambria Math" panose="02040503050406030204" pitchFamily="18" charset="0"/>
                            <a:ea typeface="楷体" panose="02010609060101010101" pitchFamily="49" charset="-122"/>
                            <a:cs typeface="Times New Roman" panose="02020603050405020304" pitchFamily="18" charset="0"/>
                          </a:rPr>
                          <m:t>1</m:t>
                        </m:r>
                      </m:num>
                      <m:den>
                        <m:r>
                          <a:rPr lang="en-US" altLang="zh-CN" sz="1400" b="1">
                            <a:latin typeface="Cambria Math" panose="02040503050406030204" pitchFamily="18" charset="0"/>
                            <a:ea typeface="楷体" panose="02010609060101010101" pitchFamily="49" charset="-122"/>
                            <a:cs typeface="Times New Roman" panose="02020603050405020304" pitchFamily="18" charset="0"/>
                          </a:rPr>
                          <m:t>3</m:t>
                        </m:r>
                      </m:den>
                    </m:f>
                    <m:nary>
                      <m:naryPr>
                        <m:chr m:val="∑"/>
                        <m:limLoc m:val="subSup"/>
                        <m:ctrlPr>
                          <a:rPr lang="zh-CN" altLang="zh-CN" sz="1400" b="1" i="1">
                            <a:latin typeface="Cambria Math" panose="02040503050406030204" pitchFamily="18" charset="0"/>
                            <a:ea typeface="楷体" panose="02010609060101010101" pitchFamily="49" charset="-122"/>
                            <a:cs typeface="Times New Roman" panose="02020603050405020304" pitchFamily="18" charset="0"/>
                          </a:rPr>
                        </m:ctrlPr>
                      </m:naryPr>
                      <m:sub>
                        <m:r>
                          <a:rPr lang="en-US" altLang="zh-CN" sz="1400" b="1">
                            <a:latin typeface="Cambria Math" panose="02040503050406030204" pitchFamily="18" charset="0"/>
                            <a:ea typeface="楷体" panose="02010609060101010101" pitchFamily="49" charset="-122"/>
                            <a:cs typeface="Times New Roman" panose="02020603050405020304" pitchFamily="18" charset="0"/>
                          </a:rPr>
                          <m:t>𝑖</m:t>
                        </m:r>
                        <m:r>
                          <a:rPr lang="en-US" altLang="zh-CN" sz="1400" b="1">
                            <a:latin typeface="Cambria Math" panose="02040503050406030204" pitchFamily="18" charset="0"/>
                            <a:ea typeface="楷体" panose="02010609060101010101" pitchFamily="49" charset="-122"/>
                            <a:cs typeface="Times New Roman" panose="02020603050405020304" pitchFamily="18" charset="0"/>
                          </a:rPr>
                          <m:t>=1</m:t>
                        </m:r>
                      </m:sub>
                      <m:sup>
                        <m:r>
                          <a:rPr lang="en-US" altLang="zh-CN" sz="1400" b="1">
                            <a:latin typeface="Cambria Math" panose="02040503050406030204" pitchFamily="18" charset="0"/>
                            <a:ea typeface="楷体" panose="02010609060101010101" pitchFamily="49" charset="-122"/>
                            <a:cs typeface="Times New Roman" panose="02020603050405020304" pitchFamily="18" charset="0"/>
                          </a:rPr>
                          <m:t>3</m:t>
                        </m:r>
                      </m:sup>
                      <m:e>
                        <m:sSup>
                          <m:sSupPr>
                            <m:ctrlPr>
                              <a:rPr lang="zh-CN" altLang="zh-CN" sz="1400" b="1" i="1">
                                <a:latin typeface="Cambria Math" panose="02040503050406030204" pitchFamily="18" charset="0"/>
                                <a:ea typeface="楷体" panose="02010609060101010101" pitchFamily="49" charset="-122"/>
                                <a:cs typeface="Times New Roman" panose="02020603050405020304" pitchFamily="18" charset="0"/>
                              </a:rPr>
                            </m:ctrlPr>
                          </m:sSupPr>
                          <m:e>
                            <m:r>
                              <a:rPr lang="en-US" altLang="zh-CN" sz="1400" b="1">
                                <a:latin typeface="Cambria Math" panose="02040503050406030204" pitchFamily="18" charset="0"/>
                                <a:ea typeface="楷体" panose="02010609060101010101" pitchFamily="49" charset="-122"/>
                                <a:cs typeface="Times New Roman" panose="02020603050405020304" pitchFamily="18" charset="0"/>
                              </a:rPr>
                              <m:t>(</m:t>
                            </m:r>
                            <m:sSub>
                              <m:sSubPr>
                                <m:ctrlPr>
                                  <a:rPr lang="zh-CN" altLang="zh-CN" sz="1400" b="1" i="1">
                                    <a:latin typeface="Cambria Math" panose="02040503050406030204" pitchFamily="18" charset="0"/>
                                    <a:ea typeface="楷体" panose="02010609060101010101" pitchFamily="49" charset="-122"/>
                                    <a:cs typeface="Times New Roman" panose="02020603050405020304" pitchFamily="18" charset="0"/>
                                  </a:rPr>
                                </m:ctrlPr>
                              </m:sSubPr>
                              <m:e>
                                <m:acc>
                                  <m:accPr>
                                    <m:chr m:val="̂"/>
                                    <m:ctrlPr>
                                      <a:rPr lang="zh-CN" altLang="zh-CN" sz="1400" b="1" i="1">
                                        <a:latin typeface="Cambria Math" panose="02040503050406030204" pitchFamily="18" charset="0"/>
                                        <a:ea typeface="楷体" panose="02010609060101010101" pitchFamily="49" charset="-122"/>
                                        <a:cs typeface="Times New Roman" panose="02020603050405020304" pitchFamily="18" charset="0"/>
                                      </a:rPr>
                                    </m:ctrlPr>
                                  </m:accPr>
                                  <m:e>
                                    <m:r>
                                      <a:rPr lang="en-US" altLang="zh-CN" sz="1400" b="1">
                                        <a:latin typeface="Cambria Math" panose="02040503050406030204" pitchFamily="18" charset="0"/>
                                        <a:ea typeface="楷体" panose="02010609060101010101" pitchFamily="49" charset="-122"/>
                                        <a:cs typeface="Times New Roman" panose="02020603050405020304" pitchFamily="18" charset="0"/>
                                      </a:rPr>
                                      <m:t>𝑦</m:t>
                                    </m:r>
                                  </m:e>
                                </m:acc>
                              </m:e>
                              <m:sub>
                                <m:r>
                                  <a:rPr lang="en-US" altLang="zh-CN" sz="1400" b="1">
                                    <a:latin typeface="Cambria Math" panose="02040503050406030204" pitchFamily="18" charset="0"/>
                                    <a:ea typeface="楷体" panose="02010609060101010101" pitchFamily="49" charset="-122"/>
                                    <a:cs typeface="Times New Roman" panose="02020603050405020304" pitchFamily="18" charset="0"/>
                                  </a:rPr>
                                  <m:t>𝑖</m:t>
                                </m:r>
                              </m:sub>
                            </m:sSub>
                            <m:r>
                              <a:rPr lang="en-US" altLang="zh-CN" sz="1400" b="1">
                                <a:latin typeface="Cambria Math" panose="02040503050406030204" pitchFamily="18" charset="0"/>
                                <a:ea typeface="楷体" panose="02010609060101010101" pitchFamily="49" charset="-122"/>
                                <a:cs typeface="Times New Roman" panose="02020603050405020304" pitchFamily="18" charset="0"/>
                              </a:rPr>
                              <m:t>−</m:t>
                            </m:r>
                            <m:sSub>
                              <m:sSubPr>
                                <m:ctrlPr>
                                  <a:rPr lang="zh-CN" altLang="zh-CN" sz="1400" b="1" i="1">
                                    <a:latin typeface="Cambria Math" panose="02040503050406030204" pitchFamily="18" charset="0"/>
                                    <a:ea typeface="楷体" panose="02010609060101010101" pitchFamily="49" charset="-122"/>
                                    <a:cs typeface="Times New Roman" panose="02020603050405020304" pitchFamily="18" charset="0"/>
                                  </a:rPr>
                                </m:ctrlPr>
                              </m:sSubPr>
                              <m:e>
                                <m:r>
                                  <a:rPr lang="en-US" altLang="zh-CN" sz="1400" b="1">
                                    <a:latin typeface="Cambria Math" panose="02040503050406030204" pitchFamily="18" charset="0"/>
                                    <a:ea typeface="楷体" panose="02010609060101010101" pitchFamily="49" charset="-122"/>
                                    <a:cs typeface="Times New Roman" panose="02020603050405020304" pitchFamily="18" charset="0"/>
                                  </a:rPr>
                                  <m:t>𝑦</m:t>
                                </m:r>
                              </m:e>
                              <m:sub>
                                <m:r>
                                  <a:rPr lang="en-US" altLang="zh-CN" sz="1400" b="1">
                                    <a:latin typeface="Cambria Math" panose="02040503050406030204" pitchFamily="18" charset="0"/>
                                    <a:ea typeface="楷体" panose="02010609060101010101" pitchFamily="49" charset="-122"/>
                                    <a:cs typeface="Times New Roman" panose="02020603050405020304" pitchFamily="18" charset="0"/>
                                  </a:rPr>
                                  <m:t>𝑖</m:t>
                                </m:r>
                              </m:sub>
                            </m:sSub>
                            <m:r>
                              <a:rPr lang="en-US" altLang="zh-CN" sz="1400" b="1">
                                <a:latin typeface="Cambria Math" panose="02040503050406030204" pitchFamily="18" charset="0"/>
                                <a:ea typeface="楷体" panose="02010609060101010101" pitchFamily="49" charset="-122"/>
                                <a:cs typeface="Times New Roman" panose="02020603050405020304" pitchFamily="18" charset="0"/>
                              </a:rPr>
                              <m:t>)</m:t>
                            </m:r>
                          </m:e>
                          <m:sup>
                            <m:r>
                              <a:rPr lang="en-US" altLang="zh-CN" sz="1400" b="1">
                                <a:latin typeface="Cambria Math" panose="02040503050406030204" pitchFamily="18" charset="0"/>
                                <a:ea typeface="楷体" panose="02010609060101010101" pitchFamily="49" charset="-122"/>
                                <a:cs typeface="Times New Roman" panose="02020603050405020304" pitchFamily="18" charset="0"/>
                              </a:rPr>
                              <m:t>2</m:t>
                            </m:r>
                          </m:sup>
                        </m:sSup>
                      </m:e>
                    </m:nary>
                  </m:oMath>
                </a14:m>
                <a:r>
                  <a:rPr lang="zh-CN" altLang="zh-CN" sz="1400" b="1" dirty="0">
                    <a:latin typeface="Times New Roman" panose="02020603050405020304" pitchFamily="18" charset="0"/>
                    <a:ea typeface="楷体" panose="02010609060101010101" pitchFamily="49" charset="-122"/>
                    <a:cs typeface="Times New Roman" panose="02020603050405020304" pitchFamily="18" charset="0"/>
                  </a:rPr>
                  <a:t>。</a:t>
                </a:r>
                <a:endParaRPr lang="zh-CN" altLang="en-US" sz="1400" b="1" dirty="0">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3" name="矩形 2"/>
              <p:cNvSpPr>
                <a:spLocks noRot="1" noChangeAspect="1" noMove="1" noResize="1" noEditPoints="1" noAdjustHandles="1" noChangeArrowheads="1" noChangeShapeType="1" noTextEdit="1"/>
              </p:cNvSpPr>
              <p:nvPr/>
            </p:nvSpPr>
            <p:spPr>
              <a:xfrm>
                <a:off x="727112" y="4252208"/>
                <a:ext cx="8108415" cy="1956561"/>
              </a:xfrm>
              <a:prstGeom prst="rect">
                <a:avLst/>
              </a:prstGeom>
              <a:blipFill>
                <a:blip r:embed="rId2"/>
                <a:stretch>
                  <a:fillRect l="-226" r="-226" b="-22500"/>
                </a:stretch>
              </a:blipFill>
            </p:spPr>
            <p:txBody>
              <a:bodyPr/>
              <a:lstStyle/>
              <a:p>
                <a:r>
                  <a:rPr lang="zh-CN" altLang="en-US">
                    <a:noFill/>
                  </a:rPr>
                  <a:t> </a:t>
                </a:r>
              </a:p>
            </p:txBody>
          </p:sp>
        </mc:Fallback>
      </mc:AlternateContent>
      <p:sp>
        <p:nvSpPr>
          <p:cNvPr id="7" name="文本框 6">
            <a:extLst>
              <a:ext uri="{FF2B5EF4-FFF2-40B4-BE49-F238E27FC236}">
                <a16:creationId xmlns:a16="http://schemas.microsoft.com/office/drawing/2014/main" id="{91EDC365-8B27-4FA4-AB60-3020BFFFECDB}"/>
              </a:ext>
            </a:extLst>
          </p:cNvPr>
          <p:cNvSpPr txBox="1"/>
          <p:nvPr/>
        </p:nvSpPr>
        <p:spPr>
          <a:xfrm>
            <a:off x="2888813" y="3570007"/>
            <a:ext cx="3785011" cy="369332"/>
          </a:xfrm>
          <a:prstGeom prst="rect">
            <a:avLst/>
          </a:prstGeom>
          <a:noFill/>
        </p:spPr>
        <p:txBody>
          <a:bodyPr wrap="none" rtlCol="0">
            <a:spAutoFit/>
          </a:bodyPr>
          <a:lstStyle/>
          <a:p>
            <a:r>
              <a:rPr lang="zh-CN" altLang="en-US" b="1" dirty="0">
                <a:latin typeface="Times New Roman" panose="02020603050405020304" pitchFamily="18" charset="0"/>
                <a:ea typeface="楷体" panose="02010609060101010101" pitchFamily="49" charset="-122"/>
                <a:cs typeface="Times New Roman" panose="02020603050405020304" pitchFamily="18" charset="0"/>
              </a:rPr>
              <a:t>图</a:t>
            </a:r>
            <a:r>
              <a:rPr lang="en-US" altLang="zh-CN" b="1" dirty="0">
                <a:latin typeface="Times New Roman" panose="02020603050405020304" pitchFamily="18" charset="0"/>
                <a:ea typeface="楷体" panose="02010609060101010101" pitchFamily="49" charset="-122"/>
                <a:cs typeface="Times New Roman" panose="02020603050405020304" pitchFamily="18" charset="0"/>
              </a:rPr>
              <a:t>6.8 </a:t>
            </a:r>
            <a:r>
              <a:rPr lang="zh-CN" altLang="en-US" b="1" dirty="0">
                <a:latin typeface="Times New Roman" panose="02020603050405020304" pitchFamily="18" charset="0"/>
                <a:ea typeface="楷体" panose="02010609060101010101" pitchFamily="49" charset="-122"/>
                <a:cs typeface="Times New Roman" panose="02020603050405020304" pitchFamily="18" charset="0"/>
              </a:rPr>
              <a:t>包含一个隐藏层的多层感知机</a:t>
            </a:r>
          </a:p>
        </p:txBody>
      </p:sp>
      <p:pic>
        <p:nvPicPr>
          <p:cNvPr id="4" name="图片 3">
            <a:extLst>
              <a:ext uri="{FF2B5EF4-FFF2-40B4-BE49-F238E27FC236}">
                <a16:creationId xmlns:a16="http://schemas.microsoft.com/office/drawing/2014/main" id="{1B85EE64-42F9-4E47-ADE5-962E71CCCAFE}"/>
              </a:ext>
            </a:extLst>
          </p:cNvPr>
          <p:cNvPicPr>
            <a:picLocks noChangeAspect="1"/>
          </p:cNvPicPr>
          <p:nvPr/>
        </p:nvPicPr>
        <p:blipFill>
          <a:blip r:embed="rId3"/>
          <a:stretch>
            <a:fillRect/>
          </a:stretch>
        </p:blipFill>
        <p:spPr>
          <a:xfrm>
            <a:off x="1926596" y="1173092"/>
            <a:ext cx="6023949" cy="2255908"/>
          </a:xfrm>
          <a:prstGeom prst="rect">
            <a:avLst/>
          </a:prstGeom>
        </p:spPr>
      </p:pic>
    </p:spTree>
    <p:extLst>
      <p:ext uri="{BB962C8B-B14F-4D97-AF65-F5344CB8AC3E}">
        <p14:creationId xmlns:p14="http://schemas.microsoft.com/office/powerpoint/2010/main" val="372887603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26231" y="189692"/>
            <a:ext cx="7507706" cy="657727"/>
          </a:xfrm>
        </p:spPr>
        <p:txBody>
          <a:bodyPr/>
          <a:lstStyle/>
          <a:p>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参数优化：误差反向传播  </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a:t>
            </a:r>
            <a:r>
              <a:rPr lang="en-US" altLang="zh-CN" sz="2000" b="0" dirty="0">
                <a:latin typeface="Times New Roman" panose="02020603050405020304" pitchFamily="18" charset="0"/>
                <a:cs typeface="Times New Roman" panose="02020603050405020304" pitchFamily="18" charset="0"/>
              </a:rPr>
              <a:t>error back propagation, BP</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a:t>
            </a:r>
            <a:endParaRPr lang="zh-CN" altLang="en-US" sz="2000" dirty="0">
              <a:latin typeface="Times New Roman" panose="02020603050405020304" pitchFamily="18" charset="0"/>
              <a:ea typeface="黑体" panose="02010609060101010101" pitchFamily="49"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矩形 3"/>
              <p:cNvSpPr/>
              <p:nvPr/>
            </p:nvSpPr>
            <p:spPr>
              <a:xfrm>
                <a:off x="4421516" y="1509173"/>
                <a:ext cx="4572000" cy="4008341"/>
              </a:xfrm>
              <a:prstGeom prst="rect">
                <a:avLst/>
              </a:prstGeom>
            </p:spPr>
            <p:txBody>
              <a:bodyPr>
                <a:spAutoFit/>
              </a:bodyPr>
              <a:lstStyle/>
              <a:p>
                <a:pPr>
                  <a:lnSpc>
                    <a:spcPct val="150000"/>
                  </a:lnSpc>
                </a:pPr>
                <a:r>
                  <a:rPr lang="zh-CN" altLang="zh-CN" sz="1600" b="1" dirty="0">
                    <a:latin typeface="Times New Roman" panose="02020603050405020304" pitchFamily="18" charset="0"/>
                    <a:ea typeface="楷体" panose="02010609060101010101" pitchFamily="49" charset="-122"/>
                    <a:cs typeface="Times New Roman" panose="02020603050405020304" pitchFamily="18" charset="0"/>
                  </a:rPr>
                  <a:t>损失函数</a:t>
                </a:r>
                <a14:m>
                  <m:oMath xmlns:m="http://schemas.openxmlformats.org/officeDocument/2006/math">
                    <m:r>
                      <a:rPr lang="en-US" altLang="zh-CN" sz="1600" b="1" i="1">
                        <a:latin typeface="Cambria Math" panose="02040503050406030204" pitchFamily="18" charset="0"/>
                      </a:rPr>
                      <m:t>𝓛</m:t>
                    </m:r>
                  </m:oMath>
                </a14:m>
                <a:r>
                  <a:rPr lang="zh-CN" altLang="zh-CN" sz="1600" b="1" dirty="0">
                    <a:latin typeface="Times New Roman" panose="02020603050405020304" pitchFamily="18" charset="0"/>
                    <a:ea typeface="楷体" panose="02010609060101010101" pitchFamily="49" charset="-122"/>
                    <a:cs typeface="Times New Roman" panose="02020603050405020304" pitchFamily="18" charset="0"/>
                  </a:rPr>
                  <a:t>对参数</a:t>
                </a:r>
                <a14:m>
                  <m:oMath xmlns:m="http://schemas.openxmlformats.org/officeDocument/2006/math">
                    <m:sSub>
                      <m:sSubPr>
                        <m:ctrlPr>
                          <a:rPr lang="zh-CN" altLang="zh-CN" sz="1600" b="1" i="1">
                            <a:latin typeface="Cambria Math" panose="02040503050406030204" pitchFamily="18" charset="0"/>
                          </a:rPr>
                        </m:ctrlPr>
                      </m:sSubPr>
                      <m:e>
                        <m:r>
                          <a:rPr lang="en-US" altLang="zh-CN" sz="1600" b="1" i="1">
                            <a:latin typeface="Cambria Math" panose="02040503050406030204" pitchFamily="18" charset="0"/>
                          </a:rPr>
                          <m:t>𝒘</m:t>
                        </m:r>
                      </m:e>
                      <m:sub>
                        <m:r>
                          <a:rPr lang="en-US" altLang="zh-CN" sz="1600" b="1" i="1">
                            <a:latin typeface="Cambria Math" panose="02040503050406030204" pitchFamily="18" charset="0"/>
                          </a:rPr>
                          <m:t>𝟕</m:t>
                        </m:r>
                      </m:sub>
                    </m:sSub>
                  </m:oMath>
                </a14:m>
                <a:r>
                  <a:rPr lang="zh-CN" altLang="zh-CN" sz="1600" b="1" dirty="0">
                    <a:latin typeface="Times New Roman" panose="02020603050405020304" pitchFamily="18" charset="0"/>
                    <a:ea typeface="楷体" panose="02010609060101010101" pitchFamily="49" charset="-122"/>
                    <a:cs typeface="Times New Roman" panose="02020603050405020304" pitchFamily="18" charset="0"/>
                  </a:rPr>
                  <a:t>的偏导可如下计算：</a:t>
                </a:r>
              </a:p>
              <a:p>
                <a:pPr>
                  <a:lnSpc>
                    <a:spcPct val="150000"/>
                  </a:lnSpc>
                </a:pPr>
                <a14:m>
                  <m:oMathPara xmlns:m="http://schemas.openxmlformats.org/officeDocument/2006/math">
                    <m:oMathParaPr>
                      <m:jc m:val="centerGroup"/>
                    </m:oMathParaPr>
                    <m:oMath xmlns:m="http://schemas.openxmlformats.org/officeDocument/2006/math">
                      <m:sSub>
                        <m:sSubPr>
                          <m:ctrlPr>
                            <a:rPr lang="zh-CN" altLang="zh-CN" sz="1600" b="1" i="1">
                              <a:latin typeface="Cambria Math" panose="02040503050406030204" pitchFamily="18" charset="0"/>
                            </a:rPr>
                          </m:ctrlPr>
                        </m:sSubPr>
                        <m:e>
                          <m:r>
                            <a:rPr lang="en-US" altLang="zh-CN" sz="1600" b="1" i="1">
                              <a:latin typeface="Cambria Math" panose="02040503050406030204" pitchFamily="18" charset="0"/>
                            </a:rPr>
                            <m:t>𝜹</m:t>
                          </m:r>
                        </m:e>
                        <m:sub>
                          <m:r>
                            <a:rPr lang="en-US" altLang="zh-CN" sz="1600" b="1" i="1">
                              <a:latin typeface="Cambria Math" panose="02040503050406030204" pitchFamily="18" charset="0"/>
                            </a:rPr>
                            <m:t>𝟕</m:t>
                          </m:r>
                        </m:sub>
                      </m:sSub>
                      <m:r>
                        <a:rPr lang="en-US" altLang="zh-CN" sz="1600" b="1" i="1">
                          <a:latin typeface="Cambria Math" panose="02040503050406030204" pitchFamily="18" charset="0"/>
                        </a:rPr>
                        <m:t>= </m:t>
                      </m:r>
                      <m:f>
                        <m:fPr>
                          <m:ctrlPr>
                            <a:rPr lang="zh-CN" altLang="zh-CN" sz="1600" b="1" i="1">
                              <a:latin typeface="Cambria Math" panose="02040503050406030204" pitchFamily="18" charset="0"/>
                            </a:rPr>
                          </m:ctrlPr>
                        </m:fPr>
                        <m:num>
                          <m:r>
                            <a:rPr lang="en-US" altLang="zh-CN" sz="1600" b="1" i="1">
                              <a:latin typeface="Cambria Math" panose="02040503050406030204" pitchFamily="18" charset="0"/>
                            </a:rPr>
                            <m:t>𝝏</m:t>
                          </m:r>
                          <m:r>
                            <a:rPr lang="en-US" altLang="zh-CN" sz="1600" b="1" i="1">
                              <a:latin typeface="Cambria Math" panose="02040503050406030204" pitchFamily="18" charset="0"/>
                            </a:rPr>
                            <m:t>𝓛</m:t>
                          </m:r>
                        </m:num>
                        <m:den>
                          <m:r>
                            <a:rPr lang="en-US" altLang="zh-CN" sz="1600" b="1" i="1">
                              <a:latin typeface="Cambria Math" panose="02040503050406030204" pitchFamily="18" charset="0"/>
                            </a:rPr>
                            <m:t>𝝏</m:t>
                          </m:r>
                          <m:sSub>
                            <m:sSubPr>
                              <m:ctrlPr>
                                <a:rPr lang="zh-CN" altLang="zh-CN" sz="1600" b="1" i="1">
                                  <a:latin typeface="Cambria Math" panose="02040503050406030204" pitchFamily="18" charset="0"/>
                                </a:rPr>
                              </m:ctrlPr>
                            </m:sSubPr>
                            <m:e>
                              <m:r>
                                <a:rPr lang="en-US" altLang="zh-CN" sz="1600" b="1" i="1">
                                  <a:latin typeface="Cambria Math" panose="02040503050406030204" pitchFamily="18" charset="0"/>
                                </a:rPr>
                                <m:t>𝒘</m:t>
                              </m:r>
                            </m:e>
                            <m:sub>
                              <m:r>
                                <a:rPr lang="en-US" altLang="zh-CN" sz="1600" b="1" i="1">
                                  <a:latin typeface="Cambria Math" panose="02040503050406030204" pitchFamily="18" charset="0"/>
                                </a:rPr>
                                <m:t>𝟕</m:t>
                              </m:r>
                            </m:sub>
                          </m:sSub>
                        </m:den>
                      </m:f>
                      <m:r>
                        <a:rPr lang="en-US" altLang="zh-CN" sz="1600" b="1" i="1">
                          <a:latin typeface="Cambria Math" panose="02040503050406030204" pitchFamily="18" charset="0"/>
                        </a:rPr>
                        <m:t>= </m:t>
                      </m:r>
                      <m:f>
                        <m:fPr>
                          <m:ctrlPr>
                            <a:rPr lang="zh-CN" altLang="zh-CN" sz="1600" b="1" i="1">
                              <a:latin typeface="Cambria Math" panose="02040503050406030204" pitchFamily="18" charset="0"/>
                            </a:rPr>
                          </m:ctrlPr>
                        </m:fPr>
                        <m:num>
                          <m:r>
                            <a:rPr lang="en-US" altLang="zh-CN" sz="1600" b="1" i="1">
                              <a:latin typeface="Cambria Math" panose="02040503050406030204" pitchFamily="18" charset="0"/>
                            </a:rPr>
                            <m:t>𝝏</m:t>
                          </m:r>
                          <m:r>
                            <a:rPr lang="en-US" altLang="zh-CN" sz="1600" b="1" i="1">
                              <a:latin typeface="Cambria Math" panose="02040503050406030204" pitchFamily="18" charset="0"/>
                            </a:rPr>
                            <m:t>𝓛</m:t>
                          </m:r>
                        </m:num>
                        <m:den>
                          <m:r>
                            <a:rPr lang="en-US" altLang="zh-CN" sz="1600" b="1" i="1">
                              <a:latin typeface="Cambria Math" panose="02040503050406030204" pitchFamily="18" charset="0"/>
                            </a:rPr>
                            <m:t>𝝏</m:t>
                          </m:r>
                          <m:acc>
                            <m:accPr>
                              <m:chr m:val="̂"/>
                              <m:ctrlPr>
                                <a:rPr lang="zh-CN" altLang="zh-CN" sz="1600" b="1" i="1">
                                  <a:latin typeface="Cambria Math" panose="02040503050406030204" pitchFamily="18" charset="0"/>
                                </a:rPr>
                              </m:ctrlPr>
                            </m:accPr>
                            <m:e>
                              <m:sSub>
                                <m:sSubPr>
                                  <m:ctrlPr>
                                    <a:rPr lang="zh-CN" altLang="zh-CN" sz="1600" b="1" i="1">
                                      <a:latin typeface="Cambria Math" panose="02040503050406030204" pitchFamily="18" charset="0"/>
                                    </a:rPr>
                                  </m:ctrlPr>
                                </m:sSubPr>
                                <m:e>
                                  <m:r>
                                    <a:rPr lang="en-US" altLang="zh-CN" sz="1600" b="1" i="1">
                                      <a:latin typeface="Cambria Math" panose="02040503050406030204" pitchFamily="18" charset="0"/>
                                    </a:rPr>
                                    <m:t>𝒚</m:t>
                                  </m:r>
                                </m:e>
                                <m:sub>
                                  <m:r>
                                    <a:rPr lang="en-US" altLang="zh-CN" sz="1600" b="1" i="1">
                                      <a:latin typeface="Cambria Math" panose="02040503050406030204" pitchFamily="18" charset="0"/>
                                    </a:rPr>
                                    <m:t>𝟏</m:t>
                                  </m:r>
                                </m:sub>
                              </m:sSub>
                            </m:e>
                          </m:acc>
                        </m:den>
                      </m:f>
                      <m:r>
                        <a:rPr lang="en-US" altLang="zh-CN" sz="1600" b="1" i="1">
                          <a:latin typeface="Cambria Math" panose="02040503050406030204" pitchFamily="18" charset="0"/>
                        </a:rPr>
                        <m:t> ∗ </m:t>
                      </m:r>
                      <m:f>
                        <m:fPr>
                          <m:ctrlPr>
                            <a:rPr lang="zh-CN" altLang="zh-CN" sz="1600" b="1" i="1">
                              <a:latin typeface="Cambria Math" panose="02040503050406030204" pitchFamily="18" charset="0"/>
                            </a:rPr>
                          </m:ctrlPr>
                        </m:fPr>
                        <m:num>
                          <m:r>
                            <a:rPr lang="en-US" altLang="zh-CN" sz="1600" b="1" i="1">
                              <a:latin typeface="Cambria Math" panose="02040503050406030204" pitchFamily="18" charset="0"/>
                            </a:rPr>
                            <m:t>𝝏</m:t>
                          </m:r>
                          <m:acc>
                            <m:accPr>
                              <m:chr m:val="̂"/>
                              <m:ctrlPr>
                                <a:rPr lang="zh-CN" altLang="zh-CN" sz="1600" b="1" i="1">
                                  <a:latin typeface="Cambria Math" panose="02040503050406030204" pitchFamily="18" charset="0"/>
                                </a:rPr>
                              </m:ctrlPr>
                            </m:accPr>
                            <m:e>
                              <m:sSub>
                                <m:sSubPr>
                                  <m:ctrlPr>
                                    <a:rPr lang="zh-CN" altLang="zh-CN" sz="1600" b="1" i="1">
                                      <a:latin typeface="Cambria Math" panose="02040503050406030204" pitchFamily="18" charset="0"/>
                                    </a:rPr>
                                  </m:ctrlPr>
                                </m:sSubPr>
                                <m:e>
                                  <m:r>
                                    <a:rPr lang="en-US" altLang="zh-CN" sz="1600" b="1" i="1">
                                      <a:latin typeface="Cambria Math" panose="02040503050406030204" pitchFamily="18" charset="0"/>
                                    </a:rPr>
                                    <m:t>𝒚</m:t>
                                  </m:r>
                                </m:e>
                                <m:sub>
                                  <m:r>
                                    <a:rPr lang="en-US" altLang="zh-CN" sz="1600" b="1" i="1">
                                      <a:latin typeface="Cambria Math" panose="02040503050406030204" pitchFamily="18" charset="0"/>
                                    </a:rPr>
                                    <m:t>𝟏</m:t>
                                  </m:r>
                                </m:sub>
                              </m:sSub>
                            </m:e>
                          </m:acc>
                        </m:num>
                        <m:den>
                          <m:sSub>
                            <m:sSubPr>
                              <m:ctrlPr>
                                <a:rPr lang="zh-CN" altLang="zh-CN" sz="1600" b="1" i="1">
                                  <a:latin typeface="Cambria Math" panose="02040503050406030204" pitchFamily="18" charset="0"/>
                                </a:rPr>
                              </m:ctrlPr>
                            </m:sSubPr>
                            <m:e>
                              <m:r>
                                <a:rPr lang="en-US" altLang="zh-CN" sz="1600" b="1" i="1">
                                  <a:latin typeface="Cambria Math" panose="02040503050406030204" pitchFamily="18" charset="0"/>
                                </a:rPr>
                                <m:t>𝝏</m:t>
                              </m:r>
                              <m:r>
                                <a:rPr lang="en-US" altLang="zh-CN" sz="1600" b="1" i="1">
                                  <a:latin typeface="Cambria Math" panose="02040503050406030204" pitchFamily="18" charset="0"/>
                                </a:rPr>
                                <m:t>𝑰𝒏</m:t>
                              </m:r>
                            </m:e>
                            <m:sub>
                              <m:sSub>
                                <m:sSubPr>
                                  <m:ctrlPr>
                                    <a:rPr lang="zh-CN" altLang="zh-CN" sz="1600" b="1" i="1">
                                      <a:latin typeface="Cambria Math" panose="02040503050406030204" pitchFamily="18" charset="0"/>
                                    </a:rPr>
                                  </m:ctrlPr>
                                </m:sSubPr>
                                <m:e>
                                  <m:r>
                                    <a:rPr lang="en-US" altLang="zh-CN" sz="1600" b="1" i="1">
                                      <a:latin typeface="Cambria Math" panose="02040503050406030204" pitchFamily="18" charset="0"/>
                                    </a:rPr>
                                    <m:t>𝒐</m:t>
                                  </m:r>
                                </m:e>
                                <m:sub>
                                  <m:r>
                                    <a:rPr lang="en-US" altLang="zh-CN" sz="1600" b="1" i="1">
                                      <a:latin typeface="Cambria Math" panose="02040503050406030204" pitchFamily="18" charset="0"/>
                                    </a:rPr>
                                    <m:t>𝟏</m:t>
                                  </m:r>
                                </m:sub>
                              </m:sSub>
                            </m:sub>
                          </m:sSub>
                        </m:den>
                      </m:f>
                      <m:r>
                        <a:rPr lang="en-US" altLang="zh-CN" sz="1600" b="1" i="1">
                          <a:latin typeface="Cambria Math" panose="02040503050406030204" pitchFamily="18" charset="0"/>
                        </a:rPr>
                        <m:t> ∗ </m:t>
                      </m:r>
                      <m:f>
                        <m:fPr>
                          <m:ctrlPr>
                            <a:rPr lang="zh-CN" altLang="zh-CN" sz="1600" b="1" i="1">
                              <a:latin typeface="Cambria Math" panose="02040503050406030204" pitchFamily="18" charset="0"/>
                            </a:rPr>
                          </m:ctrlPr>
                        </m:fPr>
                        <m:num>
                          <m:sSub>
                            <m:sSubPr>
                              <m:ctrlPr>
                                <a:rPr lang="zh-CN" altLang="zh-CN" sz="1600" b="1" i="1">
                                  <a:latin typeface="Cambria Math" panose="02040503050406030204" pitchFamily="18" charset="0"/>
                                </a:rPr>
                              </m:ctrlPr>
                            </m:sSubPr>
                            <m:e>
                              <m:r>
                                <a:rPr lang="en-US" altLang="zh-CN" sz="1600" b="1" i="1">
                                  <a:latin typeface="Cambria Math" panose="02040503050406030204" pitchFamily="18" charset="0"/>
                                </a:rPr>
                                <m:t>𝝏</m:t>
                              </m:r>
                              <m:r>
                                <a:rPr lang="en-US" altLang="zh-CN" sz="1600" b="1" i="1">
                                  <a:latin typeface="Cambria Math" panose="02040503050406030204" pitchFamily="18" charset="0"/>
                                </a:rPr>
                                <m:t>𝑰𝒏</m:t>
                              </m:r>
                            </m:e>
                            <m:sub>
                              <m:sSub>
                                <m:sSubPr>
                                  <m:ctrlPr>
                                    <a:rPr lang="zh-CN" altLang="zh-CN" sz="1600" b="1" i="1">
                                      <a:latin typeface="Cambria Math" panose="02040503050406030204" pitchFamily="18" charset="0"/>
                                    </a:rPr>
                                  </m:ctrlPr>
                                </m:sSubPr>
                                <m:e>
                                  <m:r>
                                    <a:rPr lang="en-US" altLang="zh-CN" sz="1600" b="1" i="1">
                                      <a:latin typeface="Cambria Math" panose="02040503050406030204" pitchFamily="18" charset="0"/>
                                    </a:rPr>
                                    <m:t>𝒐</m:t>
                                  </m:r>
                                </m:e>
                                <m:sub>
                                  <m:r>
                                    <a:rPr lang="en-US" altLang="zh-CN" sz="1600" b="1" i="1">
                                      <a:latin typeface="Cambria Math" panose="02040503050406030204" pitchFamily="18" charset="0"/>
                                    </a:rPr>
                                    <m:t>𝟏</m:t>
                                  </m:r>
                                </m:sub>
                              </m:sSub>
                            </m:sub>
                          </m:sSub>
                        </m:num>
                        <m:den>
                          <m:sSub>
                            <m:sSubPr>
                              <m:ctrlPr>
                                <a:rPr lang="zh-CN" altLang="zh-CN" sz="1600" b="1" i="1">
                                  <a:latin typeface="Cambria Math" panose="02040503050406030204" pitchFamily="18" charset="0"/>
                                </a:rPr>
                              </m:ctrlPr>
                            </m:sSubPr>
                            <m:e>
                              <m:r>
                                <a:rPr lang="en-US" altLang="zh-CN" sz="1600" b="1" i="1">
                                  <a:latin typeface="Cambria Math" panose="02040503050406030204" pitchFamily="18" charset="0"/>
                                </a:rPr>
                                <m:t>𝝏</m:t>
                              </m:r>
                              <m:r>
                                <a:rPr lang="en-US" altLang="zh-CN" sz="1600" b="1" i="1">
                                  <a:latin typeface="Cambria Math" panose="02040503050406030204" pitchFamily="18" charset="0"/>
                                </a:rPr>
                                <m:t>𝒘</m:t>
                              </m:r>
                            </m:e>
                            <m:sub>
                              <m:r>
                                <a:rPr lang="en-US" altLang="zh-CN" sz="1600" b="1" i="1">
                                  <a:latin typeface="Cambria Math" panose="02040503050406030204" pitchFamily="18" charset="0"/>
                                </a:rPr>
                                <m:t>𝟕</m:t>
                              </m:r>
                            </m:sub>
                          </m:sSub>
                        </m:den>
                      </m:f>
                    </m:oMath>
                  </m:oMathPara>
                </a14:m>
                <a:endParaRPr lang="zh-CN" altLang="zh-CN" sz="1600" b="1" dirty="0">
                  <a:latin typeface="Times New Roman" panose="02020603050405020304" pitchFamily="18" charset="0"/>
                  <a:ea typeface="楷体" panose="02010609060101010101" pitchFamily="49" charset="-122"/>
                  <a:cs typeface="Times New Roman" panose="02020603050405020304" pitchFamily="18" charset="0"/>
                </a:endParaRPr>
              </a:p>
              <a:p>
                <a:pPr>
                  <a:lnSpc>
                    <a:spcPct val="150000"/>
                  </a:lnSpc>
                </a:pPr>
                <a:r>
                  <a:rPr lang="zh-CN" altLang="zh-CN" sz="1600" b="1" dirty="0">
                    <a:latin typeface="Times New Roman" panose="02020603050405020304" pitchFamily="18" charset="0"/>
                    <a:ea typeface="楷体" panose="02010609060101010101" pitchFamily="49" charset="-122"/>
                    <a:cs typeface="Times New Roman" panose="02020603050405020304" pitchFamily="18" charset="0"/>
                  </a:rPr>
                  <a:t>上述公式中每一项结果如下：</a:t>
                </a:r>
              </a:p>
              <a:p>
                <a:pPr>
                  <a:lnSpc>
                    <a:spcPct val="150000"/>
                  </a:lnSpc>
                </a:pPr>
                <a14:m>
                  <m:oMathPara xmlns:m="http://schemas.openxmlformats.org/officeDocument/2006/math">
                    <m:oMathParaPr>
                      <m:jc m:val="centerGroup"/>
                    </m:oMathParaPr>
                    <m:oMath xmlns:m="http://schemas.openxmlformats.org/officeDocument/2006/math">
                      <m:f>
                        <m:fPr>
                          <m:ctrlPr>
                            <a:rPr lang="zh-CN" altLang="zh-CN" sz="1600" b="1" i="1">
                              <a:latin typeface="Cambria Math" panose="02040503050406030204" pitchFamily="18" charset="0"/>
                            </a:rPr>
                          </m:ctrlPr>
                        </m:fPr>
                        <m:num>
                          <m:r>
                            <a:rPr lang="en-US" altLang="zh-CN" sz="1600" b="1" i="1">
                              <a:latin typeface="Cambria Math" panose="02040503050406030204" pitchFamily="18" charset="0"/>
                            </a:rPr>
                            <m:t>𝝏</m:t>
                          </m:r>
                          <m:r>
                            <a:rPr lang="en-US" altLang="zh-CN" sz="1600" b="1" i="1">
                              <a:latin typeface="Cambria Math" panose="02040503050406030204" pitchFamily="18" charset="0"/>
                            </a:rPr>
                            <m:t>𝓛</m:t>
                          </m:r>
                        </m:num>
                        <m:den>
                          <m:r>
                            <a:rPr lang="en-US" altLang="zh-CN" sz="1600" b="1" i="1">
                              <a:latin typeface="Cambria Math" panose="02040503050406030204" pitchFamily="18" charset="0"/>
                            </a:rPr>
                            <m:t>𝝏</m:t>
                          </m:r>
                          <m:acc>
                            <m:accPr>
                              <m:chr m:val="̂"/>
                              <m:ctrlPr>
                                <a:rPr lang="zh-CN" altLang="zh-CN" sz="1600" b="1" i="1">
                                  <a:latin typeface="Cambria Math" panose="02040503050406030204" pitchFamily="18" charset="0"/>
                                </a:rPr>
                              </m:ctrlPr>
                            </m:accPr>
                            <m:e>
                              <m:sSub>
                                <m:sSubPr>
                                  <m:ctrlPr>
                                    <a:rPr lang="zh-CN" altLang="zh-CN" sz="1600" b="1" i="1">
                                      <a:latin typeface="Cambria Math" panose="02040503050406030204" pitchFamily="18" charset="0"/>
                                    </a:rPr>
                                  </m:ctrlPr>
                                </m:sSubPr>
                                <m:e>
                                  <m:r>
                                    <a:rPr lang="en-US" altLang="zh-CN" sz="1600" b="1" i="1">
                                      <a:latin typeface="Cambria Math" panose="02040503050406030204" pitchFamily="18" charset="0"/>
                                    </a:rPr>
                                    <m:t>𝒚</m:t>
                                  </m:r>
                                </m:e>
                                <m:sub>
                                  <m:r>
                                    <a:rPr lang="en-US" altLang="zh-CN" sz="1600" b="1" i="1">
                                      <a:latin typeface="Cambria Math" panose="02040503050406030204" pitchFamily="18" charset="0"/>
                                    </a:rPr>
                                    <m:t>𝟏</m:t>
                                  </m:r>
                                </m:sub>
                              </m:sSub>
                            </m:e>
                          </m:acc>
                        </m:den>
                      </m:f>
                      <m:r>
                        <a:rPr lang="en-US" altLang="zh-CN" sz="1600" b="1" i="1">
                          <a:latin typeface="Cambria Math" panose="02040503050406030204" pitchFamily="18" charset="0"/>
                        </a:rPr>
                        <m:t>=</m:t>
                      </m:r>
                      <m:sSup>
                        <m:sSupPr>
                          <m:ctrlPr>
                            <a:rPr lang="pt-BR" altLang="zh-CN" sz="1600" b="1" i="1" smtClean="0">
                              <a:latin typeface="Cambria Math" panose="02040503050406030204" pitchFamily="18" charset="0"/>
                            </a:rPr>
                          </m:ctrlPr>
                        </m:sSupPr>
                        <m:e>
                          <m:d>
                            <m:dPr>
                              <m:ctrlPr>
                                <a:rPr lang="pt-BR" altLang="zh-CN" sz="1600" b="1" i="1" smtClean="0">
                                  <a:latin typeface="Cambria Math" panose="02040503050406030204" pitchFamily="18" charset="0"/>
                                </a:rPr>
                              </m:ctrlPr>
                            </m:dPr>
                            <m:e>
                              <m:r>
                                <a:rPr lang="pt-BR" altLang="zh-CN" sz="1600" b="1" i="1" smtClean="0">
                                  <a:latin typeface="Cambria Math" panose="02040503050406030204" pitchFamily="18" charset="0"/>
                                </a:rPr>
                                <m:t>𝒙</m:t>
                              </m:r>
                              <m:r>
                                <a:rPr lang="pt-BR" altLang="zh-CN" sz="1600" b="1" i="1" smtClean="0">
                                  <a:latin typeface="Cambria Math" panose="02040503050406030204" pitchFamily="18" charset="0"/>
                                </a:rPr>
                                <m:t>+</m:t>
                              </m:r>
                              <m:r>
                                <a:rPr lang="pt-BR" altLang="zh-CN" sz="1600" b="1" i="1" smtClean="0">
                                  <a:latin typeface="Cambria Math" panose="02040503050406030204" pitchFamily="18" charset="0"/>
                                </a:rPr>
                                <m:t>𝒂</m:t>
                              </m:r>
                            </m:e>
                          </m:d>
                        </m:e>
                        <m:sup>
                          <m:r>
                            <a:rPr lang="pt-BR" altLang="zh-CN" sz="1600" b="1" i="1" smtClean="0">
                              <a:latin typeface="Cambria Math" panose="02040503050406030204" pitchFamily="18" charset="0"/>
                            </a:rPr>
                            <m:t>𝒏</m:t>
                          </m:r>
                        </m:sup>
                      </m:sSup>
                      <m:r>
                        <a:rPr lang="pt-BR" altLang="zh-CN" sz="1600" b="1" i="1" smtClean="0">
                          <a:latin typeface="Cambria Math" panose="02040503050406030204" pitchFamily="18" charset="0"/>
                        </a:rPr>
                        <m:t>=</m:t>
                      </m:r>
                      <m:f>
                        <m:fPr>
                          <m:ctrlPr>
                            <a:rPr lang="pt-BR" altLang="zh-CN" sz="1600" b="1" i="1" smtClean="0">
                              <a:latin typeface="Cambria Math" panose="02040503050406030204" pitchFamily="18" charset="0"/>
                            </a:rPr>
                          </m:ctrlPr>
                        </m:fPr>
                        <m:num>
                          <m:r>
                            <a:rPr lang="en-US" altLang="zh-CN" sz="1600" b="1" i="1" smtClean="0">
                              <a:latin typeface="Cambria Math" panose="02040503050406030204" pitchFamily="18" charset="0"/>
                            </a:rPr>
                            <m:t>𝟐</m:t>
                          </m:r>
                        </m:num>
                        <m:den>
                          <m:r>
                            <a:rPr lang="en-US" altLang="zh-CN" sz="1600" b="1" i="1" smtClean="0">
                              <a:latin typeface="Cambria Math" panose="02040503050406030204" pitchFamily="18" charset="0"/>
                            </a:rPr>
                            <m:t>𝟑</m:t>
                          </m:r>
                        </m:den>
                      </m:f>
                      <m:r>
                        <a:rPr lang="zh-CN" altLang="en-US" sz="1600" b="1" i="1">
                          <a:latin typeface="Cambria Math" panose="02040503050406030204" pitchFamily="18" charset="0"/>
                        </a:rPr>
                        <m:t>（</m:t>
                      </m:r>
                      <m:acc>
                        <m:accPr>
                          <m:chr m:val="̂"/>
                          <m:ctrlPr>
                            <a:rPr lang="zh-CN" altLang="zh-CN" sz="1600" b="1" i="1">
                              <a:latin typeface="Cambria Math" panose="02040503050406030204" pitchFamily="18" charset="0"/>
                            </a:rPr>
                          </m:ctrlPr>
                        </m:accPr>
                        <m:e>
                          <m:sSub>
                            <m:sSubPr>
                              <m:ctrlPr>
                                <a:rPr lang="zh-CN" altLang="zh-CN" sz="1600" b="1" i="1">
                                  <a:latin typeface="Cambria Math" panose="02040503050406030204" pitchFamily="18" charset="0"/>
                                </a:rPr>
                              </m:ctrlPr>
                            </m:sSubPr>
                            <m:e>
                              <m:r>
                                <a:rPr lang="en-US" altLang="zh-CN" sz="1600" b="1" i="1">
                                  <a:latin typeface="Cambria Math" panose="02040503050406030204" pitchFamily="18" charset="0"/>
                                </a:rPr>
                                <m:t>𝒚</m:t>
                              </m:r>
                            </m:e>
                            <m:sub>
                              <m:r>
                                <a:rPr lang="en-US" altLang="zh-CN" sz="1600" b="1" i="1">
                                  <a:latin typeface="Cambria Math" panose="02040503050406030204" pitchFamily="18" charset="0"/>
                                </a:rPr>
                                <m:t>𝟏</m:t>
                              </m:r>
                            </m:sub>
                          </m:sSub>
                        </m:e>
                      </m:acc>
                      <m:r>
                        <a:rPr lang="en-US" altLang="zh-CN" sz="1600" b="1" i="1">
                          <a:latin typeface="Cambria Math" panose="02040503050406030204" pitchFamily="18" charset="0"/>
                        </a:rPr>
                        <m:t> − </m:t>
                      </m:r>
                      <m:sSub>
                        <m:sSubPr>
                          <m:ctrlPr>
                            <a:rPr lang="zh-CN" altLang="zh-CN" sz="1600" b="1" i="1">
                              <a:latin typeface="Cambria Math" panose="02040503050406030204" pitchFamily="18" charset="0"/>
                            </a:rPr>
                          </m:ctrlPr>
                        </m:sSubPr>
                        <m:e>
                          <m:r>
                            <a:rPr lang="en-US" altLang="zh-CN" sz="1600" b="1" i="1">
                              <a:latin typeface="Cambria Math" panose="02040503050406030204" pitchFamily="18" charset="0"/>
                            </a:rPr>
                            <m:t>𝒚</m:t>
                          </m:r>
                        </m:e>
                        <m:sub>
                          <m:r>
                            <a:rPr lang="en-US" altLang="zh-CN" sz="1600" b="1" i="1">
                              <a:latin typeface="Cambria Math" panose="02040503050406030204" pitchFamily="18" charset="0"/>
                            </a:rPr>
                            <m:t>𝟏</m:t>
                          </m:r>
                        </m:sub>
                      </m:sSub>
                      <m:r>
                        <a:rPr lang="zh-CN" altLang="en-US" sz="1600" b="1" i="1">
                          <a:latin typeface="Cambria Math" panose="02040503050406030204" pitchFamily="18" charset="0"/>
                        </a:rPr>
                        <m:t>）</m:t>
                      </m:r>
                    </m:oMath>
                  </m:oMathPara>
                </a14:m>
                <a:endParaRPr lang="zh-CN" altLang="zh-CN" sz="1600" b="1" dirty="0">
                  <a:latin typeface="Times New Roman" panose="02020603050405020304" pitchFamily="18" charset="0"/>
                  <a:ea typeface="楷体" panose="02010609060101010101" pitchFamily="49" charset="-122"/>
                  <a:cs typeface="Times New Roman" panose="02020603050405020304" pitchFamily="18" charset="0"/>
                </a:endParaRPr>
              </a:p>
              <a:p>
                <a:pPr>
                  <a:lnSpc>
                    <a:spcPct val="150000"/>
                  </a:lnSpc>
                </a:pPr>
                <a14:m>
                  <m:oMathPara xmlns:m="http://schemas.openxmlformats.org/officeDocument/2006/math">
                    <m:oMathParaPr>
                      <m:jc m:val="centerGroup"/>
                    </m:oMathParaPr>
                    <m:oMath xmlns:m="http://schemas.openxmlformats.org/officeDocument/2006/math">
                      <m:f>
                        <m:fPr>
                          <m:ctrlPr>
                            <a:rPr lang="zh-CN" altLang="zh-CN" sz="1600" b="1" i="1">
                              <a:latin typeface="Cambria Math" panose="02040503050406030204" pitchFamily="18" charset="0"/>
                            </a:rPr>
                          </m:ctrlPr>
                        </m:fPr>
                        <m:num>
                          <m:r>
                            <a:rPr lang="en-US" altLang="zh-CN" sz="1600" b="1" i="1">
                              <a:latin typeface="Cambria Math" panose="02040503050406030204" pitchFamily="18" charset="0"/>
                            </a:rPr>
                            <m:t>𝝏</m:t>
                          </m:r>
                          <m:acc>
                            <m:accPr>
                              <m:chr m:val="̂"/>
                              <m:ctrlPr>
                                <a:rPr lang="zh-CN" altLang="zh-CN" sz="1600" b="1" i="1">
                                  <a:latin typeface="Cambria Math" panose="02040503050406030204" pitchFamily="18" charset="0"/>
                                </a:rPr>
                              </m:ctrlPr>
                            </m:accPr>
                            <m:e>
                              <m:sSub>
                                <m:sSubPr>
                                  <m:ctrlPr>
                                    <a:rPr lang="zh-CN" altLang="zh-CN" sz="1600" b="1" i="1">
                                      <a:latin typeface="Cambria Math" panose="02040503050406030204" pitchFamily="18" charset="0"/>
                                    </a:rPr>
                                  </m:ctrlPr>
                                </m:sSubPr>
                                <m:e>
                                  <m:r>
                                    <a:rPr lang="en-US" altLang="zh-CN" sz="1600" b="1" i="1">
                                      <a:latin typeface="Cambria Math" panose="02040503050406030204" pitchFamily="18" charset="0"/>
                                    </a:rPr>
                                    <m:t>𝒚</m:t>
                                  </m:r>
                                </m:e>
                                <m:sub>
                                  <m:r>
                                    <a:rPr lang="en-US" altLang="zh-CN" sz="1600" b="1" i="1">
                                      <a:latin typeface="Cambria Math" panose="02040503050406030204" pitchFamily="18" charset="0"/>
                                    </a:rPr>
                                    <m:t>𝟏</m:t>
                                  </m:r>
                                </m:sub>
                              </m:sSub>
                            </m:e>
                          </m:acc>
                        </m:num>
                        <m:den>
                          <m:sSub>
                            <m:sSubPr>
                              <m:ctrlPr>
                                <a:rPr lang="zh-CN" altLang="zh-CN" sz="1600" b="1" i="1">
                                  <a:latin typeface="Cambria Math" panose="02040503050406030204" pitchFamily="18" charset="0"/>
                                </a:rPr>
                              </m:ctrlPr>
                            </m:sSubPr>
                            <m:e>
                              <m:r>
                                <a:rPr lang="en-US" altLang="zh-CN" sz="1600" b="1" i="1">
                                  <a:latin typeface="Cambria Math" panose="02040503050406030204" pitchFamily="18" charset="0"/>
                                </a:rPr>
                                <m:t>𝝏</m:t>
                              </m:r>
                              <m:r>
                                <a:rPr lang="en-US" altLang="zh-CN" sz="1600" b="1" i="1">
                                  <a:latin typeface="Cambria Math" panose="02040503050406030204" pitchFamily="18" charset="0"/>
                                </a:rPr>
                                <m:t>𝑰𝒏</m:t>
                              </m:r>
                            </m:e>
                            <m:sub>
                              <m:sSub>
                                <m:sSubPr>
                                  <m:ctrlPr>
                                    <a:rPr lang="zh-CN" altLang="zh-CN" sz="1600" b="1" i="1">
                                      <a:latin typeface="Cambria Math" panose="02040503050406030204" pitchFamily="18" charset="0"/>
                                    </a:rPr>
                                  </m:ctrlPr>
                                </m:sSubPr>
                                <m:e>
                                  <m:r>
                                    <a:rPr lang="en-US" altLang="zh-CN" sz="1600" b="1" i="1">
                                      <a:latin typeface="Cambria Math" panose="02040503050406030204" pitchFamily="18" charset="0"/>
                                    </a:rPr>
                                    <m:t>𝒐</m:t>
                                  </m:r>
                                </m:e>
                                <m:sub>
                                  <m:r>
                                    <a:rPr lang="en-US" altLang="zh-CN" sz="1600" b="1" i="1">
                                      <a:latin typeface="Cambria Math" panose="02040503050406030204" pitchFamily="18" charset="0"/>
                                    </a:rPr>
                                    <m:t>𝟏</m:t>
                                  </m:r>
                                </m:sub>
                              </m:sSub>
                            </m:sub>
                          </m:sSub>
                        </m:den>
                      </m:f>
                      <m:r>
                        <a:rPr lang="en-US" altLang="zh-CN" sz="1600" b="1" i="1">
                          <a:latin typeface="Cambria Math" panose="02040503050406030204" pitchFamily="18" charset="0"/>
                        </a:rPr>
                        <m:t>=</m:t>
                      </m:r>
                      <m:acc>
                        <m:accPr>
                          <m:chr m:val="̂"/>
                          <m:ctrlPr>
                            <a:rPr lang="zh-CN" altLang="zh-CN" sz="1600" b="1" i="1">
                              <a:latin typeface="Cambria Math" panose="02040503050406030204" pitchFamily="18" charset="0"/>
                            </a:rPr>
                          </m:ctrlPr>
                        </m:accPr>
                        <m:e>
                          <m:sSub>
                            <m:sSubPr>
                              <m:ctrlPr>
                                <a:rPr lang="zh-CN" altLang="zh-CN" sz="1600" b="1" i="1">
                                  <a:latin typeface="Cambria Math" panose="02040503050406030204" pitchFamily="18" charset="0"/>
                                </a:rPr>
                              </m:ctrlPr>
                            </m:sSubPr>
                            <m:e>
                              <m:r>
                                <a:rPr lang="en-US" altLang="zh-CN" sz="1600" b="1" i="1">
                                  <a:latin typeface="Cambria Math" panose="02040503050406030204" pitchFamily="18" charset="0"/>
                                </a:rPr>
                                <m:t>𝒚</m:t>
                              </m:r>
                            </m:e>
                            <m:sub>
                              <m:r>
                                <a:rPr lang="en-US" altLang="zh-CN" sz="1600" b="1" i="1">
                                  <a:latin typeface="Cambria Math" panose="02040503050406030204" pitchFamily="18" charset="0"/>
                                </a:rPr>
                                <m:t>𝟏</m:t>
                              </m:r>
                            </m:sub>
                          </m:sSub>
                        </m:e>
                      </m:acc>
                      <m:r>
                        <a:rPr lang="en-US" altLang="zh-CN" sz="1600" b="1" i="1">
                          <a:latin typeface="Cambria Math" panose="02040503050406030204" pitchFamily="18" charset="0"/>
                        </a:rPr>
                        <m:t> ∗(</m:t>
                      </m:r>
                      <m:r>
                        <a:rPr lang="en-US" altLang="zh-CN" sz="1600" b="1" i="1">
                          <a:latin typeface="Cambria Math" panose="02040503050406030204" pitchFamily="18" charset="0"/>
                        </a:rPr>
                        <m:t>𝟏</m:t>
                      </m:r>
                      <m:r>
                        <a:rPr lang="en-US" altLang="zh-CN" sz="1600" b="1" i="1">
                          <a:latin typeface="Cambria Math" panose="02040503050406030204" pitchFamily="18" charset="0"/>
                        </a:rPr>
                        <m:t> −</m:t>
                      </m:r>
                      <m:acc>
                        <m:accPr>
                          <m:chr m:val="̂"/>
                          <m:ctrlPr>
                            <a:rPr lang="zh-CN" altLang="zh-CN" sz="1600" b="1" i="1">
                              <a:latin typeface="Cambria Math" panose="02040503050406030204" pitchFamily="18" charset="0"/>
                            </a:rPr>
                          </m:ctrlPr>
                        </m:accPr>
                        <m:e>
                          <m:sSub>
                            <m:sSubPr>
                              <m:ctrlPr>
                                <a:rPr lang="zh-CN" altLang="zh-CN" sz="1600" b="1" i="1">
                                  <a:latin typeface="Cambria Math" panose="02040503050406030204" pitchFamily="18" charset="0"/>
                                </a:rPr>
                              </m:ctrlPr>
                            </m:sSubPr>
                            <m:e>
                              <m:r>
                                <a:rPr lang="en-US" altLang="zh-CN" sz="1600" b="1" i="1">
                                  <a:latin typeface="Cambria Math" panose="02040503050406030204" pitchFamily="18" charset="0"/>
                                </a:rPr>
                                <m:t>𝒚</m:t>
                              </m:r>
                            </m:e>
                            <m:sub>
                              <m:r>
                                <a:rPr lang="en-US" altLang="zh-CN" sz="1600" b="1" i="1">
                                  <a:latin typeface="Cambria Math" panose="02040503050406030204" pitchFamily="18" charset="0"/>
                                </a:rPr>
                                <m:t>𝟏</m:t>
                              </m:r>
                            </m:sub>
                          </m:sSub>
                        </m:e>
                      </m:acc>
                      <m:r>
                        <a:rPr lang="en-US" altLang="zh-CN" sz="1600" b="1" i="1">
                          <a:latin typeface="Cambria Math" panose="02040503050406030204" pitchFamily="18" charset="0"/>
                        </a:rPr>
                        <m:t>)</m:t>
                      </m:r>
                    </m:oMath>
                  </m:oMathPara>
                </a14:m>
                <a:endParaRPr lang="zh-CN" altLang="zh-CN" sz="1600" b="1" dirty="0">
                  <a:latin typeface="Times New Roman" panose="02020603050405020304" pitchFamily="18" charset="0"/>
                  <a:ea typeface="楷体" panose="02010609060101010101" pitchFamily="49" charset="-122"/>
                  <a:cs typeface="Times New Roman" panose="02020603050405020304" pitchFamily="18" charset="0"/>
                </a:endParaRPr>
              </a:p>
              <a:p>
                <a:pPr>
                  <a:lnSpc>
                    <a:spcPct val="150000"/>
                  </a:lnSpc>
                </a:pPr>
                <a14:m>
                  <m:oMathPara xmlns:m="http://schemas.openxmlformats.org/officeDocument/2006/math">
                    <m:oMathParaPr>
                      <m:jc m:val="centerGroup"/>
                    </m:oMathParaPr>
                    <m:oMath xmlns:m="http://schemas.openxmlformats.org/officeDocument/2006/math">
                      <m:f>
                        <m:fPr>
                          <m:ctrlPr>
                            <a:rPr lang="zh-CN" altLang="zh-CN" sz="1600" b="1" i="1">
                              <a:latin typeface="Cambria Math" panose="02040503050406030204" pitchFamily="18" charset="0"/>
                            </a:rPr>
                          </m:ctrlPr>
                        </m:fPr>
                        <m:num>
                          <m:sSub>
                            <m:sSubPr>
                              <m:ctrlPr>
                                <a:rPr lang="zh-CN" altLang="zh-CN" sz="1600" b="1" i="1">
                                  <a:latin typeface="Cambria Math" panose="02040503050406030204" pitchFamily="18" charset="0"/>
                                </a:rPr>
                              </m:ctrlPr>
                            </m:sSubPr>
                            <m:e>
                              <m:r>
                                <a:rPr lang="en-US" altLang="zh-CN" sz="1600" b="1" i="1">
                                  <a:latin typeface="Cambria Math" panose="02040503050406030204" pitchFamily="18" charset="0"/>
                                </a:rPr>
                                <m:t>𝝏</m:t>
                              </m:r>
                              <m:r>
                                <a:rPr lang="en-US" altLang="zh-CN" sz="1600" b="1" i="1">
                                  <a:latin typeface="Cambria Math" panose="02040503050406030204" pitchFamily="18" charset="0"/>
                                </a:rPr>
                                <m:t>𝑰𝒏</m:t>
                              </m:r>
                            </m:e>
                            <m:sub>
                              <m:sSub>
                                <m:sSubPr>
                                  <m:ctrlPr>
                                    <a:rPr lang="zh-CN" altLang="zh-CN" sz="1600" b="1" i="1">
                                      <a:latin typeface="Cambria Math" panose="02040503050406030204" pitchFamily="18" charset="0"/>
                                    </a:rPr>
                                  </m:ctrlPr>
                                </m:sSubPr>
                                <m:e>
                                  <m:r>
                                    <a:rPr lang="en-US" altLang="zh-CN" sz="1600" b="1" i="1">
                                      <a:latin typeface="Cambria Math" panose="02040503050406030204" pitchFamily="18" charset="0"/>
                                    </a:rPr>
                                    <m:t>𝒐</m:t>
                                  </m:r>
                                </m:e>
                                <m:sub>
                                  <m:r>
                                    <a:rPr lang="en-US" altLang="zh-CN" sz="1600" b="1" i="1">
                                      <a:latin typeface="Cambria Math" panose="02040503050406030204" pitchFamily="18" charset="0"/>
                                    </a:rPr>
                                    <m:t>𝟏</m:t>
                                  </m:r>
                                </m:sub>
                              </m:sSub>
                            </m:sub>
                          </m:sSub>
                        </m:num>
                        <m:den>
                          <m:sSub>
                            <m:sSubPr>
                              <m:ctrlPr>
                                <a:rPr lang="zh-CN" altLang="zh-CN" sz="1600" b="1" i="1">
                                  <a:latin typeface="Cambria Math" panose="02040503050406030204" pitchFamily="18" charset="0"/>
                                </a:rPr>
                              </m:ctrlPr>
                            </m:sSubPr>
                            <m:e>
                              <m:r>
                                <a:rPr lang="en-US" altLang="zh-CN" sz="1600" b="1" i="1">
                                  <a:latin typeface="Cambria Math" panose="02040503050406030204" pitchFamily="18" charset="0"/>
                                </a:rPr>
                                <m:t>𝝏</m:t>
                              </m:r>
                              <m:r>
                                <a:rPr lang="en-US" altLang="zh-CN" sz="1600" b="1" i="1">
                                  <a:latin typeface="Cambria Math" panose="02040503050406030204" pitchFamily="18" charset="0"/>
                                </a:rPr>
                                <m:t>𝒘</m:t>
                              </m:r>
                            </m:e>
                            <m:sub>
                              <m:r>
                                <a:rPr lang="en-US" altLang="zh-CN" sz="1600" b="1" i="1">
                                  <a:latin typeface="Cambria Math" panose="02040503050406030204" pitchFamily="18" charset="0"/>
                                </a:rPr>
                                <m:t>𝟕</m:t>
                              </m:r>
                            </m:sub>
                          </m:sSub>
                        </m:den>
                      </m:f>
                      <m:r>
                        <a:rPr lang="en-US" altLang="zh-CN" sz="1600" b="1" i="1">
                          <a:latin typeface="Cambria Math" panose="02040503050406030204" pitchFamily="18" charset="0"/>
                        </a:rPr>
                        <m:t>= </m:t>
                      </m:r>
                      <m:sSub>
                        <m:sSubPr>
                          <m:ctrlPr>
                            <a:rPr lang="zh-CN" altLang="zh-CN" sz="1600" b="1" i="1">
                              <a:latin typeface="Cambria Math" panose="02040503050406030204" pitchFamily="18" charset="0"/>
                            </a:rPr>
                          </m:ctrlPr>
                        </m:sSubPr>
                        <m:e>
                          <m:r>
                            <a:rPr lang="en-US" altLang="zh-CN" sz="1600" b="1" i="1">
                              <a:latin typeface="Cambria Math" panose="02040503050406030204" pitchFamily="18" charset="0"/>
                            </a:rPr>
                            <m:t>𝑶𝒖𝒕</m:t>
                          </m:r>
                        </m:e>
                        <m:sub>
                          <m:sSub>
                            <m:sSubPr>
                              <m:ctrlPr>
                                <a:rPr lang="zh-CN" altLang="zh-CN" sz="1600" b="1" i="1">
                                  <a:latin typeface="Cambria Math" panose="02040503050406030204" pitchFamily="18" charset="0"/>
                                </a:rPr>
                              </m:ctrlPr>
                            </m:sSubPr>
                            <m:e>
                              <m:r>
                                <a:rPr lang="en-US" altLang="zh-CN" sz="1600" b="1" i="1">
                                  <a:latin typeface="Cambria Math" panose="02040503050406030204" pitchFamily="18" charset="0"/>
                                </a:rPr>
                                <m:t>𝒉</m:t>
                              </m:r>
                            </m:e>
                            <m:sub>
                              <m:r>
                                <a:rPr lang="en-US" altLang="zh-CN" sz="1600" b="1" i="1">
                                  <a:latin typeface="Cambria Math" panose="02040503050406030204" pitchFamily="18" charset="0"/>
                                </a:rPr>
                                <m:t>𝟏</m:t>
                              </m:r>
                            </m:sub>
                          </m:sSub>
                        </m:sub>
                      </m:sSub>
                    </m:oMath>
                  </m:oMathPara>
                </a14:m>
                <a:endParaRPr lang="zh-CN" altLang="zh-CN" sz="1600" b="1" dirty="0">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4" name="矩形 3"/>
              <p:cNvSpPr>
                <a:spLocks noRot="1" noChangeAspect="1" noMove="1" noResize="1" noEditPoints="1" noAdjustHandles="1" noChangeArrowheads="1" noChangeShapeType="1" noTextEdit="1"/>
              </p:cNvSpPr>
              <p:nvPr/>
            </p:nvSpPr>
            <p:spPr>
              <a:xfrm>
                <a:off x="4421516" y="1509173"/>
                <a:ext cx="4572000" cy="4008341"/>
              </a:xfrm>
              <a:prstGeom prst="rect">
                <a:avLst/>
              </a:prstGeom>
              <a:blipFill>
                <a:blip r:embed="rId2"/>
                <a:stretch>
                  <a:fillRect l="-667"/>
                </a:stretch>
              </a:blipFill>
            </p:spPr>
            <p:txBody>
              <a:bodyPr/>
              <a:lstStyle/>
              <a:p>
                <a:r>
                  <a:rPr lang="zh-CN" altLang="en-US">
                    <a:noFill/>
                  </a:rPr>
                  <a:t> </a:t>
                </a:r>
              </a:p>
            </p:txBody>
          </p:sp>
        </mc:Fallback>
      </mc:AlternateContent>
      <p:sp>
        <p:nvSpPr>
          <p:cNvPr id="7" name="文本框 6">
            <a:extLst>
              <a:ext uri="{FF2B5EF4-FFF2-40B4-BE49-F238E27FC236}">
                <a16:creationId xmlns:a16="http://schemas.microsoft.com/office/drawing/2014/main" id="{85287F2C-B25B-4843-BD3A-63A6565DFA53}"/>
              </a:ext>
            </a:extLst>
          </p:cNvPr>
          <p:cNvSpPr txBox="1"/>
          <p:nvPr/>
        </p:nvSpPr>
        <p:spPr>
          <a:xfrm>
            <a:off x="404776" y="4546667"/>
            <a:ext cx="4972670" cy="338554"/>
          </a:xfrm>
          <a:prstGeom prst="rect">
            <a:avLst/>
          </a:prstGeom>
          <a:noFill/>
        </p:spPr>
        <p:txBody>
          <a:bodyPr wrap="square" rtlCol="0">
            <a:spAutoFit/>
          </a:bodyPr>
          <a:lstStyle/>
          <a:p>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图</a:t>
            </a:r>
            <a:r>
              <a:rPr lang="en-US" altLang="zh-CN" sz="1600" b="1" dirty="0">
                <a:latin typeface="Times New Roman" panose="02020603050405020304" pitchFamily="18" charset="0"/>
                <a:ea typeface="楷体" panose="02010609060101010101" pitchFamily="49" charset="-122"/>
                <a:cs typeface="Times New Roman" panose="02020603050405020304" pitchFamily="18" charset="0"/>
              </a:rPr>
              <a:t>6.8 </a:t>
            </a: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包含一个隐藏层的多层感知机</a:t>
            </a:r>
          </a:p>
        </p:txBody>
      </p:sp>
      <p:pic>
        <p:nvPicPr>
          <p:cNvPr id="6" name="图片 5">
            <a:extLst>
              <a:ext uri="{FF2B5EF4-FFF2-40B4-BE49-F238E27FC236}">
                <a16:creationId xmlns:a16="http://schemas.microsoft.com/office/drawing/2014/main" id="{032CB1AE-0594-435A-9B26-87B9C2FED927}"/>
              </a:ext>
            </a:extLst>
          </p:cNvPr>
          <p:cNvPicPr>
            <a:picLocks noChangeAspect="1"/>
          </p:cNvPicPr>
          <p:nvPr/>
        </p:nvPicPr>
        <p:blipFill>
          <a:blip r:embed="rId3"/>
          <a:stretch>
            <a:fillRect/>
          </a:stretch>
        </p:blipFill>
        <p:spPr>
          <a:xfrm>
            <a:off x="229823" y="2617035"/>
            <a:ext cx="3911872" cy="1792615"/>
          </a:xfrm>
          <a:prstGeom prst="rect">
            <a:avLst/>
          </a:prstGeom>
        </p:spPr>
      </p:pic>
    </p:spTree>
    <p:extLst>
      <p:ext uri="{BB962C8B-B14F-4D97-AF65-F5344CB8AC3E}">
        <p14:creationId xmlns:p14="http://schemas.microsoft.com/office/powerpoint/2010/main" val="179530186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26231" y="189692"/>
            <a:ext cx="7507706" cy="657727"/>
          </a:xfrm>
        </p:spPr>
        <p:txBody>
          <a:bodyPr/>
          <a:lstStyle/>
          <a:p>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参数优化：误差反向传播  </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a:t>
            </a:r>
            <a:r>
              <a:rPr lang="en-US" altLang="zh-CN" sz="2000" b="0" dirty="0">
                <a:latin typeface="Times New Roman" panose="02020603050405020304" pitchFamily="18" charset="0"/>
                <a:cs typeface="Times New Roman" panose="02020603050405020304" pitchFamily="18" charset="0"/>
              </a:rPr>
              <a:t>error back propagation, BP</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a:t>
            </a:r>
            <a:endParaRPr lang="zh-CN" altLang="en-US" sz="2000" dirty="0">
              <a:latin typeface="Times New Roman" panose="02020603050405020304" pitchFamily="18" charset="0"/>
              <a:ea typeface="黑体" panose="02010609060101010101" pitchFamily="49"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矩形 2"/>
              <p:cNvSpPr/>
              <p:nvPr/>
            </p:nvSpPr>
            <p:spPr>
              <a:xfrm>
                <a:off x="4112355" y="1023238"/>
                <a:ext cx="5139221" cy="4157292"/>
              </a:xfrm>
              <a:prstGeom prst="rect">
                <a:avLst/>
              </a:prstGeom>
            </p:spPr>
            <p:txBody>
              <a:bodyPr wrap="square">
                <a:spAutoFit/>
              </a:bodyPr>
              <a:lstStyle/>
              <a:p>
                <a:r>
                  <a:rPr lang="zh-CN" altLang="zh-CN" sz="1400" b="1" dirty="0">
                    <a:latin typeface="Times New Roman" panose="02020603050405020304" pitchFamily="18" charset="0"/>
                    <a:ea typeface="楷体" panose="02010609060101010101" pitchFamily="49" charset="-122"/>
                    <a:cs typeface="Times New Roman" panose="02020603050405020304" pitchFamily="18" charset="0"/>
                  </a:rPr>
                  <a:t>下面以</a:t>
                </a:r>
                <a14:m>
                  <m:oMath xmlns:m="http://schemas.openxmlformats.org/officeDocument/2006/math">
                    <m:sSub>
                      <m:sSubPr>
                        <m:ctrlPr>
                          <a:rPr lang="zh-CN" altLang="zh-CN" sz="1400" b="1" i="1">
                            <a:latin typeface="Cambria Math" panose="02040503050406030204" pitchFamily="18" charset="0"/>
                          </a:rPr>
                        </m:ctrlPr>
                      </m:sSubPr>
                      <m:e>
                        <m:r>
                          <a:rPr lang="en-US" altLang="zh-CN" sz="1400" b="1" i="1">
                            <a:latin typeface="Cambria Math" panose="02040503050406030204" pitchFamily="18" charset="0"/>
                          </a:rPr>
                          <m:t>𝒘</m:t>
                        </m:r>
                      </m:e>
                      <m:sub>
                        <m:r>
                          <a:rPr lang="en-US" altLang="zh-CN" sz="1400" b="1" i="1">
                            <a:latin typeface="Cambria Math" panose="02040503050406030204" pitchFamily="18" charset="0"/>
                          </a:rPr>
                          <m:t>𝟏</m:t>
                        </m:r>
                      </m:sub>
                    </m:sSub>
                  </m:oMath>
                </a14:m>
                <a:r>
                  <a:rPr lang="zh-CN" altLang="zh-CN" sz="1400" b="1" dirty="0">
                    <a:latin typeface="Times New Roman" panose="02020603050405020304" pitchFamily="18" charset="0"/>
                    <a:ea typeface="楷体" panose="02010609060101010101" pitchFamily="49" charset="-122"/>
                    <a:cs typeface="Times New Roman" panose="02020603050405020304" pitchFamily="18" charset="0"/>
                  </a:rPr>
                  <a:t>为例介绍损失函数</a:t>
                </a:r>
                <a14:m>
                  <m:oMath xmlns:m="http://schemas.openxmlformats.org/officeDocument/2006/math">
                    <m:r>
                      <a:rPr lang="en-US" altLang="zh-CN" sz="1400" b="1" i="1">
                        <a:latin typeface="Cambria Math" panose="02040503050406030204" pitchFamily="18" charset="0"/>
                      </a:rPr>
                      <m:t>𝓛</m:t>
                    </m:r>
                  </m:oMath>
                </a14:m>
                <a:r>
                  <a:rPr lang="zh-CN" altLang="zh-CN" sz="1400" b="1" dirty="0">
                    <a:latin typeface="Times New Roman" panose="02020603050405020304" pitchFamily="18" charset="0"/>
                    <a:ea typeface="楷体" panose="02010609060101010101" pitchFamily="49" charset="-122"/>
                    <a:cs typeface="Times New Roman" panose="02020603050405020304" pitchFamily="18" charset="0"/>
                  </a:rPr>
                  <a:t>对</a:t>
                </a:r>
                <a14:m>
                  <m:oMath xmlns:m="http://schemas.openxmlformats.org/officeDocument/2006/math">
                    <m:sSub>
                      <m:sSubPr>
                        <m:ctrlPr>
                          <a:rPr lang="zh-CN" altLang="zh-CN" sz="1400" b="1" i="1">
                            <a:latin typeface="Cambria Math" panose="02040503050406030204" pitchFamily="18" charset="0"/>
                          </a:rPr>
                        </m:ctrlPr>
                      </m:sSubPr>
                      <m:e>
                        <m:r>
                          <a:rPr lang="en-US" altLang="zh-CN" sz="1400" b="1" i="1">
                            <a:latin typeface="Cambria Math" panose="02040503050406030204" pitchFamily="18" charset="0"/>
                          </a:rPr>
                          <m:t>𝒘</m:t>
                        </m:r>
                      </m:e>
                      <m:sub>
                        <m:r>
                          <a:rPr lang="en-US" altLang="zh-CN" sz="1400" b="1" i="1">
                            <a:latin typeface="Cambria Math" panose="02040503050406030204" pitchFamily="18" charset="0"/>
                          </a:rPr>
                          <m:t>𝟏</m:t>
                        </m:r>
                      </m:sub>
                    </m:sSub>
                  </m:oMath>
                </a14:m>
                <a:r>
                  <a:rPr lang="zh-CN" altLang="zh-CN" sz="1400" b="1" dirty="0">
                    <a:latin typeface="Times New Roman" panose="02020603050405020304" pitchFamily="18" charset="0"/>
                    <a:ea typeface="楷体" panose="02010609060101010101" pitchFamily="49" charset="-122"/>
                    <a:cs typeface="Times New Roman" panose="02020603050405020304" pitchFamily="18" charset="0"/>
                  </a:rPr>
                  <a:t>的偏导</a:t>
                </a:r>
                <a14:m>
                  <m:oMath xmlns:m="http://schemas.openxmlformats.org/officeDocument/2006/math">
                    <m:sSub>
                      <m:sSubPr>
                        <m:ctrlPr>
                          <a:rPr lang="zh-CN" altLang="zh-CN" sz="1400" b="1" i="1">
                            <a:latin typeface="Cambria Math" panose="02040503050406030204" pitchFamily="18" charset="0"/>
                          </a:rPr>
                        </m:ctrlPr>
                      </m:sSubPr>
                      <m:e>
                        <m:r>
                          <a:rPr lang="en-US" altLang="zh-CN" sz="1400" b="1" i="1">
                            <a:latin typeface="Cambria Math" panose="02040503050406030204" pitchFamily="18" charset="0"/>
                          </a:rPr>
                          <m:t>𝜹</m:t>
                        </m:r>
                      </m:e>
                      <m:sub>
                        <m:r>
                          <a:rPr lang="en-US" altLang="zh-CN" sz="1400" b="1" i="1">
                            <a:latin typeface="Cambria Math" panose="02040503050406030204" pitchFamily="18" charset="0"/>
                          </a:rPr>
                          <m:t>𝟏</m:t>
                        </m:r>
                      </m:sub>
                    </m:sSub>
                  </m:oMath>
                </a14:m>
                <a:r>
                  <a:rPr lang="zh-CN" altLang="zh-CN" sz="1400" b="1" dirty="0">
                    <a:latin typeface="Times New Roman" panose="02020603050405020304" pitchFamily="18" charset="0"/>
                    <a:ea typeface="楷体" panose="02010609060101010101" pitchFamily="49" charset="-122"/>
                    <a:cs typeface="Times New Roman" panose="02020603050405020304" pitchFamily="18" charset="0"/>
                  </a:rPr>
                  <a:t>。</a:t>
                </a:r>
              </a:p>
              <a:p>
                <a:pPr/>
                <a14:m>
                  <m:oMathPara xmlns:m="http://schemas.openxmlformats.org/officeDocument/2006/math">
                    <m:oMathParaPr>
                      <m:jc m:val="centerGroup"/>
                    </m:oMathParaPr>
                    <m:oMath xmlns:m="http://schemas.openxmlformats.org/officeDocument/2006/math">
                      <m:sSub>
                        <m:sSubPr>
                          <m:ctrlPr>
                            <a:rPr lang="zh-CN" altLang="zh-CN" sz="1400" b="1" i="1">
                              <a:latin typeface="Cambria Math" panose="02040503050406030204" pitchFamily="18" charset="0"/>
                            </a:rPr>
                          </m:ctrlPr>
                        </m:sSubPr>
                        <m:e>
                          <m:r>
                            <a:rPr lang="en-US" altLang="zh-CN" sz="1400" b="1" i="1">
                              <a:latin typeface="Cambria Math" panose="02040503050406030204" pitchFamily="18" charset="0"/>
                            </a:rPr>
                            <m:t>𝜹</m:t>
                          </m:r>
                        </m:e>
                        <m:sub>
                          <m:r>
                            <a:rPr lang="en-US" altLang="zh-CN" sz="1400" b="1" i="1">
                              <a:latin typeface="Cambria Math" panose="02040503050406030204" pitchFamily="18" charset="0"/>
                            </a:rPr>
                            <m:t>𝟏</m:t>
                          </m:r>
                        </m:sub>
                      </m:sSub>
                      <m:r>
                        <m:rPr>
                          <m:aln/>
                        </m:rPr>
                        <a:rPr lang="en-US" altLang="zh-CN" sz="1400" b="1" i="1">
                          <a:latin typeface="Cambria Math" panose="02040503050406030204" pitchFamily="18" charset="0"/>
                        </a:rPr>
                        <m:t>=</m:t>
                      </m:r>
                      <m:f>
                        <m:fPr>
                          <m:ctrlPr>
                            <a:rPr lang="zh-CN" altLang="zh-CN" sz="1400" b="1" i="1">
                              <a:latin typeface="Cambria Math" panose="02040503050406030204" pitchFamily="18" charset="0"/>
                            </a:rPr>
                          </m:ctrlPr>
                        </m:fPr>
                        <m:num>
                          <m:r>
                            <a:rPr lang="en-US" altLang="zh-CN" sz="1400" b="1" i="1">
                              <a:latin typeface="Cambria Math" panose="02040503050406030204" pitchFamily="18" charset="0"/>
                            </a:rPr>
                            <m:t>𝝏</m:t>
                          </m:r>
                          <m:r>
                            <a:rPr lang="en-US" altLang="zh-CN" sz="1400" b="1" i="1">
                              <a:latin typeface="Cambria Math" panose="02040503050406030204" pitchFamily="18" charset="0"/>
                            </a:rPr>
                            <m:t>𝓛</m:t>
                          </m:r>
                        </m:num>
                        <m:den>
                          <m:r>
                            <a:rPr lang="en-US" altLang="zh-CN" sz="1400" b="1" i="1">
                              <a:latin typeface="Cambria Math" panose="02040503050406030204" pitchFamily="18" charset="0"/>
                            </a:rPr>
                            <m:t>𝝏</m:t>
                          </m:r>
                          <m:sSub>
                            <m:sSubPr>
                              <m:ctrlPr>
                                <a:rPr lang="zh-CN" altLang="zh-CN" sz="1400" b="1" i="1">
                                  <a:latin typeface="Cambria Math" panose="02040503050406030204" pitchFamily="18" charset="0"/>
                                </a:rPr>
                              </m:ctrlPr>
                            </m:sSubPr>
                            <m:e>
                              <m:r>
                                <a:rPr lang="en-US" altLang="zh-CN" sz="1400" b="1" i="1">
                                  <a:latin typeface="Cambria Math" panose="02040503050406030204" pitchFamily="18" charset="0"/>
                                </a:rPr>
                                <m:t>𝒘</m:t>
                              </m:r>
                            </m:e>
                            <m:sub>
                              <m:r>
                                <a:rPr lang="en-US" altLang="zh-CN" sz="1400" b="1" i="1">
                                  <a:latin typeface="Cambria Math" panose="02040503050406030204" pitchFamily="18" charset="0"/>
                                </a:rPr>
                                <m:t>𝟏</m:t>
                              </m:r>
                            </m:sub>
                          </m:sSub>
                        </m:den>
                      </m:f>
                    </m:oMath>
                    <m:oMath xmlns:m="http://schemas.openxmlformats.org/officeDocument/2006/math">
                      <m:r>
                        <a:rPr lang="en-US" altLang="zh-CN" sz="1400" b="1" i="1">
                          <a:latin typeface="Cambria Math" panose="02040503050406030204" pitchFamily="18" charset="0"/>
                        </a:rPr>
                        <m:t>= </m:t>
                      </m:r>
                      <m:f>
                        <m:fPr>
                          <m:ctrlPr>
                            <a:rPr lang="zh-CN" altLang="zh-CN" sz="1400" b="1" i="1">
                              <a:latin typeface="Cambria Math" panose="02040503050406030204" pitchFamily="18" charset="0"/>
                            </a:rPr>
                          </m:ctrlPr>
                        </m:fPr>
                        <m:num>
                          <m:r>
                            <a:rPr lang="en-US" altLang="zh-CN" sz="1400" b="1" i="1">
                              <a:latin typeface="Cambria Math" panose="02040503050406030204" pitchFamily="18" charset="0"/>
                            </a:rPr>
                            <m:t>𝝏</m:t>
                          </m:r>
                          <m:r>
                            <a:rPr lang="en-US" altLang="zh-CN" sz="1400" b="1" i="1">
                              <a:latin typeface="Cambria Math" panose="02040503050406030204" pitchFamily="18" charset="0"/>
                            </a:rPr>
                            <m:t>𝓛</m:t>
                          </m:r>
                        </m:num>
                        <m:den>
                          <m:r>
                            <a:rPr lang="en-US" altLang="zh-CN" sz="1400" b="1" i="1">
                              <a:latin typeface="Cambria Math" panose="02040503050406030204" pitchFamily="18" charset="0"/>
                            </a:rPr>
                            <m:t>𝝏</m:t>
                          </m:r>
                          <m:acc>
                            <m:accPr>
                              <m:chr m:val="̂"/>
                              <m:ctrlPr>
                                <a:rPr lang="zh-CN" altLang="zh-CN" sz="1400" b="1" i="1">
                                  <a:latin typeface="Cambria Math" panose="02040503050406030204" pitchFamily="18" charset="0"/>
                                </a:rPr>
                              </m:ctrlPr>
                            </m:accPr>
                            <m:e>
                              <m:sSub>
                                <m:sSubPr>
                                  <m:ctrlPr>
                                    <a:rPr lang="zh-CN" altLang="zh-CN" sz="1400" b="1" i="1">
                                      <a:latin typeface="Cambria Math" panose="02040503050406030204" pitchFamily="18" charset="0"/>
                                    </a:rPr>
                                  </m:ctrlPr>
                                </m:sSubPr>
                                <m:e>
                                  <m:r>
                                    <a:rPr lang="en-US" altLang="zh-CN" sz="1400" b="1" i="1">
                                      <a:latin typeface="Cambria Math" panose="02040503050406030204" pitchFamily="18" charset="0"/>
                                    </a:rPr>
                                    <m:t>𝒚</m:t>
                                  </m:r>
                                </m:e>
                                <m:sub>
                                  <m:r>
                                    <a:rPr lang="en-US" altLang="zh-CN" sz="1400" b="1" i="1">
                                      <a:latin typeface="Cambria Math" panose="02040503050406030204" pitchFamily="18" charset="0"/>
                                    </a:rPr>
                                    <m:t>𝟏</m:t>
                                  </m:r>
                                </m:sub>
                              </m:sSub>
                            </m:e>
                          </m:acc>
                        </m:den>
                      </m:f>
                      <m:r>
                        <a:rPr lang="en-US" altLang="zh-CN" sz="1400" b="1" i="1">
                          <a:latin typeface="Cambria Math" panose="02040503050406030204" pitchFamily="18" charset="0"/>
                        </a:rPr>
                        <m:t>∗</m:t>
                      </m:r>
                      <m:f>
                        <m:fPr>
                          <m:ctrlPr>
                            <a:rPr lang="zh-CN" altLang="zh-CN" sz="1400" b="1" i="1">
                              <a:latin typeface="Cambria Math" panose="02040503050406030204" pitchFamily="18" charset="0"/>
                            </a:rPr>
                          </m:ctrlPr>
                        </m:fPr>
                        <m:num>
                          <m:r>
                            <a:rPr lang="en-US" altLang="zh-CN" sz="1400" b="1" i="1">
                              <a:latin typeface="Cambria Math" panose="02040503050406030204" pitchFamily="18" charset="0"/>
                            </a:rPr>
                            <m:t>𝝏</m:t>
                          </m:r>
                          <m:acc>
                            <m:accPr>
                              <m:chr m:val="̂"/>
                              <m:ctrlPr>
                                <a:rPr lang="zh-CN" altLang="zh-CN" sz="1400" b="1" i="1">
                                  <a:latin typeface="Cambria Math" panose="02040503050406030204" pitchFamily="18" charset="0"/>
                                </a:rPr>
                              </m:ctrlPr>
                            </m:accPr>
                            <m:e>
                              <m:sSub>
                                <m:sSubPr>
                                  <m:ctrlPr>
                                    <a:rPr lang="zh-CN" altLang="zh-CN" sz="1400" b="1" i="1">
                                      <a:latin typeface="Cambria Math" panose="02040503050406030204" pitchFamily="18" charset="0"/>
                                    </a:rPr>
                                  </m:ctrlPr>
                                </m:sSubPr>
                                <m:e>
                                  <m:r>
                                    <a:rPr lang="en-US" altLang="zh-CN" sz="1400" b="1" i="1">
                                      <a:latin typeface="Cambria Math" panose="02040503050406030204" pitchFamily="18" charset="0"/>
                                    </a:rPr>
                                    <m:t>𝒚</m:t>
                                  </m:r>
                                </m:e>
                                <m:sub>
                                  <m:r>
                                    <a:rPr lang="en-US" altLang="zh-CN" sz="1400" b="1" i="1">
                                      <a:latin typeface="Cambria Math" panose="02040503050406030204" pitchFamily="18" charset="0"/>
                                    </a:rPr>
                                    <m:t>𝟏</m:t>
                                  </m:r>
                                </m:sub>
                              </m:sSub>
                            </m:e>
                          </m:acc>
                        </m:num>
                        <m:den>
                          <m:sSub>
                            <m:sSubPr>
                              <m:ctrlPr>
                                <a:rPr lang="zh-CN" altLang="zh-CN" sz="1400" b="1" i="1">
                                  <a:latin typeface="Cambria Math" panose="02040503050406030204" pitchFamily="18" charset="0"/>
                                </a:rPr>
                              </m:ctrlPr>
                            </m:sSubPr>
                            <m:e>
                              <m:r>
                                <a:rPr lang="en-US" altLang="zh-CN" sz="1400" b="1" i="1">
                                  <a:latin typeface="Cambria Math" panose="02040503050406030204" pitchFamily="18" charset="0"/>
                                </a:rPr>
                                <m:t>𝝏</m:t>
                              </m:r>
                              <m:r>
                                <a:rPr lang="en-US" altLang="zh-CN" sz="1400" b="1" i="1">
                                  <a:latin typeface="Cambria Math" panose="02040503050406030204" pitchFamily="18" charset="0"/>
                                </a:rPr>
                                <m:t>𝒘</m:t>
                              </m:r>
                            </m:e>
                            <m:sub>
                              <m:r>
                                <a:rPr lang="en-US" altLang="zh-CN" sz="1400" b="1" i="1">
                                  <a:latin typeface="Cambria Math" panose="02040503050406030204" pitchFamily="18" charset="0"/>
                                </a:rPr>
                                <m:t>𝟏</m:t>
                              </m:r>
                            </m:sub>
                          </m:sSub>
                        </m:den>
                      </m:f>
                      <m:r>
                        <a:rPr lang="en-US" altLang="zh-CN" sz="1400" b="1">
                          <a:latin typeface="Cambria Math" panose="02040503050406030204" pitchFamily="18" charset="0"/>
                        </a:rPr>
                        <m:t>+</m:t>
                      </m:r>
                      <m:f>
                        <m:fPr>
                          <m:ctrlPr>
                            <a:rPr lang="zh-CN" altLang="zh-CN" sz="1400" b="1" i="1">
                              <a:latin typeface="Cambria Math" panose="02040503050406030204" pitchFamily="18" charset="0"/>
                            </a:rPr>
                          </m:ctrlPr>
                        </m:fPr>
                        <m:num>
                          <m:r>
                            <a:rPr lang="en-US" altLang="zh-CN" sz="1400" b="1" i="1">
                              <a:latin typeface="Cambria Math" panose="02040503050406030204" pitchFamily="18" charset="0"/>
                            </a:rPr>
                            <m:t>𝝏</m:t>
                          </m:r>
                          <m:r>
                            <a:rPr lang="en-US" altLang="zh-CN" sz="1400" b="1" i="1">
                              <a:latin typeface="Cambria Math" panose="02040503050406030204" pitchFamily="18" charset="0"/>
                            </a:rPr>
                            <m:t>𝓛</m:t>
                          </m:r>
                        </m:num>
                        <m:den>
                          <m:r>
                            <a:rPr lang="en-US" altLang="zh-CN" sz="1400" b="1" i="1">
                              <a:latin typeface="Cambria Math" panose="02040503050406030204" pitchFamily="18" charset="0"/>
                            </a:rPr>
                            <m:t>𝝏</m:t>
                          </m:r>
                          <m:acc>
                            <m:accPr>
                              <m:chr m:val="̂"/>
                              <m:ctrlPr>
                                <a:rPr lang="zh-CN" altLang="zh-CN" sz="1400" b="1" i="1">
                                  <a:latin typeface="Cambria Math" panose="02040503050406030204" pitchFamily="18" charset="0"/>
                                </a:rPr>
                              </m:ctrlPr>
                            </m:accPr>
                            <m:e>
                              <m:sSub>
                                <m:sSubPr>
                                  <m:ctrlPr>
                                    <a:rPr lang="zh-CN" altLang="zh-CN" sz="1400" b="1" i="1">
                                      <a:latin typeface="Cambria Math" panose="02040503050406030204" pitchFamily="18" charset="0"/>
                                    </a:rPr>
                                  </m:ctrlPr>
                                </m:sSubPr>
                                <m:e>
                                  <m:r>
                                    <a:rPr lang="en-US" altLang="zh-CN" sz="1400" b="1" i="1">
                                      <a:latin typeface="Cambria Math" panose="02040503050406030204" pitchFamily="18" charset="0"/>
                                    </a:rPr>
                                    <m:t>𝒚</m:t>
                                  </m:r>
                                </m:e>
                                <m:sub>
                                  <m:r>
                                    <a:rPr lang="en-US" altLang="zh-CN" sz="1400" b="1" i="1">
                                      <a:latin typeface="Cambria Math" panose="02040503050406030204" pitchFamily="18" charset="0"/>
                                    </a:rPr>
                                    <m:t>𝟐</m:t>
                                  </m:r>
                                </m:sub>
                              </m:sSub>
                            </m:e>
                          </m:acc>
                        </m:den>
                      </m:f>
                      <m:r>
                        <a:rPr lang="en-US" altLang="zh-CN" sz="1400" b="1" i="1">
                          <a:latin typeface="Cambria Math" panose="02040503050406030204" pitchFamily="18" charset="0"/>
                        </a:rPr>
                        <m:t>∗</m:t>
                      </m:r>
                      <m:f>
                        <m:fPr>
                          <m:ctrlPr>
                            <a:rPr lang="zh-CN" altLang="zh-CN" sz="1400" b="1" i="1">
                              <a:latin typeface="Cambria Math" panose="02040503050406030204" pitchFamily="18" charset="0"/>
                            </a:rPr>
                          </m:ctrlPr>
                        </m:fPr>
                        <m:num>
                          <m:r>
                            <a:rPr lang="en-US" altLang="zh-CN" sz="1400" b="1" i="1">
                              <a:latin typeface="Cambria Math" panose="02040503050406030204" pitchFamily="18" charset="0"/>
                            </a:rPr>
                            <m:t>𝝏</m:t>
                          </m:r>
                          <m:acc>
                            <m:accPr>
                              <m:chr m:val="̂"/>
                              <m:ctrlPr>
                                <a:rPr lang="zh-CN" altLang="zh-CN" sz="1400" b="1" i="1">
                                  <a:latin typeface="Cambria Math" panose="02040503050406030204" pitchFamily="18" charset="0"/>
                                </a:rPr>
                              </m:ctrlPr>
                            </m:accPr>
                            <m:e>
                              <m:sSub>
                                <m:sSubPr>
                                  <m:ctrlPr>
                                    <a:rPr lang="zh-CN" altLang="zh-CN" sz="1400" b="1" i="1">
                                      <a:latin typeface="Cambria Math" panose="02040503050406030204" pitchFamily="18" charset="0"/>
                                    </a:rPr>
                                  </m:ctrlPr>
                                </m:sSubPr>
                                <m:e>
                                  <m:r>
                                    <a:rPr lang="en-US" altLang="zh-CN" sz="1400" b="1" i="1">
                                      <a:latin typeface="Cambria Math" panose="02040503050406030204" pitchFamily="18" charset="0"/>
                                    </a:rPr>
                                    <m:t>𝒚</m:t>
                                  </m:r>
                                </m:e>
                                <m:sub>
                                  <m:r>
                                    <a:rPr lang="en-US" altLang="zh-CN" sz="1400" b="1" i="1">
                                      <a:latin typeface="Cambria Math" panose="02040503050406030204" pitchFamily="18" charset="0"/>
                                    </a:rPr>
                                    <m:t>𝟐</m:t>
                                  </m:r>
                                </m:sub>
                              </m:sSub>
                            </m:e>
                          </m:acc>
                        </m:num>
                        <m:den>
                          <m:sSub>
                            <m:sSubPr>
                              <m:ctrlPr>
                                <a:rPr lang="zh-CN" altLang="zh-CN" sz="1400" b="1" i="1">
                                  <a:latin typeface="Cambria Math" panose="02040503050406030204" pitchFamily="18" charset="0"/>
                                </a:rPr>
                              </m:ctrlPr>
                            </m:sSubPr>
                            <m:e>
                              <m:r>
                                <a:rPr lang="en-US" altLang="zh-CN" sz="1400" b="1" i="1">
                                  <a:latin typeface="Cambria Math" panose="02040503050406030204" pitchFamily="18" charset="0"/>
                                </a:rPr>
                                <m:t>𝝏</m:t>
                              </m:r>
                              <m:r>
                                <a:rPr lang="en-US" altLang="zh-CN" sz="1400" b="1" i="1">
                                  <a:latin typeface="Cambria Math" panose="02040503050406030204" pitchFamily="18" charset="0"/>
                                </a:rPr>
                                <m:t>𝒘</m:t>
                              </m:r>
                            </m:e>
                            <m:sub>
                              <m:r>
                                <a:rPr lang="en-US" altLang="zh-CN" sz="1400" b="1" i="1">
                                  <a:latin typeface="Cambria Math" panose="02040503050406030204" pitchFamily="18" charset="0"/>
                                </a:rPr>
                                <m:t>𝟏</m:t>
                              </m:r>
                            </m:sub>
                          </m:sSub>
                        </m:den>
                      </m:f>
                      <m:r>
                        <a:rPr lang="en-US" altLang="zh-CN" sz="1400" b="1" i="1">
                          <a:latin typeface="Cambria Math" panose="02040503050406030204" pitchFamily="18" charset="0"/>
                        </a:rPr>
                        <m:t>+</m:t>
                      </m:r>
                      <m:f>
                        <m:fPr>
                          <m:ctrlPr>
                            <a:rPr lang="zh-CN" altLang="zh-CN" sz="1400" b="1" i="1">
                              <a:latin typeface="Cambria Math" panose="02040503050406030204" pitchFamily="18" charset="0"/>
                            </a:rPr>
                          </m:ctrlPr>
                        </m:fPr>
                        <m:num>
                          <m:r>
                            <a:rPr lang="en-US" altLang="zh-CN" sz="1400" b="1" i="1">
                              <a:latin typeface="Cambria Math" panose="02040503050406030204" pitchFamily="18" charset="0"/>
                            </a:rPr>
                            <m:t>𝝏</m:t>
                          </m:r>
                          <m:r>
                            <a:rPr lang="en-US" altLang="zh-CN" sz="1400" b="1" i="1">
                              <a:latin typeface="Cambria Math" panose="02040503050406030204" pitchFamily="18" charset="0"/>
                            </a:rPr>
                            <m:t>𝓛</m:t>
                          </m:r>
                        </m:num>
                        <m:den>
                          <m:r>
                            <a:rPr lang="en-US" altLang="zh-CN" sz="1400" b="1" i="1">
                              <a:latin typeface="Cambria Math" panose="02040503050406030204" pitchFamily="18" charset="0"/>
                            </a:rPr>
                            <m:t>𝝏</m:t>
                          </m:r>
                          <m:acc>
                            <m:accPr>
                              <m:chr m:val="̂"/>
                              <m:ctrlPr>
                                <a:rPr lang="zh-CN" altLang="zh-CN" sz="1400" b="1" i="1">
                                  <a:latin typeface="Cambria Math" panose="02040503050406030204" pitchFamily="18" charset="0"/>
                                </a:rPr>
                              </m:ctrlPr>
                            </m:accPr>
                            <m:e>
                              <m:sSub>
                                <m:sSubPr>
                                  <m:ctrlPr>
                                    <a:rPr lang="zh-CN" altLang="zh-CN" sz="1400" b="1" i="1">
                                      <a:latin typeface="Cambria Math" panose="02040503050406030204" pitchFamily="18" charset="0"/>
                                    </a:rPr>
                                  </m:ctrlPr>
                                </m:sSubPr>
                                <m:e>
                                  <m:r>
                                    <a:rPr lang="en-US" altLang="zh-CN" sz="1400" b="1" i="1">
                                      <a:latin typeface="Cambria Math" panose="02040503050406030204" pitchFamily="18" charset="0"/>
                                    </a:rPr>
                                    <m:t>𝒚</m:t>
                                  </m:r>
                                </m:e>
                                <m:sub>
                                  <m:r>
                                    <a:rPr lang="en-US" altLang="zh-CN" sz="1400" b="1" i="1">
                                      <a:latin typeface="Cambria Math" panose="02040503050406030204" pitchFamily="18" charset="0"/>
                                    </a:rPr>
                                    <m:t>𝟑</m:t>
                                  </m:r>
                                </m:sub>
                              </m:sSub>
                            </m:e>
                          </m:acc>
                        </m:den>
                      </m:f>
                      <m:r>
                        <a:rPr lang="en-US" altLang="zh-CN" sz="1400" b="1" i="1">
                          <a:latin typeface="Cambria Math" panose="02040503050406030204" pitchFamily="18" charset="0"/>
                        </a:rPr>
                        <m:t>∗</m:t>
                      </m:r>
                      <m:f>
                        <m:fPr>
                          <m:ctrlPr>
                            <a:rPr lang="zh-CN" altLang="zh-CN" sz="1400" b="1" i="1">
                              <a:latin typeface="Cambria Math" panose="02040503050406030204" pitchFamily="18" charset="0"/>
                            </a:rPr>
                          </m:ctrlPr>
                        </m:fPr>
                        <m:num>
                          <m:r>
                            <a:rPr lang="en-US" altLang="zh-CN" sz="1400" b="1" i="1">
                              <a:latin typeface="Cambria Math" panose="02040503050406030204" pitchFamily="18" charset="0"/>
                            </a:rPr>
                            <m:t>𝝏</m:t>
                          </m:r>
                          <m:acc>
                            <m:accPr>
                              <m:chr m:val="̂"/>
                              <m:ctrlPr>
                                <a:rPr lang="zh-CN" altLang="zh-CN" sz="1400" b="1" i="1">
                                  <a:latin typeface="Cambria Math" panose="02040503050406030204" pitchFamily="18" charset="0"/>
                                </a:rPr>
                              </m:ctrlPr>
                            </m:accPr>
                            <m:e>
                              <m:sSub>
                                <m:sSubPr>
                                  <m:ctrlPr>
                                    <a:rPr lang="zh-CN" altLang="zh-CN" sz="1400" b="1" i="1">
                                      <a:latin typeface="Cambria Math" panose="02040503050406030204" pitchFamily="18" charset="0"/>
                                    </a:rPr>
                                  </m:ctrlPr>
                                </m:sSubPr>
                                <m:e>
                                  <m:r>
                                    <a:rPr lang="en-US" altLang="zh-CN" sz="1400" b="1" i="1">
                                      <a:latin typeface="Cambria Math" panose="02040503050406030204" pitchFamily="18" charset="0"/>
                                    </a:rPr>
                                    <m:t>𝒚</m:t>
                                  </m:r>
                                </m:e>
                                <m:sub>
                                  <m:r>
                                    <a:rPr lang="en-US" altLang="zh-CN" sz="1400" b="1" i="1">
                                      <a:latin typeface="Cambria Math" panose="02040503050406030204" pitchFamily="18" charset="0"/>
                                    </a:rPr>
                                    <m:t>𝟑</m:t>
                                  </m:r>
                                </m:sub>
                              </m:sSub>
                            </m:e>
                          </m:acc>
                        </m:num>
                        <m:den>
                          <m:sSub>
                            <m:sSubPr>
                              <m:ctrlPr>
                                <a:rPr lang="zh-CN" altLang="zh-CN" sz="1400" b="1" i="1">
                                  <a:latin typeface="Cambria Math" panose="02040503050406030204" pitchFamily="18" charset="0"/>
                                </a:rPr>
                              </m:ctrlPr>
                            </m:sSubPr>
                            <m:e>
                              <m:r>
                                <a:rPr lang="en-US" altLang="zh-CN" sz="1400" b="1" i="1">
                                  <a:latin typeface="Cambria Math" panose="02040503050406030204" pitchFamily="18" charset="0"/>
                                </a:rPr>
                                <m:t>𝝏</m:t>
                              </m:r>
                              <m:r>
                                <a:rPr lang="en-US" altLang="zh-CN" sz="1400" b="1" i="1">
                                  <a:latin typeface="Cambria Math" panose="02040503050406030204" pitchFamily="18" charset="0"/>
                                </a:rPr>
                                <m:t>𝒘</m:t>
                              </m:r>
                            </m:e>
                            <m:sub>
                              <m:r>
                                <a:rPr lang="en-US" altLang="zh-CN" sz="1400" b="1" i="1">
                                  <a:latin typeface="Cambria Math" panose="02040503050406030204" pitchFamily="18" charset="0"/>
                                </a:rPr>
                                <m:t>𝟏</m:t>
                              </m:r>
                            </m:sub>
                          </m:sSub>
                        </m:den>
                      </m:f>
                    </m:oMath>
                    <m:oMath xmlns:m="http://schemas.openxmlformats.org/officeDocument/2006/math">
                      <m:r>
                        <a:rPr lang="en-US" altLang="zh-CN" sz="1400" b="1" i="1">
                          <a:latin typeface="Cambria Math" panose="02040503050406030204" pitchFamily="18" charset="0"/>
                        </a:rPr>
                        <m:t>=</m:t>
                      </m:r>
                      <m:f>
                        <m:fPr>
                          <m:ctrlPr>
                            <a:rPr lang="zh-CN" altLang="zh-CN" sz="1400" b="1" i="1">
                              <a:latin typeface="Cambria Math" panose="02040503050406030204" pitchFamily="18" charset="0"/>
                            </a:rPr>
                          </m:ctrlPr>
                        </m:fPr>
                        <m:num>
                          <m:r>
                            <a:rPr lang="en-US" altLang="zh-CN" sz="1400" b="1" i="1">
                              <a:latin typeface="Cambria Math" panose="02040503050406030204" pitchFamily="18" charset="0"/>
                            </a:rPr>
                            <m:t>𝝏</m:t>
                          </m:r>
                          <m:r>
                            <a:rPr lang="en-US" altLang="zh-CN" sz="1400" b="1" i="1">
                              <a:latin typeface="Cambria Math" panose="02040503050406030204" pitchFamily="18" charset="0"/>
                            </a:rPr>
                            <m:t>𝓛</m:t>
                          </m:r>
                        </m:num>
                        <m:den>
                          <m:r>
                            <a:rPr lang="en-US" altLang="zh-CN" sz="1400" b="1" i="1">
                              <a:latin typeface="Cambria Math" panose="02040503050406030204" pitchFamily="18" charset="0"/>
                            </a:rPr>
                            <m:t>𝝏</m:t>
                          </m:r>
                          <m:acc>
                            <m:accPr>
                              <m:chr m:val="̂"/>
                              <m:ctrlPr>
                                <a:rPr lang="zh-CN" altLang="zh-CN" sz="1400" b="1" i="1">
                                  <a:latin typeface="Cambria Math" panose="02040503050406030204" pitchFamily="18" charset="0"/>
                                </a:rPr>
                              </m:ctrlPr>
                            </m:accPr>
                            <m:e>
                              <m:sSub>
                                <m:sSubPr>
                                  <m:ctrlPr>
                                    <a:rPr lang="zh-CN" altLang="zh-CN" sz="1400" b="1" i="1">
                                      <a:latin typeface="Cambria Math" panose="02040503050406030204" pitchFamily="18" charset="0"/>
                                    </a:rPr>
                                  </m:ctrlPr>
                                </m:sSubPr>
                                <m:e>
                                  <m:r>
                                    <a:rPr lang="en-US" altLang="zh-CN" sz="1400" b="1" i="1">
                                      <a:latin typeface="Cambria Math" panose="02040503050406030204" pitchFamily="18" charset="0"/>
                                    </a:rPr>
                                    <m:t>𝒚</m:t>
                                  </m:r>
                                </m:e>
                                <m:sub>
                                  <m:r>
                                    <a:rPr lang="en-US" altLang="zh-CN" sz="1400" b="1" i="1">
                                      <a:latin typeface="Cambria Math" panose="02040503050406030204" pitchFamily="18" charset="0"/>
                                    </a:rPr>
                                    <m:t>𝟏</m:t>
                                  </m:r>
                                </m:sub>
                              </m:sSub>
                            </m:e>
                          </m:acc>
                        </m:den>
                      </m:f>
                      <m:r>
                        <a:rPr lang="en-US" altLang="zh-CN" sz="1400" b="1" i="1">
                          <a:latin typeface="Cambria Math" panose="02040503050406030204" pitchFamily="18" charset="0"/>
                        </a:rPr>
                        <m:t>∗</m:t>
                      </m:r>
                      <m:f>
                        <m:fPr>
                          <m:ctrlPr>
                            <a:rPr lang="zh-CN" altLang="zh-CN" sz="1400" b="1" i="1">
                              <a:latin typeface="Cambria Math" panose="02040503050406030204" pitchFamily="18" charset="0"/>
                            </a:rPr>
                          </m:ctrlPr>
                        </m:fPr>
                        <m:num>
                          <m:r>
                            <a:rPr lang="en-US" altLang="zh-CN" sz="1400" b="1" i="1">
                              <a:latin typeface="Cambria Math" panose="02040503050406030204" pitchFamily="18" charset="0"/>
                            </a:rPr>
                            <m:t>𝝏</m:t>
                          </m:r>
                          <m:acc>
                            <m:accPr>
                              <m:chr m:val="̂"/>
                              <m:ctrlPr>
                                <a:rPr lang="zh-CN" altLang="zh-CN" sz="1400" b="1" i="1">
                                  <a:latin typeface="Cambria Math" panose="02040503050406030204" pitchFamily="18" charset="0"/>
                                </a:rPr>
                              </m:ctrlPr>
                            </m:accPr>
                            <m:e>
                              <m:sSub>
                                <m:sSubPr>
                                  <m:ctrlPr>
                                    <a:rPr lang="zh-CN" altLang="zh-CN" sz="1400" b="1" i="1">
                                      <a:latin typeface="Cambria Math" panose="02040503050406030204" pitchFamily="18" charset="0"/>
                                    </a:rPr>
                                  </m:ctrlPr>
                                </m:sSubPr>
                                <m:e>
                                  <m:r>
                                    <a:rPr lang="en-US" altLang="zh-CN" sz="1400" b="1" i="1">
                                      <a:latin typeface="Cambria Math" panose="02040503050406030204" pitchFamily="18" charset="0"/>
                                    </a:rPr>
                                    <m:t>𝒚</m:t>
                                  </m:r>
                                </m:e>
                                <m:sub>
                                  <m:r>
                                    <a:rPr lang="en-US" altLang="zh-CN" sz="1400" b="1" i="1">
                                      <a:latin typeface="Cambria Math" panose="02040503050406030204" pitchFamily="18" charset="0"/>
                                    </a:rPr>
                                    <m:t>𝟏</m:t>
                                  </m:r>
                                </m:sub>
                              </m:sSub>
                            </m:e>
                          </m:acc>
                        </m:num>
                        <m:den>
                          <m:sSub>
                            <m:sSubPr>
                              <m:ctrlPr>
                                <a:rPr lang="zh-CN" altLang="zh-CN" sz="1400" b="1" i="1">
                                  <a:latin typeface="Cambria Math" panose="02040503050406030204" pitchFamily="18" charset="0"/>
                                </a:rPr>
                              </m:ctrlPr>
                            </m:sSubPr>
                            <m:e>
                              <m:r>
                                <a:rPr lang="en-US" altLang="zh-CN" sz="1400" b="1" i="1">
                                  <a:latin typeface="Cambria Math" panose="02040503050406030204" pitchFamily="18" charset="0"/>
                                </a:rPr>
                                <m:t>𝝏</m:t>
                              </m:r>
                              <m:r>
                                <a:rPr lang="en-US" altLang="zh-CN" sz="1400" b="1" i="1">
                                  <a:latin typeface="Cambria Math" panose="02040503050406030204" pitchFamily="18" charset="0"/>
                                </a:rPr>
                                <m:t>𝑰𝒏</m:t>
                              </m:r>
                            </m:e>
                            <m:sub>
                              <m:sSub>
                                <m:sSubPr>
                                  <m:ctrlPr>
                                    <a:rPr lang="zh-CN" altLang="zh-CN" sz="1400" b="1" i="1">
                                      <a:latin typeface="Cambria Math" panose="02040503050406030204" pitchFamily="18" charset="0"/>
                                    </a:rPr>
                                  </m:ctrlPr>
                                </m:sSubPr>
                                <m:e>
                                  <m:r>
                                    <a:rPr lang="en-US" altLang="zh-CN" sz="1400" b="1" i="1">
                                      <a:latin typeface="Cambria Math" panose="02040503050406030204" pitchFamily="18" charset="0"/>
                                    </a:rPr>
                                    <m:t>𝒐</m:t>
                                  </m:r>
                                </m:e>
                                <m:sub>
                                  <m:r>
                                    <a:rPr lang="en-US" altLang="zh-CN" sz="1400" b="1" i="1">
                                      <a:latin typeface="Cambria Math" panose="02040503050406030204" pitchFamily="18" charset="0"/>
                                    </a:rPr>
                                    <m:t>𝟏</m:t>
                                  </m:r>
                                </m:sub>
                              </m:sSub>
                            </m:sub>
                          </m:sSub>
                        </m:den>
                      </m:f>
                      <m:r>
                        <a:rPr lang="en-US" altLang="zh-CN" sz="1400" b="1" i="1">
                          <a:latin typeface="Cambria Math" panose="02040503050406030204" pitchFamily="18" charset="0"/>
                        </a:rPr>
                        <m:t>∗</m:t>
                      </m:r>
                      <m:f>
                        <m:fPr>
                          <m:ctrlPr>
                            <a:rPr lang="zh-CN" altLang="zh-CN" sz="1400" b="1" i="1">
                              <a:latin typeface="Cambria Math" panose="02040503050406030204" pitchFamily="18" charset="0"/>
                            </a:rPr>
                          </m:ctrlPr>
                        </m:fPr>
                        <m:num>
                          <m:sSub>
                            <m:sSubPr>
                              <m:ctrlPr>
                                <a:rPr lang="zh-CN" altLang="zh-CN" sz="1400" b="1" i="1">
                                  <a:latin typeface="Cambria Math" panose="02040503050406030204" pitchFamily="18" charset="0"/>
                                </a:rPr>
                              </m:ctrlPr>
                            </m:sSubPr>
                            <m:e>
                              <m:r>
                                <a:rPr lang="en-US" altLang="zh-CN" sz="1400" b="1" i="1">
                                  <a:latin typeface="Cambria Math" panose="02040503050406030204" pitchFamily="18" charset="0"/>
                                </a:rPr>
                                <m:t>𝝏</m:t>
                              </m:r>
                              <m:r>
                                <a:rPr lang="en-US" altLang="zh-CN" sz="1400" b="1" i="1">
                                  <a:latin typeface="Cambria Math" panose="02040503050406030204" pitchFamily="18" charset="0"/>
                                </a:rPr>
                                <m:t>𝑰𝒏</m:t>
                              </m:r>
                            </m:e>
                            <m:sub>
                              <m:sSub>
                                <m:sSubPr>
                                  <m:ctrlPr>
                                    <a:rPr lang="zh-CN" altLang="zh-CN" sz="1400" b="1" i="1">
                                      <a:latin typeface="Cambria Math" panose="02040503050406030204" pitchFamily="18" charset="0"/>
                                    </a:rPr>
                                  </m:ctrlPr>
                                </m:sSubPr>
                                <m:e>
                                  <m:r>
                                    <a:rPr lang="en-US" altLang="zh-CN" sz="1400" b="1" i="1">
                                      <a:latin typeface="Cambria Math" panose="02040503050406030204" pitchFamily="18" charset="0"/>
                                    </a:rPr>
                                    <m:t>𝒐</m:t>
                                  </m:r>
                                </m:e>
                                <m:sub>
                                  <m:r>
                                    <a:rPr lang="en-US" altLang="zh-CN" sz="1400" b="1" i="1">
                                      <a:latin typeface="Cambria Math" panose="02040503050406030204" pitchFamily="18" charset="0"/>
                                    </a:rPr>
                                    <m:t>𝟏</m:t>
                                  </m:r>
                                </m:sub>
                              </m:sSub>
                            </m:sub>
                          </m:sSub>
                        </m:num>
                        <m:den>
                          <m:sSub>
                            <m:sSubPr>
                              <m:ctrlPr>
                                <a:rPr lang="zh-CN" altLang="zh-CN" sz="1400" b="1" i="1">
                                  <a:latin typeface="Cambria Math" panose="02040503050406030204" pitchFamily="18" charset="0"/>
                                </a:rPr>
                              </m:ctrlPr>
                            </m:sSubPr>
                            <m:e>
                              <m:r>
                                <a:rPr lang="en-US" altLang="zh-CN" sz="1400" b="1" i="1">
                                  <a:latin typeface="Cambria Math" panose="02040503050406030204" pitchFamily="18" charset="0"/>
                                </a:rPr>
                                <m:t>𝝏</m:t>
                              </m:r>
                              <m:r>
                                <a:rPr lang="en-US" altLang="zh-CN" sz="1400" b="1" i="1">
                                  <a:latin typeface="Cambria Math" panose="02040503050406030204" pitchFamily="18" charset="0"/>
                                </a:rPr>
                                <m:t>𝑶𝒖𝒕</m:t>
                              </m:r>
                            </m:e>
                            <m:sub>
                              <m:sSub>
                                <m:sSubPr>
                                  <m:ctrlPr>
                                    <a:rPr lang="zh-CN" altLang="zh-CN" sz="1400" b="1" i="1">
                                      <a:latin typeface="Cambria Math" panose="02040503050406030204" pitchFamily="18" charset="0"/>
                                    </a:rPr>
                                  </m:ctrlPr>
                                </m:sSubPr>
                                <m:e>
                                  <m:r>
                                    <a:rPr lang="en-US" altLang="zh-CN" sz="1400" b="1" i="1">
                                      <a:latin typeface="Cambria Math" panose="02040503050406030204" pitchFamily="18" charset="0"/>
                                    </a:rPr>
                                    <m:t>𝒉</m:t>
                                  </m:r>
                                </m:e>
                                <m:sub>
                                  <m:r>
                                    <a:rPr lang="en-US" altLang="zh-CN" sz="1400" b="1" i="1">
                                      <a:latin typeface="Cambria Math" panose="02040503050406030204" pitchFamily="18" charset="0"/>
                                    </a:rPr>
                                    <m:t>𝟏</m:t>
                                  </m:r>
                                </m:sub>
                              </m:sSub>
                            </m:sub>
                          </m:sSub>
                        </m:den>
                      </m:f>
                      <m:r>
                        <a:rPr lang="en-US" altLang="zh-CN" sz="1400" b="1" i="1">
                          <a:latin typeface="Cambria Math" panose="02040503050406030204" pitchFamily="18" charset="0"/>
                        </a:rPr>
                        <m:t>∗</m:t>
                      </m:r>
                      <m:f>
                        <m:fPr>
                          <m:ctrlPr>
                            <a:rPr lang="zh-CN" altLang="zh-CN" sz="1400" b="1" i="1">
                              <a:latin typeface="Cambria Math" panose="02040503050406030204" pitchFamily="18" charset="0"/>
                            </a:rPr>
                          </m:ctrlPr>
                        </m:fPr>
                        <m:num>
                          <m:sSub>
                            <m:sSubPr>
                              <m:ctrlPr>
                                <a:rPr lang="zh-CN" altLang="zh-CN" sz="1400" b="1" i="1">
                                  <a:latin typeface="Cambria Math" panose="02040503050406030204" pitchFamily="18" charset="0"/>
                                </a:rPr>
                              </m:ctrlPr>
                            </m:sSubPr>
                            <m:e>
                              <m:r>
                                <a:rPr lang="en-US" altLang="zh-CN" sz="1400" b="1" i="1">
                                  <a:latin typeface="Cambria Math" panose="02040503050406030204" pitchFamily="18" charset="0"/>
                                </a:rPr>
                                <m:t>𝝏</m:t>
                              </m:r>
                              <m:r>
                                <a:rPr lang="en-US" altLang="zh-CN" sz="1400" b="1" i="1">
                                  <a:latin typeface="Cambria Math" panose="02040503050406030204" pitchFamily="18" charset="0"/>
                                </a:rPr>
                                <m:t>𝑶𝒖𝒕</m:t>
                              </m:r>
                            </m:e>
                            <m:sub>
                              <m:sSub>
                                <m:sSubPr>
                                  <m:ctrlPr>
                                    <a:rPr lang="zh-CN" altLang="zh-CN" sz="1400" b="1" i="1">
                                      <a:latin typeface="Cambria Math" panose="02040503050406030204" pitchFamily="18" charset="0"/>
                                    </a:rPr>
                                  </m:ctrlPr>
                                </m:sSubPr>
                                <m:e>
                                  <m:r>
                                    <a:rPr lang="en-US" altLang="zh-CN" sz="1400" b="1" i="1">
                                      <a:latin typeface="Cambria Math" panose="02040503050406030204" pitchFamily="18" charset="0"/>
                                    </a:rPr>
                                    <m:t>𝒉</m:t>
                                  </m:r>
                                </m:e>
                                <m:sub>
                                  <m:r>
                                    <a:rPr lang="en-US" altLang="zh-CN" sz="1400" b="1" i="1">
                                      <a:latin typeface="Cambria Math" panose="02040503050406030204" pitchFamily="18" charset="0"/>
                                    </a:rPr>
                                    <m:t>𝟏</m:t>
                                  </m:r>
                                </m:sub>
                              </m:sSub>
                            </m:sub>
                          </m:sSub>
                        </m:num>
                        <m:den>
                          <m:sSub>
                            <m:sSubPr>
                              <m:ctrlPr>
                                <a:rPr lang="zh-CN" altLang="zh-CN" sz="1400" b="1" i="1">
                                  <a:latin typeface="Cambria Math" panose="02040503050406030204" pitchFamily="18" charset="0"/>
                                </a:rPr>
                              </m:ctrlPr>
                            </m:sSubPr>
                            <m:e>
                              <m:r>
                                <a:rPr lang="en-US" altLang="zh-CN" sz="1400" b="1" i="1">
                                  <a:latin typeface="Cambria Math" panose="02040503050406030204" pitchFamily="18" charset="0"/>
                                </a:rPr>
                                <m:t>𝝏</m:t>
                              </m:r>
                              <m:r>
                                <a:rPr lang="en-US" altLang="zh-CN" sz="1400" b="1" i="1">
                                  <a:latin typeface="Cambria Math" panose="02040503050406030204" pitchFamily="18" charset="0"/>
                                </a:rPr>
                                <m:t>𝑰𝒏</m:t>
                              </m:r>
                            </m:e>
                            <m:sub>
                              <m:sSub>
                                <m:sSubPr>
                                  <m:ctrlPr>
                                    <a:rPr lang="zh-CN" altLang="zh-CN" sz="1400" b="1" i="1">
                                      <a:latin typeface="Cambria Math" panose="02040503050406030204" pitchFamily="18" charset="0"/>
                                    </a:rPr>
                                  </m:ctrlPr>
                                </m:sSubPr>
                                <m:e>
                                  <m:r>
                                    <a:rPr lang="en-US" altLang="zh-CN" sz="1400" b="1" i="1">
                                      <a:latin typeface="Cambria Math" panose="02040503050406030204" pitchFamily="18" charset="0"/>
                                    </a:rPr>
                                    <m:t>𝒉</m:t>
                                  </m:r>
                                </m:e>
                                <m:sub>
                                  <m:r>
                                    <a:rPr lang="en-US" altLang="zh-CN" sz="1400" b="1" i="1">
                                      <a:latin typeface="Cambria Math" panose="02040503050406030204" pitchFamily="18" charset="0"/>
                                    </a:rPr>
                                    <m:t>𝟏</m:t>
                                  </m:r>
                                </m:sub>
                              </m:sSub>
                            </m:sub>
                          </m:sSub>
                        </m:den>
                      </m:f>
                      <m:r>
                        <a:rPr lang="en-US" altLang="zh-CN" sz="1400" b="1" i="1">
                          <a:latin typeface="Cambria Math" panose="02040503050406030204" pitchFamily="18" charset="0"/>
                        </a:rPr>
                        <m:t>∗</m:t>
                      </m:r>
                      <m:f>
                        <m:fPr>
                          <m:ctrlPr>
                            <a:rPr lang="zh-CN" altLang="zh-CN" sz="1400" b="1" i="1">
                              <a:latin typeface="Cambria Math" panose="02040503050406030204" pitchFamily="18" charset="0"/>
                            </a:rPr>
                          </m:ctrlPr>
                        </m:fPr>
                        <m:num>
                          <m:sSub>
                            <m:sSubPr>
                              <m:ctrlPr>
                                <a:rPr lang="zh-CN" altLang="zh-CN" sz="1400" b="1" i="1">
                                  <a:latin typeface="Cambria Math" panose="02040503050406030204" pitchFamily="18" charset="0"/>
                                </a:rPr>
                              </m:ctrlPr>
                            </m:sSubPr>
                            <m:e>
                              <m:r>
                                <a:rPr lang="en-US" altLang="zh-CN" sz="1400" b="1" i="1">
                                  <a:latin typeface="Cambria Math" panose="02040503050406030204" pitchFamily="18" charset="0"/>
                                </a:rPr>
                                <m:t>𝝏</m:t>
                              </m:r>
                              <m:r>
                                <a:rPr lang="en-US" altLang="zh-CN" sz="1400" b="1" i="1">
                                  <a:latin typeface="Cambria Math" panose="02040503050406030204" pitchFamily="18" charset="0"/>
                                </a:rPr>
                                <m:t>𝑰𝒏</m:t>
                              </m:r>
                            </m:e>
                            <m:sub>
                              <m:sSub>
                                <m:sSubPr>
                                  <m:ctrlPr>
                                    <a:rPr lang="zh-CN" altLang="zh-CN" sz="1400" b="1" i="1">
                                      <a:latin typeface="Cambria Math" panose="02040503050406030204" pitchFamily="18" charset="0"/>
                                    </a:rPr>
                                  </m:ctrlPr>
                                </m:sSubPr>
                                <m:e>
                                  <m:r>
                                    <a:rPr lang="en-US" altLang="zh-CN" sz="1400" b="1" i="1">
                                      <a:latin typeface="Cambria Math" panose="02040503050406030204" pitchFamily="18" charset="0"/>
                                    </a:rPr>
                                    <m:t>𝒉</m:t>
                                  </m:r>
                                </m:e>
                                <m:sub>
                                  <m:r>
                                    <a:rPr lang="en-US" altLang="zh-CN" sz="1400" b="1" i="1">
                                      <a:latin typeface="Cambria Math" panose="02040503050406030204" pitchFamily="18" charset="0"/>
                                    </a:rPr>
                                    <m:t>𝟏</m:t>
                                  </m:r>
                                </m:sub>
                              </m:sSub>
                            </m:sub>
                          </m:sSub>
                        </m:num>
                        <m:den>
                          <m:sSub>
                            <m:sSubPr>
                              <m:ctrlPr>
                                <a:rPr lang="zh-CN" altLang="zh-CN" sz="1400" b="1" i="1">
                                  <a:latin typeface="Cambria Math" panose="02040503050406030204" pitchFamily="18" charset="0"/>
                                </a:rPr>
                              </m:ctrlPr>
                            </m:sSubPr>
                            <m:e>
                              <m:r>
                                <a:rPr lang="en-US" altLang="zh-CN" sz="1400" b="1" i="1">
                                  <a:latin typeface="Cambria Math" panose="02040503050406030204" pitchFamily="18" charset="0"/>
                                </a:rPr>
                                <m:t>𝝏</m:t>
                              </m:r>
                              <m:r>
                                <a:rPr lang="en-US" altLang="zh-CN" sz="1400" b="1" i="1">
                                  <a:latin typeface="Cambria Math" panose="02040503050406030204" pitchFamily="18" charset="0"/>
                                </a:rPr>
                                <m:t>𝒘</m:t>
                              </m:r>
                            </m:e>
                            <m:sub>
                              <m:r>
                                <a:rPr lang="en-US" altLang="zh-CN" sz="1400" b="1" i="1">
                                  <a:latin typeface="Cambria Math" panose="02040503050406030204" pitchFamily="18" charset="0"/>
                                </a:rPr>
                                <m:t>𝟏</m:t>
                              </m:r>
                            </m:sub>
                          </m:sSub>
                        </m:den>
                      </m:f>
                      <m:r>
                        <a:rPr lang="en-US" altLang="zh-CN" sz="1400" b="1" i="1">
                          <a:latin typeface="Cambria Math" panose="02040503050406030204" pitchFamily="18" charset="0"/>
                        </a:rPr>
                        <m:t>+</m:t>
                      </m:r>
                      <m:f>
                        <m:fPr>
                          <m:ctrlPr>
                            <a:rPr lang="zh-CN" altLang="zh-CN" sz="1400" b="1" i="1">
                              <a:latin typeface="Cambria Math" panose="02040503050406030204" pitchFamily="18" charset="0"/>
                            </a:rPr>
                          </m:ctrlPr>
                        </m:fPr>
                        <m:num>
                          <m:r>
                            <a:rPr lang="en-US" altLang="zh-CN" sz="1400" b="1" i="1">
                              <a:latin typeface="Cambria Math" panose="02040503050406030204" pitchFamily="18" charset="0"/>
                            </a:rPr>
                            <m:t>𝝏</m:t>
                          </m:r>
                          <m:r>
                            <a:rPr lang="en-US" altLang="zh-CN" sz="1400" b="1" i="1">
                              <a:latin typeface="Cambria Math" panose="02040503050406030204" pitchFamily="18" charset="0"/>
                            </a:rPr>
                            <m:t>𝓛</m:t>
                          </m:r>
                        </m:num>
                        <m:den>
                          <m:r>
                            <a:rPr lang="en-US" altLang="zh-CN" sz="1400" b="1" i="1">
                              <a:latin typeface="Cambria Math" panose="02040503050406030204" pitchFamily="18" charset="0"/>
                            </a:rPr>
                            <m:t>𝝏</m:t>
                          </m:r>
                          <m:acc>
                            <m:accPr>
                              <m:chr m:val="̂"/>
                              <m:ctrlPr>
                                <a:rPr lang="zh-CN" altLang="zh-CN" sz="1400" b="1" i="1">
                                  <a:latin typeface="Cambria Math" panose="02040503050406030204" pitchFamily="18" charset="0"/>
                                </a:rPr>
                              </m:ctrlPr>
                            </m:accPr>
                            <m:e>
                              <m:sSub>
                                <m:sSubPr>
                                  <m:ctrlPr>
                                    <a:rPr lang="zh-CN" altLang="zh-CN" sz="1400" b="1" i="1">
                                      <a:latin typeface="Cambria Math" panose="02040503050406030204" pitchFamily="18" charset="0"/>
                                    </a:rPr>
                                  </m:ctrlPr>
                                </m:sSubPr>
                                <m:e>
                                  <m:r>
                                    <a:rPr lang="en-US" altLang="zh-CN" sz="1400" b="1" i="1">
                                      <a:latin typeface="Cambria Math" panose="02040503050406030204" pitchFamily="18" charset="0"/>
                                    </a:rPr>
                                    <m:t>𝒚</m:t>
                                  </m:r>
                                </m:e>
                                <m:sub>
                                  <m:r>
                                    <a:rPr lang="en-US" altLang="zh-CN" sz="1400" b="1" i="1">
                                      <a:latin typeface="Cambria Math" panose="02040503050406030204" pitchFamily="18" charset="0"/>
                                    </a:rPr>
                                    <m:t>𝟐</m:t>
                                  </m:r>
                                </m:sub>
                              </m:sSub>
                            </m:e>
                          </m:acc>
                        </m:den>
                      </m:f>
                      <m:r>
                        <a:rPr lang="en-US" altLang="zh-CN" sz="1400" b="1" i="1">
                          <a:latin typeface="Cambria Math" panose="02040503050406030204" pitchFamily="18" charset="0"/>
                        </a:rPr>
                        <m:t>∗</m:t>
                      </m:r>
                      <m:f>
                        <m:fPr>
                          <m:ctrlPr>
                            <a:rPr lang="zh-CN" altLang="zh-CN" sz="1400" b="1" i="1">
                              <a:latin typeface="Cambria Math" panose="02040503050406030204" pitchFamily="18" charset="0"/>
                            </a:rPr>
                          </m:ctrlPr>
                        </m:fPr>
                        <m:num>
                          <m:r>
                            <a:rPr lang="en-US" altLang="zh-CN" sz="1400" b="1" i="1">
                              <a:latin typeface="Cambria Math" panose="02040503050406030204" pitchFamily="18" charset="0"/>
                            </a:rPr>
                            <m:t>𝝏</m:t>
                          </m:r>
                          <m:acc>
                            <m:accPr>
                              <m:chr m:val="̂"/>
                              <m:ctrlPr>
                                <a:rPr lang="zh-CN" altLang="zh-CN" sz="1400" b="1" i="1">
                                  <a:latin typeface="Cambria Math" panose="02040503050406030204" pitchFamily="18" charset="0"/>
                                </a:rPr>
                              </m:ctrlPr>
                            </m:accPr>
                            <m:e>
                              <m:sSub>
                                <m:sSubPr>
                                  <m:ctrlPr>
                                    <a:rPr lang="zh-CN" altLang="zh-CN" sz="1400" b="1" i="1">
                                      <a:latin typeface="Cambria Math" panose="02040503050406030204" pitchFamily="18" charset="0"/>
                                    </a:rPr>
                                  </m:ctrlPr>
                                </m:sSubPr>
                                <m:e>
                                  <m:r>
                                    <a:rPr lang="en-US" altLang="zh-CN" sz="1400" b="1" i="1">
                                      <a:latin typeface="Cambria Math" panose="02040503050406030204" pitchFamily="18" charset="0"/>
                                    </a:rPr>
                                    <m:t>𝒚</m:t>
                                  </m:r>
                                </m:e>
                                <m:sub>
                                  <m:r>
                                    <a:rPr lang="en-US" altLang="zh-CN" sz="1400" b="1" i="1">
                                      <a:latin typeface="Cambria Math" panose="02040503050406030204" pitchFamily="18" charset="0"/>
                                    </a:rPr>
                                    <m:t>𝟐</m:t>
                                  </m:r>
                                </m:sub>
                              </m:sSub>
                            </m:e>
                          </m:acc>
                        </m:num>
                        <m:den>
                          <m:sSub>
                            <m:sSubPr>
                              <m:ctrlPr>
                                <a:rPr lang="zh-CN" altLang="zh-CN" sz="1400" b="1" i="1">
                                  <a:latin typeface="Cambria Math" panose="02040503050406030204" pitchFamily="18" charset="0"/>
                                </a:rPr>
                              </m:ctrlPr>
                            </m:sSubPr>
                            <m:e>
                              <m:r>
                                <a:rPr lang="en-US" altLang="zh-CN" sz="1400" b="1" i="1">
                                  <a:latin typeface="Cambria Math" panose="02040503050406030204" pitchFamily="18" charset="0"/>
                                </a:rPr>
                                <m:t>𝝏</m:t>
                              </m:r>
                              <m:r>
                                <a:rPr lang="en-US" altLang="zh-CN" sz="1400" b="1" i="1">
                                  <a:latin typeface="Cambria Math" panose="02040503050406030204" pitchFamily="18" charset="0"/>
                                </a:rPr>
                                <m:t>𝑰𝒏</m:t>
                              </m:r>
                            </m:e>
                            <m:sub>
                              <m:sSub>
                                <m:sSubPr>
                                  <m:ctrlPr>
                                    <a:rPr lang="zh-CN" altLang="zh-CN" sz="1400" b="1" i="1">
                                      <a:latin typeface="Cambria Math" panose="02040503050406030204" pitchFamily="18" charset="0"/>
                                    </a:rPr>
                                  </m:ctrlPr>
                                </m:sSubPr>
                                <m:e>
                                  <m:r>
                                    <a:rPr lang="en-US" altLang="zh-CN" sz="1400" b="1" i="1">
                                      <a:latin typeface="Cambria Math" panose="02040503050406030204" pitchFamily="18" charset="0"/>
                                    </a:rPr>
                                    <m:t>𝒐</m:t>
                                  </m:r>
                                </m:e>
                                <m:sub>
                                  <m:r>
                                    <a:rPr lang="en-US" altLang="zh-CN" sz="1400" b="1" i="1">
                                      <a:latin typeface="Cambria Math" panose="02040503050406030204" pitchFamily="18" charset="0"/>
                                    </a:rPr>
                                    <m:t>𝟐</m:t>
                                  </m:r>
                                </m:sub>
                              </m:sSub>
                            </m:sub>
                          </m:sSub>
                        </m:den>
                      </m:f>
                      <m:r>
                        <a:rPr lang="en-US" altLang="zh-CN" sz="1400" b="1" i="1">
                          <a:latin typeface="Cambria Math" panose="02040503050406030204" pitchFamily="18" charset="0"/>
                        </a:rPr>
                        <m:t>∗</m:t>
                      </m:r>
                      <m:f>
                        <m:fPr>
                          <m:ctrlPr>
                            <a:rPr lang="zh-CN" altLang="zh-CN" sz="1400" b="1" i="1">
                              <a:latin typeface="Cambria Math" panose="02040503050406030204" pitchFamily="18" charset="0"/>
                            </a:rPr>
                          </m:ctrlPr>
                        </m:fPr>
                        <m:num>
                          <m:sSub>
                            <m:sSubPr>
                              <m:ctrlPr>
                                <a:rPr lang="zh-CN" altLang="zh-CN" sz="1400" b="1" i="1">
                                  <a:latin typeface="Cambria Math" panose="02040503050406030204" pitchFamily="18" charset="0"/>
                                </a:rPr>
                              </m:ctrlPr>
                            </m:sSubPr>
                            <m:e>
                              <m:r>
                                <a:rPr lang="en-US" altLang="zh-CN" sz="1400" b="1" i="1">
                                  <a:latin typeface="Cambria Math" panose="02040503050406030204" pitchFamily="18" charset="0"/>
                                </a:rPr>
                                <m:t>𝝏</m:t>
                              </m:r>
                              <m:r>
                                <a:rPr lang="en-US" altLang="zh-CN" sz="1400" b="1" i="1">
                                  <a:latin typeface="Cambria Math" panose="02040503050406030204" pitchFamily="18" charset="0"/>
                                </a:rPr>
                                <m:t>𝑰𝒏</m:t>
                              </m:r>
                            </m:e>
                            <m:sub>
                              <m:sSub>
                                <m:sSubPr>
                                  <m:ctrlPr>
                                    <a:rPr lang="zh-CN" altLang="zh-CN" sz="1400" b="1" i="1">
                                      <a:latin typeface="Cambria Math" panose="02040503050406030204" pitchFamily="18" charset="0"/>
                                    </a:rPr>
                                  </m:ctrlPr>
                                </m:sSubPr>
                                <m:e>
                                  <m:r>
                                    <a:rPr lang="en-US" altLang="zh-CN" sz="1400" b="1" i="1">
                                      <a:latin typeface="Cambria Math" panose="02040503050406030204" pitchFamily="18" charset="0"/>
                                    </a:rPr>
                                    <m:t>𝒐</m:t>
                                  </m:r>
                                </m:e>
                                <m:sub>
                                  <m:r>
                                    <a:rPr lang="en-US" altLang="zh-CN" sz="1400" b="1" i="1">
                                      <a:latin typeface="Cambria Math" panose="02040503050406030204" pitchFamily="18" charset="0"/>
                                    </a:rPr>
                                    <m:t>𝟐</m:t>
                                  </m:r>
                                </m:sub>
                              </m:sSub>
                            </m:sub>
                          </m:sSub>
                        </m:num>
                        <m:den>
                          <m:sSub>
                            <m:sSubPr>
                              <m:ctrlPr>
                                <a:rPr lang="zh-CN" altLang="zh-CN" sz="1400" b="1" i="1">
                                  <a:latin typeface="Cambria Math" panose="02040503050406030204" pitchFamily="18" charset="0"/>
                                </a:rPr>
                              </m:ctrlPr>
                            </m:sSubPr>
                            <m:e>
                              <m:r>
                                <a:rPr lang="en-US" altLang="zh-CN" sz="1400" b="1" i="1">
                                  <a:latin typeface="Cambria Math" panose="02040503050406030204" pitchFamily="18" charset="0"/>
                                </a:rPr>
                                <m:t>𝝏</m:t>
                              </m:r>
                              <m:r>
                                <a:rPr lang="en-US" altLang="zh-CN" sz="1400" b="1" i="1">
                                  <a:latin typeface="Cambria Math" panose="02040503050406030204" pitchFamily="18" charset="0"/>
                                </a:rPr>
                                <m:t>𝑶𝒖𝒕</m:t>
                              </m:r>
                            </m:e>
                            <m:sub>
                              <m:sSub>
                                <m:sSubPr>
                                  <m:ctrlPr>
                                    <a:rPr lang="zh-CN" altLang="zh-CN" sz="1400" b="1" i="1">
                                      <a:latin typeface="Cambria Math" panose="02040503050406030204" pitchFamily="18" charset="0"/>
                                    </a:rPr>
                                  </m:ctrlPr>
                                </m:sSubPr>
                                <m:e>
                                  <m:r>
                                    <a:rPr lang="en-US" altLang="zh-CN" sz="1400" b="1" i="1">
                                      <a:latin typeface="Cambria Math" panose="02040503050406030204" pitchFamily="18" charset="0"/>
                                    </a:rPr>
                                    <m:t>𝒉</m:t>
                                  </m:r>
                                </m:e>
                                <m:sub>
                                  <m:r>
                                    <a:rPr lang="en-US" altLang="zh-CN" sz="1400" b="1" i="1">
                                      <a:latin typeface="Cambria Math" panose="02040503050406030204" pitchFamily="18" charset="0"/>
                                    </a:rPr>
                                    <m:t>𝟏</m:t>
                                  </m:r>
                                </m:sub>
                              </m:sSub>
                            </m:sub>
                          </m:sSub>
                        </m:den>
                      </m:f>
                      <m:r>
                        <a:rPr lang="en-US" altLang="zh-CN" sz="1400" b="1" i="1">
                          <a:latin typeface="Cambria Math" panose="02040503050406030204" pitchFamily="18" charset="0"/>
                        </a:rPr>
                        <m:t>∗</m:t>
                      </m:r>
                      <m:f>
                        <m:fPr>
                          <m:ctrlPr>
                            <a:rPr lang="zh-CN" altLang="zh-CN" sz="1400" b="1" i="1">
                              <a:latin typeface="Cambria Math" panose="02040503050406030204" pitchFamily="18" charset="0"/>
                            </a:rPr>
                          </m:ctrlPr>
                        </m:fPr>
                        <m:num>
                          <m:r>
                            <a:rPr lang="en-US" altLang="zh-CN" sz="1400" b="1" i="1">
                              <a:latin typeface="Cambria Math" panose="02040503050406030204" pitchFamily="18" charset="0"/>
                            </a:rPr>
                            <m:t>𝝏</m:t>
                          </m:r>
                          <m:sSub>
                            <m:sSubPr>
                              <m:ctrlPr>
                                <a:rPr lang="zh-CN" altLang="zh-CN" sz="1400" b="1" i="1">
                                  <a:latin typeface="Cambria Math" panose="02040503050406030204" pitchFamily="18" charset="0"/>
                                </a:rPr>
                              </m:ctrlPr>
                            </m:sSubPr>
                            <m:e>
                              <m:r>
                                <a:rPr lang="en-US" altLang="zh-CN" sz="1400" b="1" i="1">
                                  <a:latin typeface="Cambria Math" panose="02040503050406030204" pitchFamily="18" charset="0"/>
                                </a:rPr>
                                <m:t>𝑶𝒖𝒕</m:t>
                              </m:r>
                            </m:e>
                            <m:sub>
                              <m:sSub>
                                <m:sSubPr>
                                  <m:ctrlPr>
                                    <a:rPr lang="zh-CN" altLang="zh-CN" sz="1400" b="1" i="1">
                                      <a:latin typeface="Cambria Math" panose="02040503050406030204" pitchFamily="18" charset="0"/>
                                    </a:rPr>
                                  </m:ctrlPr>
                                </m:sSubPr>
                                <m:e>
                                  <m:r>
                                    <a:rPr lang="en-US" altLang="zh-CN" sz="1400" b="1" i="1">
                                      <a:latin typeface="Cambria Math" panose="02040503050406030204" pitchFamily="18" charset="0"/>
                                    </a:rPr>
                                    <m:t>𝒉</m:t>
                                  </m:r>
                                </m:e>
                                <m:sub>
                                  <m:r>
                                    <a:rPr lang="en-US" altLang="zh-CN" sz="1400" b="1" i="1">
                                      <a:latin typeface="Cambria Math" panose="02040503050406030204" pitchFamily="18" charset="0"/>
                                    </a:rPr>
                                    <m:t>𝟏</m:t>
                                  </m:r>
                                </m:sub>
                              </m:sSub>
                            </m:sub>
                          </m:sSub>
                        </m:num>
                        <m:den>
                          <m:sSub>
                            <m:sSubPr>
                              <m:ctrlPr>
                                <a:rPr lang="zh-CN" altLang="zh-CN" sz="1400" b="1" i="1">
                                  <a:latin typeface="Cambria Math" panose="02040503050406030204" pitchFamily="18" charset="0"/>
                                </a:rPr>
                              </m:ctrlPr>
                            </m:sSubPr>
                            <m:e>
                              <m:r>
                                <a:rPr lang="en-US" altLang="zh-CN" sz="1400" b="1" i="1">
                                  <a:latin typeface="Cambria Math" panose="02040503050406030204" pitchFamily="18" charset="0"/>
                                </a:rPr>
                                <m:t>𝝏</m:t>
                              </m:r>
                              <m:r>
                                <a:rPr lang="en-US" altLang="zh-CN" sz="1400" b="1" i="1">
                                  <a:latin typeface="Cambria Math" panose="02040503050406030204" pitchFamily="18" charset="0"/>
                                </a:rPr>
                                <m:t>𝑰𝒏</m:t>
                              </m:r>
                            </m:e>
                            <m:sub>
                              <m:sSub>
                                <m:sSubPr>
                                  <m:ctrlPr>
                                    <a:rPr lang="zh-CN" altLang="zh-CN" sz="1400" b="1" i="1">
                                      <a:latin typeface="Cambria Math" panose="02040503050406030204" pitchFamily="18" charset="0"/>
                                    </a:rPr>
                                  </m:ctrlPr>
                                </m:sSubPr>
                                <m:e>
                                  <m:r>
                                    <a:rPr lang="en-US" altLang="zh-CN" sz="1400" b="1" i="1">
                                      <a:latin typeface="Cambria Math" panose="02040503050406030204" pitchFamily="18" charset="0"/>
                                    </a:rPr>
                                    <m:t>𝒉</m:t>
                                  </m:r>
                                </m:e>
                                <m:sub>
                                  <m:r>
                                    <a:rPr lang="en-US" altLang="zh-CN" sz="1400" b="1" i="1">
                                      <a:latin typeface="Cambria Math" panose="02040503050406030204" pitchFamily="18" charset="0"/>
                                    </a:rPr>
                                    <m:t>𝟏</m:t>
                                  </m:r>
                                </m:sub>
                              </m:sSub>
                            </m:sub>
                          </m:sSub>
                        </m:den>
                      </m:f>
                      <m:r>
                        <a:rPr lang="en-US" altLang="zh-CN" sz="1400" b="1" i="1">
                          <a:latin typeface="Cambria Math" panose="02040503050406030204" pitchFamily="18" charset="0"/>
                        </a:rPr>
                        <m:t>∗</m:t>
                      </m:r>
                      <m:f>
                        <m:fPr>
                          <m:ctrlPr>
                            <a:rPr lang="zh-CN" altLang="zh-CN" sz="1400" b="1" i="1">
                              <a:latin typeface="Cambria Math" panose="02040503050406030204" pitchFamily="18" charset="0"/>
                            </a:rPr>
                          </m:ctrlPr>
                        </m:fPr>
                        <m:num>
                          <m:sSub>
                            <m:sSubPr>
                              <m:ctrlPr>
                                <a:rPr lang="zh-CN" altLang="zh-CN" sz="1400" b="1" i="1">
                                  <a:latin typeface="Cambria Math" panose="02040503050406030204" pitchFamily="18" charset="0"/>
                                </a:rPr>
                              </m:ctrlPr>
                            </m:sSubPr>
                            <m:e>
                              <m:r>
                                <a:rPr lang="en-US" altLang="zh-CN" sz="1400" b="1" i="1">
                                  <a:latin typeface="Cambria Math" panose="02040503050406030204" pitchFamily="18" charset="0"/>
                                </a:rPr>
                                <m:t>𝝏</m:t>
                              </m:r>
                              <m:r>
                                <a:rPr lang="en-US" altLang="zh-CN" sz="1400" b="1" i="1">
                                  <a:latin typeface="Cambria Math" panose="02040503050406030204" pitchFamily="18" charset="0"/>
                                </a:rPr>
                                <m:t>𝑰𝒏</m:t>
                              </m:r>
                            </m:e>
                            <m:sub>
                              <m:sSub>
                                <m:sSubPr>
                                  <m:ctrlPr>
                                    <a:rPr lang="zh-CN" altLang="zh-CN" sz="1400" b="1" i="1">
                                      <a:latin typeface="Cambria Math" panose="02040503050406030204" pitchFamily="18" charset="0"/>
                                    </a:rPr>
                                  </m:ctrlPr>
                                </m:sSubPr>
                                <m:e>
                                  <m:r>
                                    <a:rPr lang="en-US" altLang="zh-CN" sz="1400" b="1" i="1">
                                      <a:latin typeface="Cambria Math" panose="02040503050406030204" pitchFamily="18" charset="0"/>
                                    </a:rPr>
                                    <m:t>𝒉</m:t>
                                  </m:r>
                                </m:e>
                                <m:sub>
                                  <m:r>
                                    <a:rPr lang="en-US" altLang="zh-CN" sz="1400" b="1" i="1">
                                      <a:latin typeface="Cambria Math" panose="02040503050406030204" pitchFamily="18" charset="0"/>
                                    </a:rPr>
                                    <m:t>𝟏</m:t>
                                  </m:r>
                                </m:sub>
                              </m:sSub>
                            </m:sub>
                          </m:sSub>
                        </m:num>
                        <m:den>
                          <m:sSub>
                            <m:sSubPr>
                              <m:ctrlPr>
                                <a:rPr lang="zh-CN" altLang="zh-CN" sz="1400" b="1" i="1">
                                  <a:latin typeface="Cambria Math" panose="02040503050406030204" pitchFamily="18" charset="0"/>
                                </a:rPr>
                              </m:ctrlPr>
                            </m:sSubPr>
                            <m:e>
                              <m:r>
                                <a:rPr lang="en-US" altLang="zh-CN" sz="1400" b="1" i="1">
                                  <a:latin typeface="Cambria Math" panose="02040503050406030204" pitchFamily="18" charset="0"/>
                                </a:rPr>
                                <m:t>𝝏</m:t>
                              </m:r>
                              <m:r>
                                <a:rPr lang="en-US" altLang="zh-CN" sz="1400" b="1" i="1">
                                  <a:latin typeface="Cambria Math" panose="02040503050406030204" pitchFamily="18" charset="0"/>
                                </a:rPr>
                                <m:t>𝒘</m:t>
                              </m:r>
                            </m:e>
                            <m:sub>
                              <m:r>
                                <a:rPr lang="en-US" altLang="zh-CN" sz="1400" b="1" i="1">
                                  <a:latin typeface="Cambria Math" panose="02040503050406030204" pitchFamily="18" charset="0"/>
                                </a:rPr>
                                <m:t>𝟏</m:t>
                              </m:r>
                            </m:sub>
                          </m:sSub>
                        </m:den>
                      </m:f>
                      <m:r>
                        <a:rPr lang="en-US" altLang="zh-CN" sz="1400" b="1" i="1">
                          <a:latin typeface="Cambria Math" panose="02040503050406030204" pitchFamily="18" charset="0"/>
                        </a:rPr>
                        <m:t>+</m:t>
                      </m:r>
                      <m:f>
                        <m:fPr>
                          <m:ctrlPr>
                            <a:rPr lang="zh-CN" altLang="zh-CN" sz="1400" b="1" i="1">
                              <a:latin typeface="Cambria Math" panose="02040503050406030204" pitchFamily="18" charset="0"/>
                            </a:rPr>
                          </m:ctrlPr>
                        </m:fPr>
                        <m:num>
                          <m:r>
                            <a:rPr lang="en-US" altLang="zh-CN" sz="1400" b="1" i="1">
                              <a:latin typeface="Cambria Math" panose="02040503050406030204" pitchFamily="18" charset="0"/>
                            </a:rPr>
                            <m:t>𝝏</m:t>
                          </m:r>
                          <m:r>
                            <a:rPr lang="en-US" altLang="zh-CN" sz="1400" b="1" i="1">
                              <a:latin typeface="Cambria Math" panose="02040503050406030204" pitchFamily="18" charset="0"/>
                            </a:rPr>
                            <m:t>𝓛</m:t>
                          </m:r>
                        </m:num>
                        <m:den>
                          <m:r>
                            <a:rPr lang="en-US" altLang="zh-CN" sz="1400" b="1" i="1">
                              <a:latin typeface="Cambria Math" panose="02040503050406030204" pitchFamily="18" charset="0"/>
                            </a:rPr>
                            <m:t>𝝏</m:t>
                          </m:r>
                          <m:acc>
                            <m:accPr>
                              <m:chr m:val="̂"/>
                              <m:ctrlPr>
                                <a:rPr lang="zh-CN" altLang="zh-CN" sz="1400" b="1" i="1">
                                  <a:latin typeface="Cambria Math" panose="02040503050406030204" pitchFamily="18" charset="0"/>
                                </a:rPr>
                              </m:ctrlPr>
                            </m:accPr>
                            <m:e>
                              <m:sSub>
                                <m:sSubPr>
                                  <m:ctrlPr>
                                    <a:rPr lang="zh-CN" altLang="zh-CN" sz="1400" b="1" i="1">
                                      <a:latin typeface="Cambria Math" panose="02040503050406030204" pitchFamily="18" charset="0"/>
                                    </a:rPr>
                                  </m:ctrlPr>
                                </m:sSubPr>
                                <m:e>
                                  <m:r>
                                    <a:rPr lang="en-US" altLang="zh-CN" sz="1400" b="1" i="1">
                                      <a:latin typeface="Cambria Math" panose="02040503050406030204" pitchFamily="18" charset="0"/>
                                    </a:rPr>
                                    <m:t>𝒚</m:t>
                                  </m:r>
                                </m:e>
                                <m:sub>
                                  <m:r>
                                    <a:rPr lang="en-US" altLang="zh-CN" sz="1400" b="1" i="1">
                                      <a:latin typeface="Cambria Math" panose="02040503050406030204" pitchFamily="18" charset="0"/>
                                    </a:rPr>
                                    <m:t>𝟑</m:t>
                                  </m:r>
                                </m:sub>
                              </m:sSub>
                            </m:e>
                          </m:acc>
                        </m:den>
                      </m:f>
                      <m:r>
                        <a:rPr lang="en-US" altLang="zh-CN" sz="1400" b="1" i="1">
                          <a:latin typeface="Cambria Math" panose="02040503050406030204" pitchFamily="18" charset="0"/>
                        </a:rPr>
                        <m:t>∗</m:t>
                      </m:r>
                      <m:f>
                        <m:fPr>
                          <m:ctrlPr>
                            <a:rPr lang="zh-CN" altLang="zh-CN" sz="1400" b="1" i="1">
                              <a:latin typeface="Cambria Math" panose="02040503050406030204" pitchFamily="18" charset="0"/>
                            </a:rPr>
                          </m:ctrlPr>
                        </m:fPr>
                        <m:num>
                          <m:r>
                            <a:rPr lang="en-US" altLang="zh-CN" sz="1400" b="1" i="1">
                              <a:latin typeface="Cambria Math" panose="02040503050406030204" pitchFamily="18" charset="0"/>
                            </a:rPr>
                            <m:t>𝝏</m:t>
                          </m:r>
                          <m:acc>
                            <m:accPr>
                              <m:chr m:val="̂"/>
                              <m:ctrlPr>
                                <a:rPr lang="zh-CN" altLang="zh-CN" sz="1400" b="1" i="1">
                                  <a:latin typeface="Cambria Math" panose="02040503050406030204" pitchFamily="18" charset="0"/>
                                </a:rPr>
                              </m:ctrlPr>
                            </m:accPr>
                            <m:e>
                              <m:sSub>
                                <m:sSubPr>
                                  <m:ctrlPr>
                                    <a:rPr lang="zh-CN" altLang="zh-CN" sz="1400" b="1" i="1">
                                      <a:latin typeface="Cambria Math" panose="02040503050406030204" pitchFamily="18" charset="0"/>
                                    </a:rPr>
                                  </m:ctrlPr>
                                </m:sSubPr>
                                <m:e>
                                  <m:r>
                                    <a:rPr lang="en-US" altLang="zh-CN" sz="1400" b="1" i="1">
                                      <a:latin typeface="Cambria Math" panose="02040503050406030204" pitchFamily="18" charset="0"/>
                                    </a:rPr>
                                    <m:t>𝒚</m:t>
                                  </m:r>
                                </m:e>
                                <m:sub>
                                  <m:r>
                                    <a:rPr lang="en-US" altLang="zh-CN" sz="1400" b="1" i="1">
                                      <a:latin typeface="Cambria Math" panose="02040503050406030204" pitchFamily="18" charset="0"/>
                                    </a:rPr>
                                    <m:t>𝟑</m:t>
                                  </m:r>
                                </m:sub>
                              </m:sSub>
                            </m:e>
                          </m:acc>
                        </m:num>
                        <m:den>
                          <m:sSub>
                            <m:sSubPr>
                              <m:ctrlPr>
                                <a:rPr lang="zh-CN" altLang="zh-CN" sz="1400" b="1" i="1">
                                  <a:latin typeface="Cambria Math" panose="02040503050406030204" pitchFamily="18" charset="0"/>
                                </a:rPr>
                              </m:ctrlPr>
                            </m:sSubPr>
                            <m:e>
                              <m:r>
                                <a:rPr lang="en-US" altLang="zh-CN" sz="1400" b="1" i="1">
                                  <a:latin typeface="Cambria Math" panose="02040503050406030204" pitchFamily="18" charset="0"/>
                                </a:rPr>
                                <m:t>𝝏</m:t>
                              </m:r>
                              <m:r>
                                <a:rPr lang="en-US" altLang="zh-CN" sz="1400" b="1" i="1">
                                  <a:latin typeface="Cambria Math" panose="02040503050406030204" pitchFamily="18" charset="0"/>
                                </a:rPr>
                                <m:t>𝑰𝒏</m:t>
                              </m:r>
                            </m:e>
                            <m:sub>
                              <m:sSub>
                                <m:sSubPr>
                                  <m:ctrlPr>
                                    <a:rPr lang="zh-CN" altLang="zh-CN" sz="1400" b="1" i="1">
                                      <a:latin typeface="Cambria Math" panose="02040503050406030204" pitchFamily="18" charset="0"/>
                                    </a:rPr>
                                  </m:ctrlPr>
                                </m:sSubPr>
                                <m:e>
                                  <m:r>
                                    <a:rPr lang="en-US" altLang="zh-CN" sz="1400" b="1" i="1">
                                      <a:latin typeface="Cambria Math" panose="02040503050406030204" pitchFamily="18" charset="0"/>
                                    </a:rPr>
                                    <m:t>𝒐</m:t>
                                  </m:r>
                                </m:e>
                                <m:sub>
                                  <m:r>
                                    <a:rPr lang="en-US" altLang="zh-CN" sz="1400" b="1" i="1">
                                      <a:latin typeface="Cambria Math" panose="02040503050406030204" pitchFamily="18" charset="0"/>
                                    </a:rPr>
                                    <m:t>𝟑</m:t>
                                  </m:r>
                                </m:sub>
                              </m:sSub>
                            </m:sub>
                          </m:sSub>
                        </m:den>
                      </m:f>
                      <m:r>
                        <a:rPr lang="en-US" altLang="zh-CN" sz="1400" b="1" i="1">
                          <a:latin typeface="Cambria Math" panose="02040503050406030204" pitchFamily="18" charset="0"/>
                        </a:rPr>
                        <m:t>∗</m:t>
                      </m:r>
                      <m:f>
                        <m:fPr>
                          <m:ctrlPr>
                            <a:rPr lang="zh-CN" altLang="zh-CN" sz="1400" b="1" i="1">
                              <a:latin typeface="Cambria Math" panose="02040503050406030204" pitchFamily="18" charset="0"/>
                            </a:rPr>
                          </m:ctrlPr>
                        </m:fPr>
                        <m:num>
                          <m:sSub>
                            <m:sSubPr>
                              <m:ctrlPr>
                                <a:rPr lang="zh-CN" altLang="zh-CN" sz="1400" b="1" i="1">
                                  <a:latin typeface="Cambria Math" panose="02040503050406030204" pitchFamily="18" charset="0"/>
                                </a:rPr>
                              </m:ctrlPr>
                            </m:sSubPr>
                            <m:e>
                              <m:r>
                                <a:rPr lang="en-US" altLang="zh-CN" sz="1400" b="1" i="1">
                                  <a:latin typeface="Cambria Math" panose="02040503050406030204" pitchFamily="18" charset="0"/>
                                </a:rPr>
                                <m:t>𝝏</m:t>
                              </m:r>
                              <m:r>
                                <a:rPr lang="en-US" altLang="zh-CN" sz="1400" b="1" i="1">
                                  <a:latin typeface="Cambria Math" panose="02040503050406030204" pitchFamily="18" charset="0"/>
                                </a:rPr>
                                <m:t>𝑰𝒏</m:t>
                              </m:r>
                            </m:e>
                            <m:sub>
                              <m:sSub>
                                <m:sSubPr>
                                  <m:ctrlPr>
                                    <a:rPr lang="zh-CN" altLang="zh-CN" sz="1400" b="1" i="1">
                                      <a:latin typeface="Cambria Math" panose="02040503050406030204" pitchFamily="18" charset="0"/>
                                    </a:rPr>
                                  </m:ctrlPr>
                                </m:sSubPr>
                                <m:e>
                                  <m:r>
                                    <a:rPr lang="en-US" altLang="zh-CN" sz="1400" b="1" i="1">
                                      <a:latin typeface="Cambria Math" panose="02040503050406030204" pitchFamily="18" charset="0"/>
                                    </a:rPr>
                                    <m:t>𝒐</m:t>
                                  </m:r>
                                </m:e>
                                <m:sub>
                                  <m:r>
                                    <a:rPr lang="en-US" altLang="zh-CN" sz="1400" b="1" i="1">
                                      <a:latin typeface="Cambria Math" panose="02040503050406030204" pitchFamily="18" charset="0"/>
                                    </a:rPr>
                                    <m:t>𝟑</m:t>
                                  </m:r>
                                </m:sub>
                              </m:sSub>
                            </m:sub>
                          </m:sSub>
                        </m:num>
                        <m:den>
                          <m:sSub>
                            <m:sSubPr>
                              <m:ctrlPr>
                                <a:rPr lang="zh-CN" altLang="zh-CN" sz="1400" b="1" i="1">
                                  <a:latin typeface="Cambria Math" panose="02040503050406030204" pitchFamily="18" charset="0"/>
                                </a:rPr>
                              </m:ctrlPr>
                            </m:sSubPr>
                            <m:e>
                              <m:r>
                                <a:rPr lang="en-US" altLang="zh-CN" sz="1400" b="1" i="1">
                                  <a:latin typeface="Cambria Math" panose="02040503050406030204" pitchFamily="18" charset="0"/>
                                </a:rPr>
                                <m:t>𝝏</m:t>
                              </m:r>
                              <m:r>
                                <a:rPr lang="en-US" altLang="zh-CN" sz="1400" b="1" i="1">
                                  <a:latin typeface="Cambria Math" panose="02040503050406030204" pitchFamily="18" charset="0"/>
                                </a:rPr>
                                <m:t>𝑶𝒖𝒕</m:t>
                              </m:r>
                            </m:e>
                            <m:sub>
                              <m:sSub>
                                <m:sSubPr>
                                  <m:ctrlPr>
                                    <a:rPr lang="zh-CN" altLang="zh-CN" sz="1400" b="1" i="1">
                                      <a:latin typeface="Cambria Math" panose="02040503050406030204" pitchFamily="18" charset="0"/>
                                    </a:rPr>
                                  </m:ctrlPr>
                                </m:sSubPr>
                                <m:e>
                                  <m:r>
                                    <a:rPr lang="en-US" altLang="zh-CN" sz="1400" b="1" i="1">
                                      <a:latin typeface="Cambria Math" panose="02040503050406030204" pitchFamily="18" charset="0"/>
                                    </a:rPr>
                                    <m:t>𝒉</m:t>
                                  </m:r>
                                </m:e>
                                <m:sub>
                                  <m:r>
                                    <a:rPr lang="en-US" altLang="zh-CN" sz="1400" b="1" i="1">
                                      <a:latin typeface="Cambria Math" panose="02040503050406030204" pitchFamily="18" charset="0"/>
                                    </a:rPr>
                                    <m:t>𝟏</m:t>
                                  </m:r>
                                </m:sub>
                              </m:sSub>
                            </m:sub>
                          </m:sSub>
                        </m:den>
                      </m:f>
                      <m:r>
                        <a:rPr lang="en-US" altLang="zh-CN" sz="1400" b="1" i="1">
                          <a:latin typeface="Cambria Math" panose="02040503050406030204" pitchFamily="18" charset="0"/>
                        </a:rPr>
                        <m:t>∗</m:t>
                      </m:r>
                      <m:f>
                        <m:fPr>
                          <m:ctrlPr>
                            <a:rPr lang="zh-CN" altLang="zh-CN" sz="1400" b="1" i="1">
                              <a:latin typeface="Cambria Math" panose="02040503050406030204" pitchFamily="18" charset="0"/>
                            </a:rPr>
                          </m:ctrlPr>
                        </m:fPr>
                        <m:num>
                          <m:r>
                            <a:rPr lang="en-US" altLang="zh-CN" sz="1400" b="1" i="1">
                              <a:latin typeface="Cambria Math" panose="02040503050406030204" pitchFamily="18" charset="0"/>
                            </a:rPr>
                            <m:t>𝝏</m:t>
                          </m:r>
                          <m:sSub>
                            <m:sSubPr>
                              <m:ctrlPr>
                                <a:rPr lang="zh-CN" altLang="zh-CN" sz="1400" b="1" i="1">
                                  <a:latin typeface="Cambria Math" panose="02040503050406030204" pitchFamily="18" charset="0"/>
                                </a:rPr>
                              </m:ctrlPr>
                            </m:sSubPr>
                            <m:e>
                              <m:r>
                                <a:rPr lang="en-US" altLang="zh-CN" sz="1400" b="1" i="1">
                                  <a:latin typeface="Cambria Math" panose="02040503050406030204" pitchFamily="18" charset="0"/>
                                </a:rPr>
                                <m:t>𝑶𝒖𝒕</m:t>
                              </m:r>
                            </m:e>
                            <m:sub>
                              <m:sSub>
                                <m:sSubPr>
                                  <m:ctrlPr>
                                    <a:rPr lang="zh-CN" altLang="zh-CN" sz="1400" b="1" i="1">
                                      <a:latin typeface="Cambria Math" panose="02040503050406030204" pitchFamily="18" charset="0"/>
                                    </a:rPr>
                                  </m:ctrlPr>
                                </m:sSubPr>
                                <m:e>
                                  <m:r>
                                    <a:rPr lang="en-US" altLang="zh-CN" sz="1400" b="1" i="1">
                                      <a:latin typeface="Cambria Math" panose="02040503050406030204" pitchFamily="18" charset="0"/>
                                    </a:rPr>
                                    <m:t>𝒉</m:t>
                                  </m:r>
                                </m:e>
                                <m:sub>
                                  <m:r>
                                    <a:rPr lang="en-US" altLang="zh-CN" sz="1400" b="1" i="1">
                                      <a:latin typeface="Cambria Math" panose="02040503050406030204" pitchFamily="18" charset="0"/>
                                    </a:rPr>
                                    <m:t>𝟏</m:t>
                                  </m:r>
                                </m:sub>
                              </m:sSub>
                            </m:sub>
                          </m:sSub>
                        </m:num>
                        <m:den>
                          <m:sSub>
                            <m:sSubPr>
                              <m:ctrlPr>
                                <a:rPr lang="zh-CN" altLang="zh-CN" sz="1400" b="1" i="1">
                                  <a:latin typeface="Cambria Math" panose="02040503050406030204" pitchFamily="18" charset="0"/>
                                </a:rPr>
                              </m:ctrlPr>
                            </m:sSubPr>
                            <m:e>
                              <m:r>
                                <a:rPr lang="en-US" altLang="zh-CN" sz="1400" b="1" i="1">
                                  <a:latin typeface="Cambria Math" panose="02040503050406030204" pitchFamily="18" charset="0"/>
                                </a:rPr>
                                <m:t>𝝏</m:t>
                              </m:r>
                              <m:r>
                                <a:rPr lang="en-US" altLang="zh-CN" sz="1400" b="1" i="1">
                                  <a:latin typeface="Cambria Math" panose="02040503050406030204" pitchFamily="18" charset="0"/>
                                </a:rPr>
                                <m:t>𝑰𝒏</m:t>
                              </m:r>
                            </m:e>
                            <m:sub>
                              <m:sSub>
                                <m:sSubPr>
                                  <m:ctrlPr>
                                    <a:rPr lang="zh-CN" altLang="zh-CN" sz="1400" b="1" i="1">
                                      <a:latin typeface="Cambria Math" panose="02040503050406030204" pitchFamily="18" charset="0"/>
                                    </a:rPr>
                                  </m:ctrlPr>
                                </m:sSubPr>
                                <m:e>
                                  <m:r>
                                    <a:rPr lang="en-US" altLang="zh-CN" sz="1400" b="1" i="1">
                                      <a:latin typeface="Cambria Math" panose="02040503050406030204" pitchFamily="18" charset="0"/>
                                    </a:rPr>
                                    <m:t>𝒉</m:t>
                                  </m:r>
                                </m:e>
                                <m:sub>
                                  <m:r>
                                    <a:rPr lang="en-US" altLang="zh-CN" sz="1400" b="1" i="1">
                                      <a:latin typeface="Cambria Math" panose="02040503050406030204" pitchFamily="18" charset="0"/>
                                    </a:rPr>
                                    <m:t>𝟏</m:t>
                                  </m:r>
                                </m:sub>
                              </m:sSub>
                            </m:sub>
                          </m:sSub>
                        </m:den>
                      </m:f>
                      <m:r>
                        <a:rPr lang="en-US" altLang="zh-CN" sz="1400" b="1" i="1">
                          <a:latin typeface="Cambria Math" panose="02040503050406030204" pitchFamily="18" charset="0"/>
                        </a:rPr>
                        <m:t>∗</m:t>
                      </m:r>
                      <m:f>
                        <m:fPr>
                          <m:ctrlPr>
                            <a:rPr lang="zh-CN" altLang="zh-CN" sz="1400" b="1" i="1">
                              <a:latin typeface="Cambria Math" panose="02040503050406030204" pitchFamily="18" charset="0"/>
                            </a:rPr>
                          </m:ctrlPr>
                        </m:fPr>
                        <m:num>
                          <m:sSub>
                            <m:sSubPr>
                              <m:ctrlPr>
                                <a:rPr lang="zh-CN" altLang="zh-CN" sz="1400" b="1" i="1">
                                  <a:latin typeface="Cambria Math" panose="02040503050406030204" pitchFamily="18" charset="0"/>
                                </a:rPr>
                              </m:ctrlPr>
                            </m:sSubPr>
                            <m:e>
                              <m:r>
                                <a:rPr lang="en-US" altLang="zh-CN" sz="1400" b="1" i="1">
                                  <a:latin typeface="Cambria Math" panose="02040503050406030204" pitchFamily="18" charset="0"/>
                                </a:rPr>
                                <m:t>𝝏</m:t>
                              </m:r>
                              <m:r>
                                <a:rPr lang="en-US" altLang="zh-CN" sz="1400" b="1" i="1">
                                  <a:latin typeface="Cambria Math" panose="02040503050406030204" pitchFamily="18" charset="0"/>
                                </a:rPr>
                                <m:t>𝑰𝒏</m:t>
                              </m:r>
                            </m:e>
                            <m:sub>
                              <m:sSub>
                                <m:sSubPr>
                                  <m:ctrlPr>
                                    <a:rPr lang="zh-CN" altLang="zh-CN" sz="1400" b="1" i="1">
                                      <a:latin typeface="Cambria Math" panose="02040503050406030204" pitchFamily="18" charset="0"/>
                                    </a:rPr>
                                  </m:ctrlPr>
                                </m:sSubPr>
                                <m:e>
                                  <m:r>
                                    <a:rPr lang="en-US" altLang="zh-CN" sz="1400" b="1" i="1">
                                      <a:latin typeface="Cambria Math" panose="02040503050406030204" pitchFamily="18" charset="0"/>
                                    </a:rPr>
                                    <m:t>𝒉</m:t>
                                  </m:r>
                                </m:e>
                                <m:sub>
                                  <m:r>
                                    <a:rPr lang="en-US" altLang="zh-CN" sz="1400" b="1" i="1">
                                      <a:latin typeface="Cambria Math" panose="02040503050406030204" pitchFamily="18" charset="0"/>
                                    </a:rPr>
                                    <m:t>𝟏</m:t>
                                  </m:r>
                                </m:sub>
                              </m:sSub>
                            </m:sub>
                          </m:sSub>
                        </m:num>
                        <m:den>
                          <m:sSub>
                            <m:sSubPr>
                              <m:ctrlPr>
                                <a:rPr lang="zh-CN" altLang="zh-CN" sz="1400" b="1" i="1">
                                  <a:latin typeface="Cambria Math" panose="02040503050406030204" pitchFamily="18" charset="0"/>
                                </a:rPr>
                              </m:ctrlPr>
                            </m:sSubPr>
                            <m:e>
                              <m:r>
                                <a:rPr lang="en-US" altLang="zh-CN" sz="1400" b="1" i="1">
                                  <a:latin typeface="Cambria Math" panose="02040503050406030204" pitchFamily="18" charset="0"/>
                                </a:rPr>
                                <m:t>𝝏</m:t>
                              </m:r>
                              <m:r>
                                <a:rPr lang="en-US" altLang="zh-CN" sz="1400" b="1" i="1">
                                  <a:latin typeface="Cambria Math" panose="02040503050406030204" pitchFamily="18" charset="0"/>
                                </a:rPr>
                                <m:t>𝒘</m:t>
                              </m:r>
                            </m:e>
                            <m:sub>
                              <m:r>
                                <a:rPr lang="en-US" altLang="zh-CN" sz="1400" b="1" i="1">
                                  <a:latin typeface="Cambria Math" panose="02040503050406030204" pitchFamily="18" charset="0"/>
                                </a:rPr>
                                <m:t>𝟏</m:t>
                              </m:r>
                            </m:sub>
                          </m:sSub>
                        </m:den>
                      </m:f>
                    </m:oMath>
                    <m:oMath xmlns:m="http://schemas.openxmlformats.org/officeDocument/2006/math">
                      <m:r>
                        <a:rPr lang="en-US" altLang="zh-CN" sz="1400" b="1" i="1">
                          <a:latin typeface="Cambria Math" panose="02040503050406030204" pitchFamily="18" charset="0"/>
                        </a:rPr>
                        <m:t>=</m:t>
                      </m:r>
                      <m:d>
                        <m:dPr>
                          <m:ctrlPr>
                            <a:rPr lang="zh-CN" altLang="zh-CN" sz="1400" b="1" i="1">
                              <a:latin typeface="Cambria Math" panose="02040503050406030204" pitchFamily="18" charset="0"/>
                            </a:rPr>
                          </m:ctrlPr>
                        </m:dPr>
                        <m:e>
                          <m:f>
                            <m:fPr>
                              <m:ctrlPr>
                                <a:rPr lang="zh-CN" altLang="zh-CN" sz="1400" b="1" i="1">
                                  <a:latin typeface="Cambria Math" panose="02040503050406030204" pitchFamily="18" charset="0"/>
                                </a:rPr>
                              </m:ctrlPr>
                            </m:fPr>
                            <m:num>
                              <m:r>
                                <a:rPr lang="en-US" altLang="zh-CN" sz="1400" b="1" i="1">
                                  <a:latin typeface="Cambria Math" panose="02040503050406030204" pitchFamily="18" charset="0"/>
                                </a:rPr>
                                <m:t>𝝏</m:t>
                              </m:r>
                              <m:r>
                                <a:rPr lang="en-US" altLang="zh-CN" sz="1400" b="1" i="1">
                                  <a:latin typeface="Cambria Math" panose="02040503050406030204" pitchFamily="18" charset="0"/>
                                </a:rPr>
                                <m:t>𝓛</m:t>
                              </m:r>
                            </m:num>
                            <m:den>
                              <m:r>
                                <a:rPr lang="en-US" altLang="zh-CN" sz="1400" b="1" i="1">
                                  <a:latin typeface="Cambria Math" panose="02040503050406030204" pitchFamily="18" charset="0"/>
                                </a:rPr>
                                <m:t>𝝏</m:t>
                              </m:r>
                              <m:acc>
                                <m:accPr>
                                  <m:chr m:val="̂"/>
                                  <m:ctrlPr>
                                    <a:rPr lang="zh-CN" altLang="zh-CN" sz="1400" b="1" i="1">
                                      <a:latin typeface="Cambria Math" panose="02040503050406030204" pitchFamily="18" charset="0"/>
                                    </a:rPr>
                                  </m:ctrlPr>
                                </m:accPr>
                                <m:e>
                                  <m:sSub>
                                    <m:sSubPr>
                                      <m:ctrlPr>
                                        <a:rPr lang="zh-CN" altLang="zh-CN" sz="1400" b="1" i="1">
                                          <a:latin typeface="Cambria Math" panose="02040503050406030204" pitchFamily="18" charset="0"/>
                                        </a:rPr>
                                      </m:ctrlPr>
                                    </m:sSubPr>
                                    <m:e>
                                      <m:r>
                                        <a:rPr lang="en-US" altLang="zh-CN" sz="1400" b="1" i="1">
                                          <a:latin typeface="Cambria Math" panose="02040503050406030204" pitchFamily="18" charset="0"/>
                                        </a:rPr>
                                        <m:t>𝒚</m:t>
                                      </m:r>
                                    </m:e>
                                    <m:sub>
                                      <m:r>
                                        <a:rPr lang="en-US" altLang="zh-CN" sz="1400" b="1" i="1">
                                          <a:latin typeface="Cambria Math" panose="02040503050406030204" pitchFamily="18" charset="0"/>
                                        </a:rPr>
                                        <m:t>𝟏</m:t>
                                      </m:r>
                                    </m:sub>
                                  </m:sSub>
                                </m:e>
                              </m:acc>
                            </m:den>
                          </m:f>
                          <m:r>
                            <a:rPr lang="en-US" altLang="zh-CN" sz="1400" b="1" i="1">
                              <a:latin typeface="Cambria Math" panose="02040503050406030204" pitchFamily="18" charset="0"/>
                            </a:rPr>
                            <m:t>∗</m:t>
                          </m:r>
                          <m:f>
                            <m:fPr>
                              <m:ctrlPr>
                                <a:rPr lang="zh-CN" altLang="zh-CN" sz="1400" b="1" i="1">
                                  <a:latin typeface="Cambria Math" panose="02040503050406030204" pitchFamily="18" charset="0"/>
                                </a:rPr>
                              </m:ctrlPr>
                            </m:fPr>
                            <m:num>
                              <m:r>
                                <a:rPr lang="en-US" altLang="zh-CN" sz="1400" b="1" i="1">
                                  <a:latin typeface="Cambria Math" panose="02040503050406030204" pitchFamily="18" charset="0"/>
                                </a:rPr>
                                <m:t>𝝏</m:t>
                              </m:r>
                              <m:acc>
                                <m:accPr>
                                  <m:chr m:val="̂"/>
                                  <m:ctrlPr>
                                    <a:rPr lang="zh-CN" altLang="zh-CN" sz="1400" b="1" i="1">
                                      <a:latin typeface="Cambria Math" panose="02040503050406030204" pitchFamily="18" charset="0"/>
                                    </a:rPr>
                                  </m:ctrlPr>
                                </m:accPr>
                                <m:e>
                                  <m:sSub>
                                    <m:sSubPr>
                                      <m:ctrlPr>
                                        <a:rPr lang="zh-CN" altLang="zh-CN" sz="1400" b="1" i="1">
                                          <a:latin typeface="Cambria Math" panose="02040503050406030204" pitchFamily="18" charset="0"/>
                                        </a:rPr>
                                      </m:ctrlPr>
                                    </m:sSubPr>
                                    <m:e>
                                      <m:r>
                                        <a:rPr lang="en-US" altLang="zh-CN" sz="1400" b="1" i="1">
                                          <a:latin typeface="Cambria Math" panose="02040503050406030204" pitchFamily="18" charset="0"/>
                                        </a:rPr>
                                        <m:t>𝒚</m:t>
                                      </m:r>
                                    </m:e>
                                    <m:sub>
                                      <m:r>
                                        <a:rPr lang="en-US" altLang="zh-CN" sz="1400" b="1" i="1">
                                          <a:latin typeface="Cambria Math" panose="02040503050406030204" pitchFamily="18" charset="0"/>
                                        </a:rPr>
                                        <m:t>𝟏</m:t>
                                      </m:r>
                                    </m:sub>
                                  </m:sSub>
                                </m:e>
                              </m:acc>
                            </m:num>
                            <m:den>
                              <m:sSub>
                                <m:sSubPr>
                                  <m:ctrlPr>
                                    <a:rPr lang="zh-CN" altLang="zh-CN" sz="1400" b="1" i="1">
                                      <a:latin typeface="Cambria Math" panose="02040503050406030204" pitchFamily="18" charset="0"/>
                                    </a:rPr>
                                  </m:ctrlPr>
                                </m:sSubPr>
                                <m:e>
                                  <m:r>
                                    <a:rPr lang="en-US" altLang="zh-CN" sz="1400" b="1" i="1">
                                      <a:latin typeface="Cambria Math" panose="02040503050406030204" pitchFamily="18" charset="0"/>
                                    </a:rPr>
                                    <m:t>𝝏</m:t>
                                  </m:r>
                                  <m:r>
                                    <a:rPr lang="en-US" altLang="zh-CN" sz="1400" b="1" i="1">
                                      <a:latin typeface="Cambria Math" panose="02040503050406030204" pitchFamily="18" charset="0"/>
                                    </a:rPr>
                                    <m:t>𝑰𝒏</m:t>
                                  </m:r>
                                </m:e>
                                <m:sub>
                                  <m:sSub>
                                    <m:sSubPr>
                                      <m:ctrlPr>
                                        <a:rPr lang="zh-CN" altLang="zh-CN" sz="1400" b="1" i="1">
                                          <a:latin typeface="Cambria Math" panose="02040503050406030204" pitchFamily="18" charset="0"/>
                                        </a:rPr>
                                      </m:ctrlPr>
                                    </m:sSubPr>
                                    <m:e>
                                      <m:r>
                                        <a:rPr lang="en-US" altLang="zh-CN" sz="1400" b="1" i="1">
                                          <a:latin typeface="Cambria Math" panose="02040503050406030204" pitchFamily="18" charset="0"/>
                                        </a:rPr>
                                        <m:t>𝒐</m:t>
                                      </m:r>
                                    </m:e>
                                    <m:sub>
                                      <m:r>
                                        <a:rPr lang="en-US" altLang="zh-CN" sz="1400" b="1" i="1">
                                          <a:latin typeface="Cambria Math" panose="02040503050406030204" pitchFamily="18" charset="0"/>
                                        </a:rPr>
                                        <m:t>𝟏</m:t>
                                      </m:r>
                                    </m:sub>
                                  </m:sSub>
                                </m:sub>
                              </m:sSub>
                            </m:den>
                          </m:f>
                          <m:r>
                            <a:rPr lang="en-US" altLang="zh-CN" sz="1400" b="1" i="1">
                              <a:latin typeface="Cambria Math" panose="02040503050406030204" pitchFamily="18" charset="0"/>
                            </a:rPr>
                            <m:t>∗</m:t>
                          </m:r>
                          <m:f>
                            <m:fPr>
                              <m:ctrlPr>
                                <a:rPr lang="zh-CN" altLang="zh-CN" sz="1400" b="1" i="1">
                                  <a:latin typeface="Cambria Math" panose="02040503050406030204" pitchFamily="18" charset="0"/>
                                </a:rPr>
                              </m:ctrlPr>
                            </m:fPr>
                            <m:num>
                              <m:sSub>
                                <m:sSubPr>
                                  <m:ctrlPr>
                                    <a:rPr lang="zh-CN" altLang="zh-CN" sz="1400" b="1" i="1">
                                      <a:latin typeface="Cambria Math" panose="02040503050406030204" pitchFamily="18" charset="0"/>
                                    </a:rPr>
                                  </m:ctrlPr>
                                </m:sSubPr>
                                <m:e>
                                  <m:r>
                                    <a:rPr lang="en-US" altLang="zh-CN" sz="1400" b="1" i="1">
                                      <a:latin typeface="Cambria Math" panose="02040503050406030204" pitchFamily="18" charset="0"/>
                                    </a:rPr>
                                    <m:t>𝝏</m:t>
                                  </m:r>
                                  <m:r>
                                    <a:rPr lang="en-US" altLang="zh-CN" sz="1400" b="1" i="1">
                                      <a:latin typeface="Cambria Math" panose="02040503050406030204" pitchFamily="18" charset="0"/>
                                    </a:rPr>
                                    <m:t>𝑰𝒏</m:t>
                                  </m:r>
                                </m:e>
                                <m:sub>
                                  <m:sSub>
                                    <m:sSubPr>
                                      <m:ctrlPr>
                                        <a:rPr lang="zh-CN" altLang="zh-CN" sz="1400" b="1" i="1">
                                          <a:latin typeface="Cambria Math" panose="02040503050406030204" pitchFamily="18" charset="0"/>
                                        </a:rPr>
                                      </m:ctrlPr>
                                    </m:sSubPr>
                                    <m:e>
                                      <m:r>
                                        <a:rPr lang="en-US" altLang="zh-CN" sz="1400" b="1" i="1">
                                          <a:latin typeface="Cambria Math" panose="02040503050406030204" pitchFamily="18" charset="0"/>
                                        </a:rPr>
                                        <m:t>𝒐</m:t>
                                      </m:r>
                                    </m:e>
                                    <m:sub>
                                      <m:r>
                                        <a:rPr lang="en-US" altLang="zh-CN" sz="1400" b="1" i="1">
                                          <a:latin typeface="Cambria Math" panose="02040503050406030204" pitchFamily="18" charset="0"/>
                                        </a:rPr>
                                        <m:t>𝟏</m:t>
                                      </m:r>
                                    </m:sub>
                                  </m:sSub>
                                </m:sub>
                              </m:sSub>
                            </m:num>
                            <m:den>
                              <m:sSub>
                                <m:sSubPr>
                                  <m:ctrlPr>
                                    <a:rPr lang="zh-CN" altLang="zh-CN" sz="1400" b="1" i="1">
                                      <a:latin typeface="Cambria Math" panose="02040503050406030204" pitchFamily="18" charset="0"/>
                                    </a:rPr>
                                  </m:ctrlPr>
                                </m:sSubPr>
                                <m:e>
                                  <m:r>
                                    <a:rPr lang="en-US" altLang="zh-CN" sz="1400" b="1" i="1">
                                      <a:latin typeface="Cambria Math" panose="02040503050406030204" pitchFamily="18" charset="0"/>
                                    </a:rPr>
                                    <m:t>𝝏</m:t>
                                  </m:r>
                                  <m:r>
                                    <a:rPr lang="en-US" altLang="zh-CN" sz="1400" b="1" i="1">
                                      <a:latin typeface="Cambria Math" panose="02040503050406030204" pitchFamily="18" charset="0"/>
                                    </a:rPr>
                                    <m:t>𝑶𝒖𝒕</m:t>
                                  </m:r>
                                </m:e>
                                <m:sub>
                                  <m:sSub>
                                    <m:sSubPr>
                                      <m:ctrlPr>
                                        <a:rPr lang="zh-CN" altLang="zh-CN" sz="1400" b="1" i="1">
                                          <a:latin typeface="Cambria Math" panose="02040503050406030204" pitchFamily="18" charset="0"/>
                                        </a:rPr>
                                      </m:ctrlPr>
                                    </m:sSubPr>
                                    <m:e>
                                      <m:r>
                                        <a:rPr lang="en-US" altLang="zh-CN" sz="1400" b="1" i="1">
                                          <a:latin typeface="Cambria Math" panose="02040503050406030204" pitchFamily="18" charset="0"/>
                                        </a:rPr>
                                        <m:t>𝒉</m:t>
                                      </m:r>
                                    </m:e>
                                    <m:sub>
                                      <m:r>
                                        <a:rPr lang="en-US" altLang="zh-CN" sz="1400" b="1" i="1">
                                          <a:latin typeface="Cambria Math" panose="02040503050406030204" pitchFamily="18" charset="0"/>
                                        </a:rPr>
                                        <m:t>𝟏</m:t>
                                      </m:r>
                                    </m:sub>
                                  </m:sSub>
                                </m:sub>
                              </m:sSub>
                            </m:den>
                          </m:f>
                          <m:r>
                            <a:rPr lang="en-US" altLang="zh-CN" sz="1400" b="1" i="1">
                              <a:latin typeface="Cambria Math" panose="02040503050406030204" pitchFamily="18" charset="0"/>
                            </a:rPr>
                            <m:t>+</m:t>
                          </m:r>
                          <m:f>
                            <m:fPr>
                              <m:ctrlPr>
                                <a:rPr lang="zh-CN" altLang="zh-CN" sz="1400" b="1" i="1">
                                  <a:latin typeface="Cambria Math" panose="02040503050406030204" pitchFamily="18" charset="0"/>
                                </a:rPr>
                              </m:ctrlPr>
                            </m:fPr>
                            <m:num>
                              <m:r>
                                <a:rPr lang="en-US" altLang="zh-CN" sz="1400" b="1" i="1">
                                  <a:latin typeface="Cambria Math" panose="02040503050406030204" pitchFamily="18" charset="0"/>
                                </a:rPr>
                                <m:t>𝝏</m:t>
                              </m:r>
                              <m:r>
                                <a:rPr lang="en-US" altLang="zh-CN" sz="1400" b="1" i="1">
                                  <a:latin typeface="Cambria Math" panose="02040503050406030204" pitchFamily="18" charset="0"/>
                                </a:rPr>
                                <m:t>𝓛</m:t>
                              </m:r>
                            </m:num>
                            <m:den>
                              <m:r>
                                <a:rPr lang="en-US" altLang="zh-CN" sz="1400" b="1" i="1">
                                  <a:latin typeface="Cambria Math" panose="02040503050406030204" pitchFamily="18" charset="0"/>
                                </a:rPr>
                                <m:t>𝝏</m:t>
                              </m:r>
                              <m:acc>
                                <m:accPr>
                                  <m:chr m:val="̂"/>
                                  <m:ctrlPr>
                                    <a:rPr lang="zh-CN" altLang="zh-CN" sz="1400" b="1" i="1">
                                      <a:latin typeface="Cambria Math" panose="02040503050406030204" pitchFamily="18" charset="0"/>
                                    </a:rPr>
                                  </m:ctrlPr>
                                </m:accPr>
                                <m:e>
                                  <m:sSub>
                                    <m:sSubPr>
                                      <m:ctrlPr>
                                        <a:rPr lang="zh-CN" altLang="zh-CN" sz="1400" b="1" i="1">
                                          <a:latin typeface="Cambria Math" panose="02040503050406030204" pitchFamily="18" charset="0"/>
                                        </a:rPr>
                                      </m:ctrlPr>
                                    </m:sSubPr>
                                    <m:e>
                                      <m:r>
                                        <a:rPr lang="en-US" altLang="zh-CN" sz="1400" b="1" i="1">
                                          <a:latin typeface="Cambria Math" panose="02040503050406030204" pitchFamily="18" charset="0"/>
                                        </a:rPr>
                                        <m:t>𝒚</m:t>
                                      </m:r>
                                    </m:e>
                                    <m:sub>
                                      <m:r>
                                        <a:rPr lang="en-US" altLang="zh-CN" sz="1400" b="1" i="1">
                                          <a:latin typeface="Cambria Math" panose="02040503050406030204" pitchFamily="18" charset="0"/>
                                        </a:rPr>
                                        <m:t>𝟐</m:t>
                                      </m:r>
                                    </m:sub>
                                  </m:sSub>
                                </m:e>
                              </m:acc>
                            </m:den>
                          </m:f>
                          <m:r>
                            <a:rPr lang="en-US" altLang="zh-CN" sz="1400" b="1" i="1">
                              <a:latin typeface="Cambria Math" panose="02040503050406030204" pitchFamily="18" charset="0"/>
                            </a:rPr>
                            <m:t>∗</m:t>
                          </m:r>
                          <m:f>
                            <m:fPr>
                              <m:ctrlPr>
                                <a:rPr lang="zh-CN" altLang="zh-CN" sz="1400" b="1" i="1">
                                  <a:latin typeface="Cambria Math" panose="02040503050406030204" pitchFamily="18" charset="0"/>
                                </a:rPr>
                              </m:ctrlPr>
                            </m:fPr>
                            <m:num>
                              <m:r>
                                <a:rPr lang="en-US" altLang="zh-CN" sz="1400" b="1" i="1">
                                  <a:latin typeface="Cambria Math" panose="02040503050406030204" pitchFamily="18" charset="0"/>
                                </a:rPr>
                                <m:t>𝝏</m:t>
                              </m:r>
                              <m:acc>
                                <m:accPr>
                                  <m:chr m:val="̂"/>
                                  <m:ctrlPr>
                                    <a:rPr lang="zh-CN" altLang="zh-CN" sz="1400" b="1" i="1">
                                      <a:latin typeface="Cambria Math" panose="02040503050406030204" pitchFamily="18" charset="0"/>
                                    </a:rPr>
                                  </m:ctrlPr>
                                </m:accPr>
                                <m:e>
                                  <m:sSub>
                                    <m:sSubPr>
                                      <m:ctrlPr>
                                        <a:rPr lang="zh-CN" altLang="zh-CN" sz="1400" b="1" i="1">
                                          <a:latin typeface="Cambria Math" panose="02040503050406030204" pitchFamily="18" charset="0"/>
                                        </a:rPr>
                                      </m:ctrlPr>
                                    </m:sSubPr>
                                    <m:e>
                                      <m:r>
                                        <a:rPr lang="en-US" altLang="zh-CN" sz="1400" b="1" i="1">
                                          <a:latin typeface="Cambria Math" panose="02040503050406030204" pitchFamily="18" charset="0"/>
                                        </a:rPr>
                                        <m:t>𝒚</m:t>
                                      </m:r>
                                    </m:e>
                                    <m:sub>
                                      <m:r>
                                        <a:rPr lang="en-US" altLang="zh-CN" sz="1400" b="1" i="1">
                                          <a:latin typeface="Cambria Math" panose="02040503050406030204" pitchFamily="18" charset="0"/>
                                        </a:rPr>
                                        <m:t>𝟐</m:t>
                                      </m:r>
                                    </m:sub>
                                  </m:sSub>
                                </m:e>
                              </m:acc>
                            </m:num>
                            <m:den>
                              <m:sSub>
                                <m:sSubPr>
                                  <m:ctrlPr>
                                    <a:rPr lang="zh-CN" altLang="zh-CN" sz="1400" b="1" i="1">
                                      <a:latin typeface="Cambria Math" panose="02040503050406030204" pitchFamily="18" charset="0"/>
                                    </a:rPr>
                                  </m:ctrlPr>
                                </m:sSubPr>
                                <m:e>
                                  <m:r>
                                    <a:rPr lang="en-US" altLang="zh-CN" sz="1400" b="1" i="1">
                                      <a:latin typeface="Cambria Math" panose="02040503050406030204" pitchFamily="18" charset="0"/>
                                    </a:rPr>
                                    <m:t>𝝏</m:t>
                                  </m:r>
                                  <m:r>
                                    <a:rPr lang="en-US" altLang="zh-CN" sz="1400" b="1" i="1">
                                      <a:latin typeface="Cambria Math" panose="02040503050406030204" pitchFamily="18" charset="0"/>
                                    </a:rPr>
                                    <m:t>𝑰𝒏</m:t>
                                  </m:r>
                                </m:e>
                                <m:sub>
                                  <m:sSub>
                                    <m:sSubPr>
                                      <m:ctrlPr>
                                        <a:rPr lang="zh-CN" altLang="zh-CN" sz="1400" b="1" i="1">
                                          <a:latin typeface="Cambria Math" panose="02040503050406030204" pitchFamily="18" charset="0"/>
                                        </a:rPr>
                                      </m:ctrlPr>
                                    </m:sSubPr>
                                    <m:e>
                                      <m:r>
                                        <a:rPr lang="en-US" altLang="zh-CN" sz="1400" b="1" i="1">
                                          <a:latin typeface="Cambria Math" panose="02040503050406030204" pitchFamily="18" charset="0"/>
                                        </a:rPr>
                                        <m:t>𝒐</m:t>
                                      </m:r>
                                    </m:e>
                                    <m:sub>
                                      <m:r>
                                        <a:rPr lang="en-US" altLang="zh-CN" sz="1400" b="1" i="1">
                                          <a:latin typeface="Cambria Math" panose="02040503050406030204" pitchFamily="18" charset="0"/>
                                        </a:rPr>
                                        <m:t>𝟐</m:t>
                                      </m:r>
                                    </m:sub>
                                  </m:sSub>
                                </m:sub>
                              </m:sSub>
                            </m:den>
                          </m:f>
                          <m:r>
                            <a:rPr lang="en-US" altLang="zh-CN" sz="1400" b="1" i="1">
                              <a:latin typeface="Cambria Math" panose="02040503050406030204" pitchFamily="18" charset="0"/>
                            </a:rPr>
                            <m:t>∗</m:t>
                          </m:r>
                          <m:f>
                            <m:fPr>
                              <m:ctrlPr>
                                <a:rPr lang="zh-CN" altLang="zh-CN" sz="1400" b="1" i="1">
                                  <a:latin typeface="Cambria Math" panose="02040503050406030204" pitchFamily="18" charset="0"/>
                                </a:rPr>
                              </m:ctrlPr>
                            </m:fPr>
                            <m:num>
                              <m:sSub>
                                <m:sSubPr>
                                  <m:ctrlPr>
                                    <a:rPr lang="zh-CN" altLang="zh-CN" sz="1400" b="1" i="1">
                                      <a:latin typeface="Cambria Math" panose="02040503050406030204" pitchFamily="18" charset="0"/>
                                    </a:rPr>
                                  </m:ctrlPr>
                                </m:sSubPr>
                                <m:e>
                                  <m:r>
                                    <a:rPr lang="en-US" altLang="zh-CN" sz="1400" b="1" i="1">
                                      <a:latin typeface="Cambria Math" panose="02040503050406030204" pitchFamily="18" charset="0"/>
                                    </a:rPr>
                                    <m:t>𝝏</m:t>
                                  </m:r>
                                  <m:r>
                                    <a:rPr lang="en-US" altLang="zh-CN" sz="1400" b="1" i="1">
                                      <a:latin typeface="Cambria Math" panose="02040503050406030204" pitchFamily="18" charset="0"/>
                                    </a:rPr>
                                    <m:t>𝑰𝒏</m:t>
                                  </m:r>
                                </m:e>
                                <m:sub>
                                  <m:sSub>
                                    <m:sSubPr>
                                      <m:ctrlPr>
                                        <a:rPr lang="zh-CN" altLang="zh-CN" sz="1400" b="1" i="1">
                                          <a:latin typeface="Cambria Math" panose="02040503050406030204" pitchFamily="18" charset="0"/>
                                        </a:rPr>
                                      </m:ctrlPr>
                                    </m:sSubPr>
                                    <m:e>
                                      <m:r>
                                        <a:rPr lang="en-US" altLang="zh-CN" sz="1400" b="1" i="1">
                                          <a:latin typeface="Cambria Math" panose="02040503050406030204" pitchFamily="18" charset="0"/>
                                        </a:rPr>
                                        <m:t>𝒐</m:t>
                                      </m:r>
                                    </m:e>
                                    <m:sub>
                                      <m:r>
                                        <a:rPr lang="en-US" altLang="zh-CN" sz="1400" b="1" i="1">
                                          <a:latin typeface="Cambria Math" panose="02040503050406030204" pitchFamily="18" charset="0"/>
                                        </a:rPr>
                                        <m:t>𝟐</m:t>
                                      </m:r>
                                    </m:sub>
                                  </m:sSub>
                                </m:sub>
                              </m:sSub>
                            </m:num>
                            <m:den>
                              <m:sSub>
                                <m:sSubPr>
                                  <m:ctrlPr>
                                    <a:rPr lang="zh-CN" altLang="zh-CN" sz="1400" b="1" i="1">
                                      <a:latin typeface="Cambria Math" panose="02040503050406030204" pitchFamily="18" charset="0"/>
                                    </a:rPr>
                                  </m:ctrlPr>
                                </m:sSubPr>
                                <m:e>
                                  <m:r>
                                    <a:rPr lang="en-US" altLang="zh-CN" sz="1400" b="1" i="1">
                                      <a:latin typeface="Cambria Math" panose="02040503050406030204" pitchFamily="18" charset="0"/>
                                    </a:rPr>
                                    <m:t>𝝏</m:t>
                                  </m:r>
                                  <m:r>
                                    <a:rPr lang="en-US" altLang="zh-CN" sz="1400" b="1" i="1">
                                      <a:latin typeface="Cambria Math" panose="02040503050406030204" pitchFamily="18" charset="0"/>
                                    </a:rPr>
                                    <m:t>𝑶𝒖𝒕</m:t>
                                  </m:r>
                                </m:e>
                                <m:sub>
                                  <m:sSub>
                                    <m:sSubPr>
                                      <m:ctrlPr>
                                        <a:rPr lang="zh-CN" altLang="zh-CN" sz="1400" b="1" i="1">
                                          <a:latin typeface="Cambria Math" panose="02040503050406030204" pitchFamily="18" charset="0"/>
                                        </a:rPr>
                                      </m:ctrlPr>
                                    </m:sSubPr>
                                    <m:e>
                                      <m:r>
                                        <a:rPr lang="en-US" altLang="zh-CN" sz="1400" b="1" i="1">
                                          <a:latin typeface="Cambria Math" panose="02040503050406030204" pitchFamily="18" charset="0"/>
                                        </a:rPr>
                                        <m:t>𝒉</m:t>
                                      </m:r>
                                    </m:e>
                                    <m:sub>
                                      <m:r>
                                        <a:rPr lang="en-US" altLang="zh-CN" sz="1400" b="1" i="1">
                                          <a:latin typeface="Cambria Math" panose="02040503050406030204" pitchFamily="18" charset="0"/>
                                        </a:rPr>
                                        <m:t>𝟏</m:t>
                                      </m:r>
                                    </m:sub>
                                  </m:sSub>
                                </m:sub>
                              </m:sSub>
                            </m:den>
                          </m:f>
                          <m:r>
                            <a:rPr lang="en-US" altLang="zh-CN" sz="1400" b="1" i="1">
                              <a:latin typeface="Cambria Math" panose="02040503050406030204" pitchFamily="18" charset="0"/>
                            </a:rPr>
                            <m:t>+</m:t>
                          </m:r>
                          <m:f>
                            <m:fPr>
                              <m:ctrlPr>
                                <a:rPr lang="zh-CN" altLang="zh-CN" sz="1400" b="1" i="1">
                                  <a:latin typeface="Cambria Math" panose="02040503050406030204" pitchFamily="18" charset="0"/>
                                </a:rPr>
                              </m:ctrlPr>
                            </m:fPr>
                            <m:num>
                              <m:r>
                                <a:rPr lang="en-US" altLang="zh-CN" sz="1400" b="1" i="1">
                                  <a:latin typeface="Cambria Math" panose="02040503050406030204" pitchFamily="18" charset="0"/>
                                </a:rPr>
                                <m:t>𝝏</m:t>
                              </m:r>
                              <m:r>
                                <a:rPr lang="en-US" altLang="zh-CN" sz="1400" b="1" i="1">
                                  <a:latin typeface="Cambria Math" panose="02040503050406030204" pitchFamily="18" charset="0"/>
                                </a:rPr>
                                <m:t>𝓛</m:t>
                              </m:r>
                            </m:num>
                            <m:den>
                              <m:r>
                                <a:rPr lang="en-US" altLang="zh-CN" sz="1400" b="1" i="1">
                                  <a:latin typeface="Cambria Math" panose="02040503050406030204" pitchFamily="18" charset="0"/>
                                </a:rPr>
                                <m:t>𝝏</m:t>
                              </m:r>
                              <m:acc>
                                <m:accPr>
                                  <m:chr m:val="̂"/>
                                  <m:ctrlPr>
                                    <a:rPr lang="zh-CN" altLang="zh-CN" sz="1400" b="1" i="1">
                                      <a:latin typeface="Cambria Math" panose="02040503050406030204" pitchFamily="18" charset="0"/>
                                    </a:rPr>
                                  </m:ctrlPr>
                                </m:accPr>
                                <m:e>
                                  <m:sSub>
                                    <m:sSubPr>
                                      <m:ctrlPr>
                                        <a:rPr lang="zh-CN" altLang="zh-CN" sz="1400" b="1" i="1">
                                          <a:latin typeface="Cambria Math" panose="02040503050406030204" pitchFamily="18" charset="0"/>
                                        </a:rPr>
                                      </m:ctrlPr>
                                    </m:sSubPr>
                                    <m:e>
                                      <m:r>
                                        <a:rPr lang="en-US" altLang="zh-CN" sz="1400" b="1" i="1">
                                          <a:latin typeface="Cambria Math" panose="02040503050406030204" pitchFamily="18" charset="0"/>
                                        </a:rPr>
                                        <m:t>𝒚</m:t>
                                      </m:r>
                                    </m:e>
                                    <m:sub>
                                      <m:r>
                                        <a:rPr lang="en-US" altLang="zh-CN" sz="1400" b="1" i="1">
                                          <a:latin typeface="Cambria Math" panose="02040503050406030204" pitchFamily="18" charset="0"/>
                                        </a:rPr>
                                        <m:t>𝟑</m:t>
                                      </m:r>
                                    </m:sub>
                                  </m:sSub>
                                </m:e>
                              </m:acc>
                            </m:den>
                          </m:f>
                          <m:r>
                            <a:rPr lang="en-US" altLang="zh-CN" sz="1400" b="1" i="1">
                              <a:latin typeface="Cambria Math" panose="02040503050406030204" pitchFamily="18" charset="0"/>
                            </a:rPr>
                            <m:t>∗</m:t>
                          </m:r>
                          <m:f>
                            <m:fPr>
                              <m:ctrlPr>
                                <a:rPr lang="zh-CN" altLang="zh-CN" sz="1400" b="1" i="1">
                                  <a:latin typeface="Cambria Math" panose="02040503050406030204" pitchFamily="18" charset="0"/>
                                </a:rPr>
                              </m:ctrlPr>
                            </m:fPr>
                            <m:num>
                              <m:r>
                                <a:rPr lang="en-US" altLang="zh-CN" sz="1400" b="1" i="1">
                                  <a:latin typeface="Cambria Math" panose="02040503050406030204" pitchFamily="18" charset="0"/>
                                </a:rPr>
                                <m:t>𝝏</m:t>
                              </m:r>
                              <m:acc>
                                <m:accPr>
                                  <m:chr m:val="̂"/>
                                  <m:ctrlPr>
                                    <a:rPr lang="zh-CN" altLang="zh-CN" sz="1400" b="1" i="1">
                                      <a:latin typeface="Cambria Math" panose="02040503050406030204" pitchFamily="18" charset="0"/>
                                    </a:rPr>
                                  </m:ctrlPr>
                                </m:accPr>
                                <m:e>
                                  <m:sSub>
                                    <m:sSubPr>
                                      <m:ctrlPr>
                                        <a:rPr lang="zh-CN" altLang="zh-CN" sz="1400" b="1" i="1">
                                          <a:latin typeface="Cambria Math" panose="02040503050406030204" pitchFamily="18" charset="0"/>
                                        </a:rPr>
                                      </m:ctrlPr>
                                    </m:sSubPr>
                                    <m:e>
                                      <m:r>
                                        <a:rPr lang="en-US" altLang="zh-CN" sz="1400" b="1" i="1">
                                          <a:latin typeface="Cambria Math" panose="02040503050406030204" pitchFamily="18" charset="0"/>
                                        </a:rPr>
                                        <m:t>𝒚</m:t>
                                      </m:r>
                                    </m:e>
                                    <m:sub>
                                      <m:r>
                                        <a:rPr lang="en-US" altLang="zh-CN" sz="1400" b="1" i="1">
                                          <a:latin typeface="Cambria Math" panose="02040503050406030204" pitchFamily="18" charset="0"/>
                                        </a:rPr>
                                        <m:t>𝟑</m:t>
                                      </m:r>
                                    </m:sub>
                                  </m:sSub>
                                </m:e>
                              </m:acc>
                            </m:num>
                            <m:den>
                              <m:sSub>
                                <m:sSubPr>
                                  <m:ctrlPr>
                                    <a:rPr lang="zh-CN" altLang="zh-CN" sz="1400" b="1" i="1">
                                      <a:latin typeface="Cambria Math" panose="02040503050406030204" pitchFamily="18" charset="0"/>
                                    </a:rPr>
                                  </m:ctrlPr>
                                </m:sSubPr>
                                <m:e>
                                  <m:r>
                                    <a:rPr lang="en-US" altLang="zh-CN" sz="1400" b="1" i="1">
                                      <a:latin typeface="Cambria Math" panose="02040503050406030204" pitchFamily="18" charset="0"/>
                                    </a:rPr>
                                    <m:t>𝝏</m:t>
                                  </m:r>
                                  <m:r>
                                    <a:rPr lang="en-US" altLang="zh-CN" sz="1400" b="1" i="1">
                                      <a:latin typeface="Cambria Math" panose="02040503050406030204" pitchFamily="18" charset="0"/>
                                    </a:rPr>
                                    <m:t>𝑰𝒏</m:t>
                                  </m:r>
                                </m:e>
                                <m:sub>
                                  <m:sSub>
                                    <m:sSubPr>
                                      <m:ctrlPr>
                                        <a:rPr lang="zh-CN" altLang="zh-CN" sz="1400" b="1" i="1">
                                          <a:latin typeface="Cambria Math" panose="02040503050406030204" pitchFamily="18" charset="0"/>
                                        </a:rPr>
                                      </m:ctrlPr>
                                    </m:sSubPr>
                                    <m:e>
                                      <m:r>
                                        <a:rPr lang="en-US" altLang="zh-CN" sz="1400" b="1" i="1">
                                          <a:latin typeface="Cambria Math" panose="02040503050406030204" pitchFamily="18" charset="0"/>
                                        </a:rPr>
                                        <m:t>𝒐</m:t>
                                      </m:r>
                                    </m:e>
                                    <m:sub>
                                      <m:r>
                                        <a:rPr lang="en-US" altLang="zh-CN" sz="1400" b="1" i="1">
                                          <a:latin typeface="Cambria Math" panose="02040503050406030204" pitchFamily="18" charset="0"/>
                                        </a:rPr>
                                        <m:t>𝟑</m:t>
                                      </m:r>
                                    </m:sub>
                                  </m:sSub>
                                </m:sub>
                              </m:sSub>
                            </m:den>
                          </m:f>
                          <m:r>
                            <a:rPr lang="en-US" altLang="zh-CN" sz="1400" b="1" i="1">
                              <a:latin typeface="Cambria Math" panose="02040503050406030204" pitchFamily="18" charset="0"/>
                            </a:rPr>
                            <m:t>∗</m:t>
                          </m:r>
                          <m:f>
                            <m:fPr>
                              <m:ctrlPr>
                                <a:rPr lang="zh-CN" altLang="zh-CN" sz="1400" b="1" i="1">
                                  <a:latin typeface="Cambria Math" panose="02040503050406030204" pitchFamily="18" charset="0"/>
                                </a:rPr>
                              </m:ctrlPr>
                            </m:fPr>
                            <m:num>
                              <m:sSub>
                                <m:sSubPr>
                                  <m:ctrlPr>
                                    <a:rPr lang="zh-CN" altLang="zh-CN" sz="1400" b="1" i="1">
                                      <a:latin typeface="Cambria Math" panose="02040503050406030204" pitchFamily="18" charset="0"/>
                                    </a:rPr>
                                  </m:ctrlPr>
                                </m:sSubPr>
                                <m:e>
                                  <m:r>
                                    <a:rPr lang="en-US" altLang="zh-CN" sz="1400" b="1" i="1">
                                      <a:latin typeface="Cambria Math" panose="02040503050406030204" pitchFamily="18" charset="0"/>
                                    </a:rPr>
                                    <m:t>𝝏</m:t>
                                  </m:r>
                                  <m:r>
                                    <a:rPr lang="en-US" altLang="zh-CN" sz="1400" b="1" i="1">
                                      <a:latin typeface="Cambria Math" panose="02040503050406030204" pitchFamily="18" charset="0"/>
                                    </a:rPr>
                                    <m:t>𝑰𝒏</m:t>
                                  </m:r>
                                </m:e>
                                <m:sub>
                                  <m:sSub>
                                    <m:sSubPr>
                                      <m:ctrlPr>
                                        <a:rPr lang="zh-CN" altLang="zh-CN" sz="1400" b="1" i="1">
                                          <a:latin typeface="Cambria Math" panose="02040503050406030204" pitchFamily="18" charset="0"/>
                                        </a:rPr>
                                      </m:ctrlPr>
                                    </m:sSubPr>
                                    <m:e>
                                      <m:r>
                                        <a:rPr lang="en-US" altLang="zh-CN" sz="1400" b="1" i="1">
                                          <a:latin typeface="Cambria Math" panose="02040503050406030204" pitchFamily="18" charset="0"/>
                                        </a:rPr>
                                        <m:t>𝒐</m:t>
                                      </m:r>
                                    </m:e>
                                    <m:sub>
                                      <m:r>
                                        <a:rPr lang="en-US" altLang="zh-CN" sz="1400" b="1" i="1">
                                          <a:latin typeface="Cambria Math" panose="02040503050406030204" pitchFamily="18" charset="0"/>
                                        </a:rPr>
                                        <m:t>𝟑</m:t>
                                      </m:r>
                                    </m:sub>
                                  </m:sSub>
                                </m:sub>
                              </m:sSub>
                            </m:num>
                            <m:den>
                              <m:sSub>
                                <m:sSubPr>
                                  <m:ctrlPr>
                                    <a:rPr lang="zh-CN" altLang="zh-CN" sz="1400" b="1" i="1">
                                      <a:latin typeface="Cambria Math" panose="02040503050406030204" pitchFamily="18" charset="0"/>
                                    </a:rPr>
                                  </m:ctrlPr>
                                </m:sSubPr>
                                <m:e>
                                  <m:r>
                                    <a:rPr lang="en-US" altLang="zh-CN" sz="1400" b="1" i="1">
                                      <a:latin typeface="Cambria Math" panose="02040503050406030204" pitchFamily="18" charset="0"/>
                                    </a:rPr>
                                    <m:t>𝝏</m:t>
                                  </m:r>
                                  <m:r>
                                    <a:rPr lang="en-US" altLang="zh-CN" sz="1400" b="1" i="1">
                                      <a:latin typeface="Cambria Math" panose="02040503050406030204" pitchFamily="18" charset="0"/>
                                    </a:rPr>
                                    <m:t>𝑶𝒖𝒕</m:t>
                                  </m:r>
                                </m:e>
                                <m:sub>
                                  <m:sSub>
                                    <m:sSubPr>
                                      <m:ctrlPr>
                                        <a:rPr lang="zh-CN" altLang="zh-CN" sz="1400" b="1" i="1">
                                          <a:latin typeface="Cambria Math" panose="02040503050406030204" pitchFamily="18" charset="0"/>
                                        </a:rPr>
                                      </m:ctrlPr>
                                    </m:sSubPr>
                                    <m:e>
                                      <m:r>
                                        <a:rPr lang="en-US" altLang="zh-CN" sz="1400" b="1" i="1">
                                          <a:latin typeface="Cambria Math" panose="02040503050406030204" pitchFamily="18" charset="0"/>
                                        </a:rPr>
                                        <m:t>𝒉</m:t>
                                      </m:r>
                                    </m:e>
                                    <m:sub>
                                      <m:r>
                                        <a:rPr lang="en-US" altLang="zh-CN" sz="1400" b="1" i="1">
                                          <a:latin typeface="Cambria Math" panose="02040503050406030204" pitchFamily="18" charset="0"/>
                                        </a:rPr>
                                        <m:t>𝟏</m:t>
                                      </m:r>
                                    </m:sub>
                                  </m:sSub>
                                </m:sub>
                              </m:sSub>
                            </m:den>
                          </m:f>
                        </m:e>
                      </m:d>
                      <m:r>
                        <a:rPr lang="en-US" altLang="zh-CN" sz="1400" b="1" i="1">
                          <a:latin typeface="Cambria Math" panose="02040503050406030204" pitchFamily="18" charset="0"/>
                        </a:rPr>
                        <m:t>∗</m:t>
                      </m:r>
                      <m:f>
                        <m:fPr>
                          <m:ctrlPr>
                            <a:rPr lang="zh-CN" altLang="zh-CN" sz="1400" b="1" i="1">
                              <a:latin typeface="Cambria Math" panose="02040503050406030204" pitchFamily="18" charset="0"/>
                            </a:rPr>
                          </m:ctrlPr>
                        </m:fPr>
                        <m:num>
                          <m:r>
                            <a:rPr lang="en-US" altLang="zh-CN" sz="1400" b="1" i="1">
                              <a:latin typeface="Cambria Math" panose="02040503050406030204" pitchFamily="18" charset="0"/>
                            </a:rPr>
                            <m:t>𝝏</m:t>
                          </m:r>
                          <m:sSub>
                            <m:sSubPr>
                              <m:ctrlPr>
                                <a:rPr lang="zh-CN" altLang="zh-CN" sz="1400" b="1" i="1">
                                  <a:latin typeface="Cambria Math" panose="02040503050406030204" pitchFamily="18" charset="0"/>
                                </a:rPr>
                              </m:ctrlPr>
                            </m:sSubPr>
                            <m:e>
                              <m:r>
                                <a:rPr lang="en-US" altLang="zh-CN" sz="1400" b="1" i="1">
                                  <a:latin typeface="Cambria Math" panose="02040503050406030204" pitchFamily="18" charset="0"/>
                                </a:rPr>
                                <m:t>𝑶𝒖𝒕</m:t>
                              </m:r>
                            </m:e>
                            <m:sub>
                              <m:sSub>
                                <m:sSubPr>
                                  <m:ctrlPr>
                                    <a:rPr lang="zh-CN" altLang="zh-CN" sz="1400" b="1" i="1">
                                      <a:latin typeface="Cambria Math" panose="02040503050406030204" pitchFamily="18" charset="0"/>
                                    </a:rPr>
                                  </m:ctrlPr>
                                </m:sSubPr>
                                <m:e>
                                  <m:r>
                                    <a:rPr lang="en-US" altLang="zh-CN" sz="1400" b="1" i="1">
                                      <a:latin typeface="Cambria Math" panose="02040503050406030204" pitchFamily="18" charset="0"/>
                                    </a:rPr>
                                    <m:t>𝒉</m:t>
                                  </m:r>
                                </m:e>
                                <m:sub>
                                  <m:r>
                                    <a:rPr lang="en-US" altLang="zh-CN" sz="1400" b="1" i="1">
                                      <a:latin typeface="Cambria Math" panose="02040503050406030204" pitchFamily="18" charset="0"/>
                                    </a:rPr>
                                    <m:t>𝟏</m:t>
                                  </m:r>
                                </m:sub>
                              </m:sSub>
                            </m:sub>
                          </m:sSub>
                        </m:num>
                        <m:den>
                          <m:sSub>
                            <m:sSubPr>
                              <m:ctrlPr>
                                <a:rPr lang="zh-CN" altLang="zh-CN" sz="1400" b="1" i="1">
                                  <a:latin typeface="Cambria Math" panose="02040503050406030204" pitchFamily="18" charset="0"/>
                                </a:rPr>
                              </m:ctrlPr>
                            </m:sSubPr>
                            <m:e>
                              <m:r>
                                <a:rPr lang="en-US" altLang="zh-CN" sz="1400" b="1" i="1">
                                  <a:latin typeface="Cambria Math" panose="02040503050406030204" pitchFamily="18" charset="0"/>
                                </a:rPr>
                                <m:t>𝝏</m:t>
                              </m:r>
                              <m:r>
                                <a:rPr lang="en-US" altLang="zh-CN" sz="1400" b="1" i="1">
                                  <a:latin typeface="Cambria Math" panose="02040503050406030204" pitchFamily="18" charset="0"/>
                                </a:rPr>
                                <m:t>𝑰𝒏</m:t>
                              </m:r>
                            </m:e>
                            <m:sub>
                              <m:sSub>
                                <m:sSubPr>
                                  <m:ctrlPr>
                                    <a:rPr lang="zh-CN" altLang="zh-CN" sz="1400" b="1" i="1">
                                      <a:latin typeface="Cambria Math" panose="02040503050406030204" pitchFamily="18" charset="0"/>
                                    </a:rPr>
                                  </m:ctrlPr>
                                </m:sSubPr>
                                <m:e>
                                  <m:r>
                                    <a:rPr lang="en-US" altLang="zh-CN" sz="1400" b="1" i="1">
                                      <a:latin typeface="Cambria Math" panose="02040503050406030204" pitchFamily="18" charset="0"/>
                                    </a:rPr>
                                    <m:t>𝒉</m:t>
                                  </m:r>
                                </m:e>
                                <m:sub>
                                  <m:r>
                                    <a:rPr lang="en-US" altLang="zh-CN" sz="1400" b="1" i="1">
                                      <a:latin typeface="Cambria Math" panose="02040503050406030204" pitchFamily="18" charset="0"/>
                                    </a:rPr>
                                    <m:t>𝟏</m:t>
                                  </m:r>
                                </m:sub>
                              </m:sSub>
                            </m:sub>
                          </m:sSub>
                        </m:den>
                      </m:f>
                      <m:r>
                        <a:rPr lang="en-US" altLang="zh-CN" sz="1400" b="1" i="1">
                          <a:latin typeface="Cambria Math" panose="02040503050406030204" pitchFamily="18" charset="0"/>
                        </a:rPr>
                        <m:t>∗</m:t>
                      </m:r>
                      <m:f>
                        <m:fPr>
                          <m:ctrlPr>
                            <a:rPr lang="zh-CN" altLang="zh-CN" sz="1400" b="1" i="1">
                              <a:latin typeface="Cambria Math" panose="02040503050406030204" pitchFamily="18" charset="0"/>
                            </a:rPr>
                          </m:ctrlPr>
                        </m:fPr>
                        <m:num>
                          <m:sSub>
                            <m:sSubPr>
                              <m:ctrlPr>
                                <a:rPr lang="zh-CN" altLang="zh-CN" sz="1400" b="1" i="1">
                                  <a:latin typeface="Cambria Math" panose="02040503050406030204" pitchFamily="18" charset="0"/>
                                </a:rPr>
                              </m:ctrlPr>
                            </m:sSubPr>
                            <m:e>
                              <m:r>
                                <a:rPr lang="en-US" altLang="zh-CN" sz="1400" b="1" i="1">
                                  <a:latin typeface="Cambria Math" panose="02040503050406030204" pitchFamily="18" charset="0"/>
                                </a:rPr>
                                <m:t>𝝏</m:t>
                              </m:r>
                              <m:r>
                                <a:rPr lang="en-US" altLang="zh-CN" sz="1400" b="1" i="1">
                                  <a:latin typeface="Cambria Math" panose="02040503050406030204" pitchFamily="18" charset="0"/>
                                </a:rPr>
                                <m:t>𝑰𝒏</m:t>
                              </m:r>
                            </m:e>
                            <m:sub>
                              <m:sSub>
                                <m:sSubPr>
                                  <m:ctrlPr>
                                    <a:rPr lang="zh-CN" altLang="zh-CN" sz="1400" b="1" i="1">
                                      <a:latin typeface="Cambria Math" panose="02040503050406030204" pitchFamily="18" charset="0"/>
                                    </a:rPr>
                                  </m:ctrlPr>
                                </m:sSubPr>
                                <m:e>
                                  <m:r>
                                    <a:rPr lang="en-US" altLang="zh-CN" sz="1400" b="1" i="1">
                                      <a:latin typeface="Cambria Math" panose="02040503050406030204" pitchFamily="18" charset="0"/>
                                    </a:rPr>
                                    <m:t>𝒉</m:t>
                                  </m:r>
                                </m:e>
                                <m:sub>
                                  <m:r>
                                    <a:rPr lang="en-US" altLang="zh-CN" sz="1400" b="1" i="1">
                                      <a:latin typeface="Cambria Math" panose="02040503050406030204" pitchFamily="18" charset="0"/>
                                    </a:rPr>
                                    <m:t>𝟏</m:t>
                                  </m:r>
                                </m:sub>
                              </m:sSub>
                            </m:sub>
                          </m:sSub>
                        </m:num>
                        <m:den>
                          <m:sSub>
                            <m:sSubPr>
                              <m:ctrlPr>
                                <a:rPr lang="zh-CN" altLang="zh-CN" sz="1400" b="1" i="1">
                                  <a:latin typeface="Cambria Math" panose="02040503050406030204" pitchFamily="18" charset="0"/>
                                </a:rPr>
                              </m:ctrlPr>
                            </m:sSubPr>
                            <m:e>
                              <m:r>
                                <a:rPr lang="en-US" altLang="zh-CN" sz="1400" b="1" i="1">
                                  <a:latin typeface="Cambria Math" panose="02040503050406030204" pitchFamily="18" charset="0"/>
                                </a:rPr>
                                <m:t>𝝏</m:t>
                              </m:r>
                              <m:r>
                                <a:rPr lang="en-US" altLang="zh-CN" sz="1400" b="1" i="1">
                                  <a:latin typeface="Cambria Math" panose="02040503050406030204" pitchFamily="18" charset="0"/>
                                </a:rPr>
                                <m:t>𝒘</m:t>
                              </m:r>
                            </m:e>
                            <m:sub>
                              <m:r>
                                <a:rPr lang="en-US" altLang="zh-CN" sz="1400" b="1" i="1">
                                  <a:latin typeface="Cambria Math" panose="02040503050406030204" pitchFamily="18" charset="0"/>
                                </a:rPr>
                                <m:t>𝟏</m:t>
                              </m:r>
                            </m:sub>
                          </m:sSub>
                        </m:den>
                      </m:f>
                    </m:oMath>
                    <m:oMath xmlns:m="http://schemas.openxmlformats.org/officeDocument/2006/math">
                      <m:r>
                        <m:rPr>
                          <m:aln/>
                        </m:rPr>
                        <a:rPr lang="en-US" altLang="zh-CN" sz="1400" b="1" i="1">
                          <a:latin typeface="Cambria Math" panose="02040503050406030204" pitchFamily="18" charset="0"/>
                        </a:rPr>
                        <m:t>=</m:t>
                      </m:r>
                      <m:r>
                        <a:rPr lang="en-US" altLang="zh-CN" sz="1400" b="1" i="1">
                          <a:latin typeface="Cambria Math" panose="02040503050406030204" pitchFamily="18" charset="0"/>
                        </a:rPr>
                        <m:t>(</m:t>
                      </m:r>
                      <m:sSub>
                        <m:sSubPr>
                          <m:ctrlPr>
                            <a:rPr lang="zh-CN" altLang="zh-CN" sz="1400" b="1" i="1">
                              <a:latin typeface="Cambria Math" panose="02040503050406030204" pitchFamily="18" charset="0"/>
                            </a:rPr>
                          </m:ctrlPr>
                        </m:sSubPr>
                        <m:e>
                          <m:r>
                            <a:rPr lang="en-US" altLang="zh-CN" sz="1400" b="1" i="1">
                              <a:latin typeface="Cambria Math" panose="02040503050406030204" pitchFamily="18" charset="0"/>
                            </a:rPr>
                            <m:t>𝜹</m:t>
                          </m:r>
                        </m:e>
                        <m:sub>
                          <m:r>
                            <a:rPr lang="en-US" altLang="zh-CN" sz="1400" b="1" i="1">
                              <a:latin typeface="Cambria Math" panose="02040503050406030204" pitchFamily="18" charset="0"/>
                            </a:rPr>
                            <m:t>𝟕</m:t>
                          </m:r>
                        </m:sub>
                      </m:sSub>
                      <m:r>
                        <a:rPr lang="en-US" altLang="zh-CN" sz="1400" b="1" i="1">
                          <a:latin typeface="Cambria Math" panose="02040503050406030204" pitchFamily="18" charset="0"/>
                        </a:rPr>
                        <m:t>+</m:t>
                      </m:r>
                      <m:sSub>
                        <m:sSubPr>
                          <m:ctrlPr>
                            <a:rPr lang="zh-CN" altLang="zh-CN" sz="1400" b="1" i="1">
                              <a:latin typeface="Cambria Math" panose="02040503050406030204" pitchFamily="18" charset="0"/>
                            </a:rPr>
                          </m:ctrlPr>
                        </m:sSubPr>
                        <m:e>
                          <m:r>
                            <a:rPr lang="en-US" altLang="zh-CN" sz="1400" b="1" i="1">
                              <a:latin typeface="Cambria Math" panose="02040503050406030204" pitchFamily="18" charset="0"/>
                            </a:rPr>
                            <m:t>𝜹</m:t>
                          </m:r>
                        </m:e>
                        <m:sub>
                          <m:r>
                            <a:rPr lang="en-US" altLang="zh-CN" sz="1400" b="1" i="1">
                              <a:latin typeface="Cambria Math" panose="02040503050406030204" pitchFamily="18" charset="0"/>
                            </a:rPr>
                            <m:t>𝟖</m:t>
                          </m:r>
                        </m:sub>
                      </m:sSub>
                      <m:r>
                        <a:rPr lang="en-US" altLang="zh-CN" sz="1400" b="1" i="1">
                          <a:latin typeface="Cambria Math" panose="02040503050406030204" pitchFamily="18" charset="0"/>
                        </a:rPr>
                        <m:t>+</m:t>
                      </m:r>
                      <m:sSub>
                        <m:sSubPr>
                          <m:ctrlPr>
                            <a:rPr lang="zh-CN" altLang="zh-CN" sz="1400" b="1" i="1">
                              <a:latin typeface="Cambria Math" panose="02040503050406030204" pitchFamily="18" charset="0"/>
                            </a:rPr>
                          </m:ctrlPr>
                        </m:sSubPr>
                        <m:e>
                          <m:r>
                            <a:rPr lang="en-US" altLang="zh-CN" sz="1400" b="1" i="1">
                              <a:latin typeface="Cambria Math" panose="02040503050406030204" pitchFamily="18" charset="0"/>
                            </a:rPr>
                            <m:t>𝜹</m:t>
                          </m:r>
                        </m:e>
                        <m:sub>
                          <m:r>
                            <a:rPr lang="en-US" altLang="zh-CN" sz="1400" b="1" i="1">
                              <a:latin typeface="Cambria Math" panose="02040503050406030204" pitchFamily="18" charset="0"/>
                            </a:rPr>
                            <m:t>𝟗</m:t>
                          </m:r>
                        </m:sub>
                      </m:sSub>
                      <m:r>
                        <a:rPr lang="en-US" altLang="zh-CN" sz="1400" b="1" i="1">
                          <a:latin typeface="Cambria Math" panose="02040503050406030204" pitchFamily="18" charset="0"/>
                        </a:rPr>
                        <m:t>)∗</m:t>
                      </m:r>
                      <m:f>
                        <m:fPr>
                          <m:ctrlPr>
                            <a:rPr lang="zh-CN" altLang="zh-CN" sz="1400" b="1" i="1">
                              <a:latin typeface="Cambria Math" panose="02040503050406030204" pitchFamily="18" charset="0"/>
                            </a:rPr>
                          </m:ctrlPr>
                        </m:fPr>
                        <m:num>
                          <m:r>
                            <a:rPr lang="en-US" altLang="zh-CN" sz="1400" b="1" i="1">
                              <a:latin typeface="Cambria Math" panose="02040503050406030204" pitchFamily="18" charset="0"/>
                            </a:rPr>
                            <m:t>𝝏</m:t>
                          </m:r>
                          <m:sSub>
                            <m:sSubPr>
                              <m:ctrlPr>
                                <a:rPr lang="zh-CN" altLang="zh-CN" sz="1400" b="1" i="1">
                                  <a:latin typeface="Cambria Math" panose="02040503050406030204" pitchFamily="18" charset="0"/>
                                </a:rPr>
                              </m:ctrlPr>
                            </m:sSubPr>
                            <m:e>
                              <m:r>
                                <a:rPr lang="en-US" altLang="zh-CN" sz="1400" b="1" i="1">
                                  <a:latin typeface="Cambria Math" panose="02040503050406030204" pitchFamily="18" charset="0"/>
                                </a:rPr>
                                <m:t>𝑶𝒖𝒕</m:t>
                              </m:r>
                            </m:e>
                            <m:sub>
                              <m:sSub>
                                <m:sSubPr>
                                  <m:ctrlPr>
                                    <a:rPr lang="zh-CN" altLang="zh-CN" sz="1400" b="1" i="1">
                                      <a:latin typeface="Cambria Math" panose="02040503050406030204" pitchFamily="18" charset="0"/>
                                    </a:rPr>
                                  </m:ctrlPr>
                                </m:sSubPr>
                                <m:e>
                                  <m:r>
                                    <a:rPr lang="en-US" altLang="zh-CN" sz="1400" b="1" i="1">
                                      <a:latin typeface="Cambria Math" panose="02040503050406030204" pitchFamily="18" charset="0"/>
                                    </a:rPr>
                                    <m:t>𝒉</m:t>
                                  </m:r>
                                </m:e>
                                <m:sub>
                                  <m:r>
                                    <a:rPr lang="en-US" altLang="zh-CN" sz="1400" b="1" i="1">
                                      <a:latin typeface="Cambria Math" panose="02040503050406030204" pitchFamily="18" charset="0"/>
                                    </a:rPr>
                                    <m:t>𝟏</m:t>
                                  </m:r>
                                </m:sub>
                              </m:sSub>
                            </m:sub>
                          </m:sSub>
                        </m:num>
                        <m:den>
                          <m:sSub>
                            <m:sSubPr>
                              <m:ctrlPr>
                                <a:rPr lang="zh-CN" altLang="zh-CN" sz="1400" b="1" i="1">
                                  <a:latin typeface="Cambria Math" panose="02040503050406030204" pitchFamily="18" charset="0"/>
                                </a:rPr>
                              </m:ctrlPr>
                            </m:sSubPr>
                            <m:e>
                              <m:r>
                                <a:rPr lang="en-US" altLang="zh-CN" sz="1400" b="1" i="1">
                                  <a:latin typeface="Cambria Math" panose="02040503050406030204" pitchFamily="18" charset="0"/>
                                </a:rPr>
                                <m:t>𝝏</m:t>
                              </m:r>
                              <m:r>
                                <a:rPr lang="en-US" altLang="zh-CN" sz="1400" b="1" i="1">
                                  <a:latin typeface="Cambria Math" panose="02040503050406030204" pitchFamily="18" charset="0"/>
                                </a:rPr>
                                <m:t>𝑰𝒏</m:t>
                              </m:r>
                            </m:e>
                            <m:sub>
                              <m:sSub>
                                <m:sSubPr>
                                  <m:ctrlPr>
                                    <a:rPr lang="zh-CN" altLang="zh-CN" sz="1400" b="1" i="1">
                                      <a:latin typeface="Cambria Math" panose="02040503050406030204" pitchFamily="18" charset="0"/>
                                    </a:rPr>
                                  </m:ctrlPr>
                                </m:sSubPr>
                                <m:e>
                                  <m:r>
                                    <a:rPr lang="en-US" altLang="zh-CN" sz="1400" b="1" i="1">
                                      <a:latin typeface="Cambria Math" panose="02040503050406030204" pitchFamily="18" charset="0"/>
                                    </a:rPr>
                                    <m:t>𝒉</m:t>
                                  </m:r>
                                </m:e>
                                <m:sub>
                                  <m:r>
                                    <a:rPr lang="en-US" altLang="zh-CN" sz="1400" b="1" i="1">
                                      <a:latin typeface="Cambria Math" panose="02040503050406030204" pitchFamily="18" charset="0"/>
                                    </a:rPr>
                                    <m:t>𝟏</m:t>
                                  </m:r>
                                </m:sub>
                              </m:sSub>
                            </m:sub>
                          </m:sSub>
                        </m:den>
                      </m:f>
                      <m:r>
                        <a:rPr lang="en-US" altLang="zh-CN" sz="1400" b="1" i="1">
                          <a:latin typeface="Cambria Math" panose="02040503050406030204" pitchFamily="18" charset="0"/>
                        </a:rPr>
                        <m:t>∗</m:t>
                      </m:r>
                      <m:f>
                        <m:fPr>
                          <m:ctrlPr>
                            <a:rPr lang="zh-CN" altLang="zh-CN" sz="1400" b="1" i="1">
                              <a:latin typeface="Cambria Math" panose="02040503050406030204" pitchFamily="18" charset="0"/>
                            </a:rPr>
                          </m:ctrlPr>
                        </m:fPr>
                        <m:num>
                          <m:sSub>
                            <m:sSubPr>
                              <m:ctrlPr>
                                <a:rPr lang="zh-CN" altLang="zh-CN" sz="1400" b="1" i="1">
                                  <a:latin typeface="Cambria Math" panose="02040503050406030204" pitchFamily="18" charset="0"/>
                                </a:rPr>
                              </m:ctrlPr>
                            </m:sSubPr>
                            <m:e>
                              <m:r>
                                <a:rPr lang="en-US" altLang="zh-CN" sz="1400" b="1" i="1">
                                  <a:latin typeface="Cambria Math" panose="02040503050406030204" pitchFamily="18" charset="0"/>
                                </a:rPr>
                                <m:t>𝝏</m:t>
                              </m:r>
                              <m:r>
                                <a:rPr lang="en-US" altLang="zh-CN" sz="1400" b="1" i="1">
                                  <a:latin typeface="Cambria Math" panose="02040503050406030204" pitchFamily="18" charset="0"/>
                                </a:rPr>
                                <m:t>𝑰𝒏</m:t>
                              </m:r>
                            </m:e>
                            <m:sub>
                              <m:sSub>
                                <m:sSubPr>
                                  <m:ctrlPr>
                                    <a:rPr lang="zh-CN" altLang="zh-CN" sz="1400" b="1" i="1">
                                      <a:latin typeface="Cambria Math" panose="02040503050406030204" pitchFamily="18" charset="0"/>
                                    </a:rPr>
                                  </m:ctrlPr>
                                </m:sSubPr>
                                <m:e>
                                  <m:r>
                                    <a:rPr lang="en-US" altLang="zh-CN" sz="1400" b="1" i="1">
                                      <a:latin typeface="Cambria Math" panose="02040503050406030204" pitchFamily="18" charset="0"/>
                                    </a:rPr>
                                    <m:t>𝒉</m:t>
                                  </m:r>
                                </m:e>
                                <m:sub>
                                  <m:r>
                                    <a:rPr lang="en-US" altLang="zh-CN" sz="1400" b="1" i="1">
                                      <a:latin typeface="Cambria Math" panose="02040503050406030204" pitchFamily="18" charset="0"/>
                                    </a:rPr>
                                    <m:t>𝟏</m:t>
                                  </m:r>
                                </m:sub>
                              </m:sSub>
                            </m:sub>
                          </m:sSub>
                        </m:num>
                        <m:den>
                          <m:sSub>
                            <m:sSubPr>
                              <m:ctrlPr>
                                <a:rPr lang="zh-CN" altLang="zh-CN" sz="1400" b="1" i="1">
                                  <a:latin typeface="Cambria Math" panose="02040503050406030204" pitchFamily="18" charset="0"/>
                                </a:rPr>
                              </m:ctrlPr>
                            </m:sSubPr>
                            <m:e>
                              <m:r>
                                <a:rPr lang="en-US" altLang="zh-CN" sz="1400" b="1" i="1">
                                  <a:latin typeface="Cambria Math" panose="02040503050406030204" pitchFamily="18" charset="0"/>
                                </a:rPr>
                                <m:t>𝝏</m:t>
                              </m:r>
                              <m:r>
                                <a:rPr lang="en-US" altLang="zh-CN" sz="1400" b="1" i="1">
                                  <a:latin typeface="Cambria Math" panose="02040503050406030204" pitchFamily="18" charset="0"/>
                                </a:rPr>
                                <m:t>𝒘</m:t>
                              </m:r>
                            </m:e>
                            <m:sub>
                              <m:r>
                                <a:rPr lang="en-US" altLang="zh-CN" sz="1400" b="1" i="1">
                                  <a:latin typeface="Cambria Math" panose="02040503050406030204" pitchFamily="18" charset="0"/>
                                </a:rPr>
                                <m:t>𝟏</m:t>
                              </m:r>
                            </m:sub>
                          </m:sSub>
                        </m:den>
                      </m:f>
                    </m:oMath>
                  </m:oMathPara>
                </a14:m>
                <a:endParaRPr lang="zh-CN" altLang="zh-CN" sz="1400" b="1" dirty="0">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3" name="矩形 2"/>
              <p:cNvSpPr>
                <a:spLocks noRot="1" noChangeAspect="1" noMove="1" noResize="1" noEditPoints="1" noAdjustHandles="1" noChangeArrowheads="1" noChangeShapeType="1" noTextEdit="1"/>
              </p:cNvSpPr>
              <p:nvPr/>
            </p:nvSpPr>
            <p:spPr>
              <a:xfrm>
                <a:off x="4112355" y="1023238"/>
                <a:ext cx="5139221" cy="4157292"/>
              </a:xfrm>
              <a:prstGeom prst="rect">
                <a:avLst/>
              </a:prstGeom>
              <a:blipFill>
                <a:blip r:embed="rId2"/>
                <a:stretch>
                  <a:fillRect l="-12337" t="-440" r="-8066" b="-2243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p:cNvSpPr/>
              <p:nvPr/>
            </p:nvSpPr>
            <p:spPr>
              <a:xfrm>
                <a:off x="443428" y="5247928"/>
                <a:ext cx="8257143" cy="1477328"/>
              </a:xfrm>
              <a:prstGeom prst="rect">
                <a:avLst/>
              </a:prstGeom>
            </p:spPr>
            <p:txBody>
              <a:bodyPr wrap="square">
                <a:spAutoFit/>
              </a:bodyPr>
              <a:lstStyle/>
              <a:p>
                <a:pPr algn="just">
                  <a:lnSpc>
                    <a:spcPct val="150000"/>
                  </a:lnSpc>
                </a:pPr>
                <a:r>
                  <a:rPr lang="zh-CN" altLang="zh-CN" sz="1600" b="1" dirty="0">
                    <a:latin typeface="Times New Roman" panose="02020603050405020304" pitchFamily="18" charset="0"/>
                    <a:ea typeface="楷体" panose="02010609060101010101" pitchFamily="49" charset="-122"/>
                    <a:cs typeface="Times New Roman" panose="02020603050405020304" pitchFamily="18" charset="0"/>
                  </a:rPr>
                  <a:t>在计算得到所有参数相对于损失函数</a:t>
                </a:r>
                <a14:m>
                  <m:oMath xmlns:m="http://schemas.openxmlformats.org/officeDocument/2006/math">
                    <m:r>
                      <a:rPr lang="en-US" altLang="zh-CN" sz="1600" b="1" i="1">
                        <a:latin typeface="Cambria Math" panose="02040503050406030204" pitchFamily="18" charset="0"/>
                      </a:rPr>
                      <m:t>𝓛</m:t>
                    </m:r>
                  </m:oMath>
                </a14:m>
                <a:r>
                  <a:rPr lang="zh-CN" altLang="zh-CN" sz="1600" b="1" dirty="0">
                    <a:latin typeface="Times New Roman" panose="02020603050405020304" pitchFamily="18" charset="0"/>
                    <a:ea typeface="楷体" panose="02010609060101010101" pitchFamily="49" charset="-122"/>
                    <a:cs typeface="Times New Roman" panose="02020603050405020304" pitchFamily="18" charset="0"/>
                  </a:rPr>
                  <a:t>的偏导结果后，利用梯度下降算法，通过</a:t>
                </a:r>
                <a14:m>
                  <m:oMath xmlns:m="http://schemas.openxmlformats.org/officeDocument/2006/math">
                    <m:sSubSup>
                      <m:sSubSupPr>
                        <m:ctrlPr>
                          <a:rPr lang="zh-CN" altLang="zh-CN" sz="1600" b="1" i="1">
                            <a:latin typeface="Cambria Math" panose="02040503050406030204" pitchFamily="18" charset="0"/>
                          </a:rPr>
                        </m:ctrlPr>
                      </m:sSubSupPr>
                      <m:e>
                        <m:r>
                          <a:rPr lang="en-US" altLang="zh-CN" sz="1600" b="1" i="1">
                            <a:latin typeface="Cambria Math" panose="02040503050406030204" pitchFamily="18" charset="0"/>
                          </a:rPr>
                          <m:t>𝒘</m:t>
                        </m:r>
                      </m:e>
                      <m:sub>
                        <m:r>
                          <a:rPr lang="en-US" altLang="zh-CN" sz="1600" b="1" i="1">
                            <a:latin typeface="Cambria Math" panose="02040503050406030204" pitchFamily="18" charset="0"/>
                          </a:rPr>
                          <m:t>𝒊</m:t>
                        </m:r>
                      </m:sub>
                      <m:sup>
                        <m:r>
                          <a:rPr lang="en-US" altLang="zh-CN" sz="1600" b="1" i="1">
                            <a:latin typeface="Cambria Math" panose="02040503050406030204" pitchFamily="18" charset="0"/>
                          </a:rPr>
                          <m:t>𝒏𝒆𝒘</m:t>
                        </m:r>
                      </m:sup>
                    </m:sSubSup>
                    <m:r>
                      <a:rPr lang="en-US" altLang="zh-CN" sz="1600" b="1" i="1">
                        <a:latin typeface="Cambria Math" panose="02040503050406030204" pitchFamily="18" charset="0"/>
                      </a:rPr>
                      <m:t>= </m:t>
                    </m:r>
                    <m:sSub>
                      <m:sSubPr>
                        <m:ctrlPr>
                          <a:rPr lang="zh-CN" altLang="zh-CN" sz="1600" b="1" i="1">
                            <a:latin typeface="Cambria Math" panose="02040503050406030204" pitchFamily="18" charset="0"/>
                          </a:rPr>
                        </m:ctrlPr>
                      </m:sSubPr>
                      <m:e>
                        <m:r>
                          <a:rPr lang="en-US" altLang="zh-CN" sz="1600" b="1" i="1">
                            <a:latin typeface="Cambria Math" panose="02040503050406030204" pitchFamily="18" charset="0"/>
                          </a:rPr>
                          <m:t>𝒘</m:t>
                        </m:r>
                      </m:e>
                      <m:sub>
                        <m:r>
                          <a:rPr lang="en-US" altLang="zh-CN" sz="1600" b="1" i="1">
                            <a:latin typeface="Cambria Math" panose="02040503050406030204" pitchFamily="18" charset="0"/>
                          </a:rPr>
                          <m:t>𝒊</m:t>
                        </m:r>
                      </m:sub>
                    </m:sSub>
                    <m:r>
                      <a:rPr lang="en-US" altLang="zh-CN" sz="1600" b="1" i="1">
                        <a:latin typeface="Cambria Math" panose="02040503050406030204" pitchFamily="18" charset="0"/>
                      </a:rPr>
                      <m:t> − </m:t>
                    </m:r>
                    <m:r>
                      <a:rPr lang="en-US" altLang="zh-CN" sz="1600" b="1" i="1">
                        <a:latin typeface="Cambria Math" panose="02040503050406030204" pitchFamily="18" charset="0"/>
                      </a:rPr>
                      <m:t>𝜼</m:t>
                    </m:r>
                    <m:r>
                      <a:rPr lang="en-US" altLang="zh-CN" sz="1600" b="1" i="1">
                        <a:latin typeface="Cambria Math" panose="02040503050406030204" pitchFamily="18" charset="0"/>
                      </a:rPr>
                      <m:t> ∗ </m:t>
                    </m:r>
                    <m:sSub>
                      <m:sSubPr>
                        <m:ctrlPr>
                          <a:rPr lang="zh-CN" altLang="zh-CN" sz="1600" b="1" i="1">
                            <a:latin typeface="Cambria Math" panose="02040503050406030204" pitchFamily="18" charset="0"/>
                          </a:rPr>
                        </m:ctrlPr>
                      </m:sSubPr>
                      <m:e>
                        <m:r>
                          <a:rPr lang="en-US" altLang="zh-CN" sz="1600" b="1" i="1">
                            <a:latin typeface="Cambria Math" panose="02040503050406030204" pitchFamily="18" charset="0"/>
                          </a:rPr>
                          <m:t>𝜹</m:t>
                        </m:r>
                      </m:e>
                      <m:sub>
                        <m:r>
                          <a:rPr lang="en-US" altLang="zh-CN" sz="1600" b="1" i="1">
                            <a:latin typeface="Cambria Math" panose="02040503050406030204" pitchFamily="18" charset="0"/>
                          </a:rPr>
                          <m:t>𝒊</m:t>
                        </m:r>
                      </m:sub>
                    </m:sSub>
                  </m:oMath>
                </a14:m>
                <a:r>
                  <a:rPr lang="zh-CN" altLang="zh-CN" sz="1600" b="1" dirty="0">
                    <a:latin typeface="Times New Roman" panose="02020603050405020304" pitchFamily="18" charset="0"/>
                    <a:ea typeface="楷体" panose="02010609060101010101" pitchFamily="49" charset="-122"/>
                    <a:cs typeface="Times New Roman" panose="02020603050405020304" pitchFamily="18" charset="0"/>
                  </a:rPr>
                  <a:t>来更新参数取值。然后不断迭代，直至模型参数收敛，此时损失函数减少到其最小值。</a:t>
                </a:r>
              </a:p>
              <a:p>
                <a:r>
                  <a:rPr lang="en-US" altLang="zh-CN" b="1" dirty="0">
                    <a:latin typeface="Times New Roman" panose="02020603050405020304" pitchFamily="18" charset="0"/>
                    <a:ea typeface="楷体" panose="02010609060101010101" pitchFamily="49" charset="-122"/>
                    <a:cs typeface="Times New Roman" panose="02020603050405020304" pitchFamily="18" charset="0"/>
                  </a:rPr>
                  <a:t> </a:t>
                </a:r>
                <a:endParaRPr lang="zh-CN" altLang="zh-CN" b="1" dirty="0">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5" name="矩形 4"/>
              <p:cNvSpPr>
                <a:spLocks noRot="1" noChangeAspect="1" noMove="1" noResize="1" noEditPoints="1" noAdjustHandles="1" noChangeArrowheads="1" noChangeShapeType="1" noTextEdit="1"/>
              </p:cNvSpPr>
              <p:nvPr/>
            </p:nvSpPr>
            <p:spPr>
              <a:xfrm>
                <a:off x="443428" y="5247928"/>
                <a:ext cx="8257143" cy="1477328"/>
              </a:xfrm>
              <a:prstGeom prst="rect">
                <a:avLst/>
              </a:prstGeom>
              <a:blipFill>
                <a:blip r:embed="rId3"/>
                <a:stretch>
                  <a:fillRect l="-443" r="-369"/>
                </a:stretch>
              </a:blipFill>
            </p:spPr>
            <p:txBody>
              <a:bodyPr/>
              <a:lstStyle/>
              <a:p>
                <a:r>
                  <a:rPr lang="zh-CN" altLang="en-US">
                    <a:noFill/>
                  </a:rPr>
                  <a:t> </a:t>
                </a:r>
              </a:p>
            </p:txBody>
          </p:sp>
        </mc:Fallback>
      </mc:AlternateContent>
      <p:sp>
        <p:nvSpPr>
          <p:cNvPr id="8" name="文本框 7">
            <a:extLst>
              <a:ext uri="{FF2B5EF4-FFF2-40B4-BE49-F238E27FC236}">
                <a16:creationId xmlns:a16="http://schemas.microsoft.com/office/drawing/2014/main" id="{9826D6C1-BE24-4AFE-808C-6C28C35B5125}"/>
              </a:ext>
            </a:extLst>
          </p:cNvPr>
          <p:cNvSpPr txBox="1"/>
          <p:nvPr/>
        </p:nvSpPr>
        <p:spPr>
          <a:xfrm>
            <a:off x="333804" y="4340880"/>
            <a:ext cx="4399560" cy="307777"/>
          </a:xfrm>
          <a:prstGeom prst="rect">
            <a:avLst/>
          </a:prstGeom>
          <a:noFill/>
        </p:spPr>
        <p:txBody>
          <a:bodyPr wrap="square" rtlCol="0">
            <a:spAutoFit/>
          </a:bodyPr>
          <a:lstStyle/>
          <a:p>
            <a:r>
              <a:rPr lang="zh-CN" altLang="en-US" sz="1400" b="1" dirty="0">
                <a:latin typeface="Times New Roman" panose="02020603050405020304" pitchFamily="18" charset="0"/>
                <a:ea typeface="楷体" panose="02010609060101010101" pitchFamily="49" charset="-122"/>
                <a:cs typeface="Times New Roman" panose="02020603050405020304" pitchFamily="18" charset="0"/>
              </a:rPr>
              <a:t>图</a:t>
            </a:r>
            <a:r>
              <a:rPr lang="en-US" altLang="zh-CN" sz="1400" b="1" dirty="0">
                <a:latin typeface="Times New Roman" panose="02020603050405020304" pitchFamily="18" charset="0"/>
                <a:ea typeface="楷体" panose="02010609060101010101" pitchFamily="49" charset="-122"/>
                <a:cs typeface="Times New Roman" panose="02020603050405020304" pitchFamily="18" charset="0"/>
              </a:rPr>
              <a:t>6.8 </a:t>
            </a:r>
            <a:r>
              <a:rPr lang="zh-CN" altLang="en-US" sz="1400" b="1" dirty="0">
                <a:latin typeface="Times New Roman" panose="02020603050405020304" pitchFamily="18" charset="0"/>
                <a:ea typeface="楷体" panose="02010609060101010101" pitchFamily="49" charset="-122"/>
                <a:cs typeface="Times New Roman" panose="02020603050405020304" pitchFamily="18" charset="0"/>
              </a:rPr>
              <a:t>包含一个隐藏层的多层感知机</a:t>
            </a:r>
          </a:p>
        </p:txBody>
      </p:sp>
      <p:pic>
        <p:nvPicPr>
          <p:cNvPr id="9" name="图片 8">
            <a:extLst>
              <a:ext uri="{FF2B5EF4-FFF2-40B4-BE49-F238E27FC236}">
                <a16:creationId xmlns:a16="http://schemas.microsoft.com/office/drawing/2014/main" id="{2D556074-F42A-44B0-9DC7-0AA6804BEB86}"/>
              </a:ext>
            </a:extLst>
          </p:cNvPr>
          <p:cNvPicPr>
            <a:picLocks noChangeAspect="1"/>
          </p:cNvPicPr>
          <p:nvPr/>
        </p:nvPicPr>
        <p:blipFill>
          <a:blip r:embed="rId4"/>
          <a:stretch>
            <a:fillRect/>
          </a:stretch>
        </p:blipFill>
        <p:spPr>
          <a:xfrm>
            <a:off x="108992" y="2740677"/>
            <a:ext cx="3563277" cy="1479076"/>
          </a:xfrm>
          <a:prstGeom prst="rect">
            <a:avLst/>
          </a:prstGeom>
        </p:spPr>
      </p:pic>
    </p:spTree>
    <p:extLst>
      <p:ext uri="{BB962C8B-B14F-4D97-AF65-F5344CB8AC3E}">
        <p14:creationId xmlns:p14="http://schemas.microsoft.com/office/powerpoint/2010/main" val="35678299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9255" y="2524806"/>
            <a:ext cx="5994400" cy="2273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圆角矩形 5"/>
          <p:cNvSpPr/>
          <p:nvPr/>
        </p:nvSpPr>
        <p:spPr bwMode="auto">
          <a:xfrm>
            <a:off x="1979854" y="4917344"/>
            <a:ext cx="812801" cy="677333"/>
          </a:xfrm>
          <a:prstGeom prst="roundRect">
            <a:avLst/>
          </a:prstGeom>
          <a:solidFill>
            <a:srgbClr val="FFC000"/>
          </a:solidFill>
          <a:ln>
            <a:headEnd type="none" w="med" len="med"/>
            <a:tailEnd type="none" w="med" len="med"/>
          </a:ln>
          <a:effectLst>
            <a:outerShdw blurRad="40000" dist="20000" dir="5400000" rotWithShape="0">
              <a:srgbClr val="000000">
                <a:alpha val="38000"/>
              </a:srgbClr>
            </a:outerShdw>
            <a:reflection blurRad="6350" stA="52000" endA="300" endPos="35000" dir="5400000" sy="-100000" algn="bl" rotWithShape="0"/>
          </a:effectLst>
          <a:scene3d>
            <a:camera prst="orthographicFront"/>
            <a:lightRig rig="threePt" dir="t"/>
          </a:scene3d>
          <a:sp3d>
            <a:bevelT w="190500" h="63500"/>
          </a:sp3d>
        </p:spPr>
        <p:style>
          <a:lnRef idx="1">
            <a:schemeClr val="accent2"/>
          </a:lnRef>
          <a:fillRef idx="2">
            <a:schemeClr val="accent2"/>
          </a:fillRef>
          <a:effectRef idx="1">
            <a:schemeClr val="accent2"/>
          </a:effectRef>
          <a:fontRef idx="minor">
            <a:schemeClr val="dk1"/>
          </a:fontRef>
        </p:style>
        <p:txBody>
          <a:bodyPr wrap="none" tIns="0" bIns="0" anchor="ctr"/>
          <a:lstStyle/>
          <a:p>
            <a:pPr algn="ctr">
              <a:defRPr/>
            </a:pPr>
            <a:r>
              <a:rPr lang="zh-CN" altLang="en-US" sz="1600" b="1" dirty="0">
                <a:gradFill flip="none" rotWithShape="1">
                  <a:gsLst>
                    <a:gs pos="0">
                      <a:schemeClr val="tx1">
                        <a:shade val="30000"/>
                        <a:satMod val="115000"/>
                      </a:schemeClr>
                    </a:gs>
                    <a:gs pos="50000">
                      <a:schemeClr val="tx1">
                        <a:shade val="67500"/>
                        <a:satMod val="115000"/>
                      </a:schemeClr>
                    </a:gs>
                    <a:gs pos="100000">
                      <a:schemeClr val="tx1">
                        <a:shade val="100000"/>
                        <a:satMod val="115000"/>
                      </a:schemeClr>
                    </a:gs>
                  </a:gsLst>
                  <a:lin ang="16200000" scaled="1"/>
                  <a:tileRect/>
                </a:gradFill>
                <a:latin typeface="Times New Roman" panose="02020603050405020304" pitchFamily="18" charset="0"/>
                <a:ea typeface="楷体" panose="02010609060101010101" pitchFamily="49" charset="-122"/>
                <a:cs typeface="Times New Roman" panose="02020603050405020304" pitchFamily="18" charset="0"/>
              </a:rPr>
              <a:t> </a:t>
            </a:r>
            <a:endParaRPr lang="en-US" altLang="zh-CN" sz="1600" b="1" dirty="0">
              <a:gradFill flip="none" rotWithShape="1">
                <a:gsLst>
                  <a:gs pos="0">
                    <a:schemeClr val="tx1">
                      <a:shade val="30000"/>
                      <a:satMod val="115000"/>
                    </a:schemeClr>
                  </a:gs>
                  <a:gs pos="50000">
                    <a:schemeClr val="tx1">
                      <a:shade val="67500"/>
                      <a:satMod val="115000"/>
                    </a:schemeClr>
                  </a:gs>
                  <a:gs pos="100000">
                    <a:schemeClr val="tx1">
                      <a:shade val="100000"/>
                      <a:satMod val="115000"/>
                    </a:schemeClr>
                  </a:gs>
                </a:gsLst>
                <a:lin ang="16200000" scaled="1"/>
                <a:tileRect/>
              </a:gradFill>
              <a:latin typeface="Times New Roman" panose="02020603050405020304" pitchFamily="18" charset="0"/>
              <a:ea typeface="楷体" panose="02010609060101010101" pitchFamily="49" charset="-122"/>
              <a:cs typeface="Times New Roman" panose="02020603050405020304" pitchFamily="18" charset="0"/>
            </a:endParaRPr>
          </a:p>
          <a:p>
            <a:pPr algn="ctr">
              <a:defRPr/>
            </a:pPr>
            <a:r>
              <a:rPr lang="zh-CN" altLang="en-US" sz="1200" b="1" dirty="0">
                <a:gradFill flip="none" rotWithShape="1">
                  <a:gsLst>
                    <a:gs pos="0">
                      <a:schemeClr val="tx1">
                        <a:shade val="30000"/>
                        <a:satMod val="115000"/>
                      </a:schemeClr>
                    </a:gs>
                    <a:gs pos="50000">
                      <a:schemeClr val="tx1">
                        <a:shade val="67500"/>
                        <a:satMod val="115000"/>
                      </a:schemeClr>
                    </a:gs>
                    <a:gs pos="100000">
                      <a:schemeClr val="tx1">
                        <a:shade val="100000"/>
                        <a:satMod val="115000"/>
                      </a:schemeClr>
                    </a:gs>
                  </a:gsLst>
                  <a:lin ang="16200000" scaled="1"/>
                  <a:tileRect/>
                </a:gradFill>
                <a:latin typeface="Times New Roman" panose="02020603050405020304" pitchFamily="18" charset="0"/>
                <a:ea typeface="楷体" panose="02010609060101010101" pitchFamily="49" charset="-122"/>
                <a:cs typeface="Times New Roman" panose="02020603050405020304" pitchFamily="18" charset="0"/>
              </a:rPr>
              <a:t>第一层</a:t>
            </a:r>
            <a:endParaRPr lang="en-US" altLang="zh-CN" sz="1200" b="1" dirty="0">
              <a:gradFill flip="none" rotWithShape="1">
                <a:gsLst>
                  <a:gs pos="0">
                    <a:schemeClr val="tx1">
                      <a:shade val="30000"/>
                      <a:satMod val="115000"/>
                    </a:schemeClr>
                  </a:gs>
                  <a:gs pos="50000">
                    <a:schemeClr val="tx1">
                      <a:shade val="67500"/>
                      <a:satMod val="115000"/>
                    </a:schemeClr>
                  </a:gs>
                  <a:gs pos="100000">
                    <a:schemeClr val="tx1">
                      <a:shade val="100000"/>
                      <a:satMod val="115000"/>
                    </a:schemeClr>
                  </a:gs>
                </a:gsLst>
                <a:lin ang="16200000" scaled="1"/>
                <a:tileRect/>
              </a:gradFill>
              <a:latin typeface="Times New Roman" panose="02020603050405020304" pitchFamily="18" charset="0"/>
              <a:ea typeface="楷体" panose="02010609060101010101" pitchFamily="49" charset="-122"/>
              <a:cs typeface="Times New Roman" panose="02020603050405020304" pitchFamily="18" charset="0"/>
            </a:endParaRPr>
          </a:p>
          <a:p>
            <a:pPr algn="ctr">
              <a:defRPr/>
            </a:pPr>
            <a:r>
              <a:rPr lang="zh-CN" altLang="en-US" sz="1200" b="1" dirty="0">
                <a:gradFill flip="none" rotWithShape="1">
                  <a:gsLst>
                    <a:gs pos="0">
                      <a:schemeClr val="tx1">
                        <a:shade val="30000"/>
                        <a:satMod val="115000"/>
                      </a:schemeClr>
                    </a:gs>
                    <a:gs pos="50000">
                      <a:schemeClr val="tx1">
                        <a:shade val="67500"/>
                        <a:satMod val="115000"/>
                      </a:schemeClr>
                    </a:gs>
                    <a:gs pos="100000">
                      <a:schemeClr val="tx1">
                        <a:shade val="100000"/>
                        <a:satMod val="115000"/>
                      </a:schemeClr>
                    </a:gs>
                  </a:gsLst>
                  <a:lin ang="16200000" scaled="1"/>
                  <a:tileRect/>
                </a:gradFill>
                <a:latin typeface="Times New Roman" panose="02020603050405020304" pitchFamily="18" charset="0"/>
                <a:ea typeface="楷体" panose="02010609060101010101" pitchFamily="49" charset="-122"/>
                <a:cs typeface="Times New Roman" panose="02020603050405020304" pitchFamily="18" charset="0"/>
              </a:rPr>
              <a:t>关键点</a:t>
            </a:r>
            <a:endParaRPr lang="en-US" altLang="zh-CN" sz="1200" b="1" dirty="0">
              <a:gradFill flip="none" rotWithShape="1">
                <a:gsLst>
                  <a:gs pos="0">
                    <a:schemeClr val="tx1">
                      <a:shade val="30000"/>
                      <a:satMod val="115000"/>
                    </a:schemeClr>
                  </a:gs>
                  <a:gs pos="50000">
                    <a:schemeClr val="tx1">
                      <a:shade val="67500"/>
                      <a:satMod val="115000"/>
                    </a:schemeClr>
                  </a:gs>
                  <a:gs pos="100000">
                    <a:schemeClr val="tx1">
                      <a:shade val="100000"/>
                      <a:satMod val="115000"/>
                    </a:schemeClr>
                  </a:gs>
                </a:gsLst>
                <a:lin ang="16200000" scaled="1"/>
                <a:tileRect/>
              </a:gradFill>
              <a:latin typeface="Times New Roman" panose="02020603050405020304" pitchFamily="18" charset="0"/>
              <a:ea typeface="楷体" panose="02010609060101010101" pitchFamily="49" charset="-122"/>
              <a:cs typeface="Times New Roman" panose="02020603050405020304" pitchFamily="18" charset="0"/>
            </a:endParaRPr>
          </a:p>
          <a:p>
            <a:pPr algn="ctr">
              <a:defRPr/>
            </a:pPr>
            <a:endParaRPr lang="en-US" altLang="zh-CN" sz="1200" b="1" dirty="0">
              <a:gradFill flip="none" rotWithShape="1">
                <a:gsLst>
                  <a:gs pos="0">
                    <a:schemeClr val="tx1">
                      <a:shade val="30000"/>
                      <a:satMod val="115000"/>
                    </a:schemeClr>
                  </a:gs>
                  <a:gs pos="50000">
                    <a:schemeClr val="tx1">
                      <a:shade val="67500"/>
                      <a:satMod val="115000"/>
                    </a:schemeClr>
                  </a:gs>
                  <a:gs pos="100000">
                    <a:schemeClr val="tx1">
                      <a:shade val="100000"/>
                      <a:satMod val="115000"/>
                    </a:schemeClr>
                  </a:gs>
                </a:gsLst>
                <a:lin ang="16200000" scaled="1"/>
                <a:tileRect/>
              </a:gra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7" name="圆角矩形 6"/>
          <p:cNvSpPr/>
          <p:nvPr/>
        </p:nvSpPr>
        <p:spPr bwMode="auto">
          <a:xfrm>
            <a:off x="3063587" y="4917344"/>
            <a:ext cx="812801" cy="677333"/>
          </a:xfrm>
          <a:prstGeom prst="roundRect">
            <a:avLst/>
          </a:prstGeom>
          <a:solidFill>
            <a:srgbClr val="FFC000"/>
          </a:solidFill>
          <a:ln>
            <a:headEnd type="none" w="med" len="med"/>
            <a:tailEnd type="none" w="med" len="med"/>
          </a:ln>
          <a:effectLst>
            <a:outerShdw blurRad="40000" dist="20000" dir="5400000" rotWithShape="0">
              <a:srgbClr val="000000">
                <a:alpha val="38000"/>
              </a:srgbClr>
            </a:outerShdw>
            <a:reflection blurRad="6350" stA="52000" endA="300" endPos="35000" dir="5400000" sy="-100000" algn="bl" rotWithShape="0"/>
          </a:effectLst>
          <a:scene3d>
            <a:camera prst="orthographicFront"/>
            <a:lightRig rig="threePt" dir="t"/>
          </a:scene3d>
          <a:sp3d>
            <a:bevelT w="190500" h="63500"/>
          </a:sp3d>
        </p:spPr>
        <p:style>
          <a:lnRef idx="1">
            <a:schemeClr val="accent2"/>
          </a:lnRef>
          <a:fillRef idx="2">
            <a:schemeClr val="accent2"/>
          </a:fillRef>
          <a:effectRef idx="1">
            <a:schemeClr val="accent2"/>
          </a:effectRef>
          <a:fontRef idx="minor">
            <a:schemeClr val="dk1"/>
          </a:fontRef>
        </p:style>
        <p:txBody>
          <a:bodyPr wrap="none" tIns="0" bIns="0" anchor="ctr"/>
          <a:lstStyle/>
          <a:p>
            <a:pPr algn="ctr">
              <a:defRPr/>
            </a:pPr>
            <a:r>
              <a:rPr lang="zh-CN" altLang="en-US" sz="1600" b="1" dirty="0">
                <a:gradFill flip="none" rotWithShape="1">
                  <a:gsLst>
                    <a:gs pos="0">
                      <a:schemeClr val="tx1">
                        <a:shade val="30000"/>
                        <a:satMod val="115000"/>
                      </a:schemeClr>
                    </a:gs>
                    <a:gs pos="50000">
                      <a:schemeClr val="tx1">
                        <a:shade val="67500"/>
                        <a:satMod val="115000"/>
                      </a:schemeClr>
                    </a:gs>
                    <a:gs pos="100000">
                      <a:schemeClr val="tx1">
                        <a:shade val="100000"/>
                        <a:satMod val="115000"/>
                      </a:schemeClr>
                    </a:gs>
                  </a:gsLst>
                  <a:lin ang="16200000" scaled="1"/>
                  <a:tileRect/>
                </a:gradFill>
                <a:latin typeface="Times New Roman" panose="02020603050405020304" pitchFamily="18" charset="0"/>
                <a:ea typeface="楷体" panose="02010609060101010101" pitchFamily="49" charset="-122"/>
                <a:cs typeface="Times New Roman" panose="02020603050405020304" pitchFamily="18" charset="0"/>
              </a:rPr>
              <a:t> </a:t>
            </a:r>
            <a:endParaRPr lang="en-US" altLang="zh-CN" sz="1600" b="1" dirty="0">
              <a:gradFill flip="none" rotWithShape="1">
                <a:gsLst>
                  <a:gs pos="0">
                    <a:schemeClr val="tx1">
                      <a:shade val="30000"/>
                      <a:satMod val="115000"/>
                    </a:schemeClr>
                  </a:gs>
                  <a:gs pos="50000">
                    <a:schemeClr val="tx1">
                      <a:shade val="67500"/>
                      <a:satMod val="115000"/>
                    </a:schemeClr>
                  </a:gs>
                  <a:gs pos="100000">
                    <a:schemeClr val="tx1">
                      <a:shade val="100000"/>
                      <a:satMod val="115000"/>
                    </a:schemeClr>
                  </a:gs>
                </a:gsLst>
                <a:lin ang="16200000" scaled="1"/>
                <a:tileRect/>
              </a:gradFill>
              <a:latin typeface="Times New Roman" panose="02020603050405020304" pitchFamily="18" charset="0"/>
              <a:ea typeface="楷体" panose="02010609060101010101" pitchFamily="49" charset="-122"/>
              <a:cs typeface="Times New Roman" panose="02020603050405020304" pitchFamily="18" charset="0"/>
            </a:endParaRPr>
          </a:p>
          <a:p>
            <a:pPr algn="ctr">
              <a:defRPr/>
            </a:pPr>
            <a:r>
              <a:rPr lang="zh-CN" altLang="en-US" sz="1200" b="1" dirty="0">
                <a:gradFill flip="none" rotWithShape="1">
                  <a:gsLst>
                    <a:gs pos="0">
                      <a:schemeClr val="tx1">
                        <a:shade val="30000"/>
                        <a:satMod val="115000"/>
                      </a:schemeClr>
                    </a:gs>
                    <a:gs pos="50000">
                      <a:schemeClr val="tx1">
                        <a:shade val="67500"/>
                        <a:satMod val="115000"/>
                      </a:schemeClr>
                    </a:gs>
                    <a:gs pos="100000">
                      <a:schemeClr val="tx1">
                        <a:shade val="100000"/>
                        <a:satMod val="115000"/>
                      </a:schemeClr>
                    </a:gs>
                  </a:gsLst>
                  <a:lin ang="16200000" scaled="1"/>
                  <a:tileRect/>
                </a:gradFill>
                <a:latin typeface="Times New Roman" panose="02020603050405020304" pitchFamily="18" charset="0"/>
                <a:ea typeface="楷体" panose="02010609060101010101" pitchFamily="49" charset="-122"/>
                <a:cs typeface="Times New Roman" panose="02020603050405020304" pitchFamily="18" charset="0"/>
              </a:rPr>
              <a:t>第二层</a:t>
            </a:r>
            <a:endParaRPr lang="en-US" altLang="zh-CN" sz="1200" b="1" dirty="0">
              <a:gradFill flip="none" rotWithShape="1">
                <a:gsLst>
                  <a:gs pos="0">
                    <a:schemeClr val="tx1">
                      <a:shade val="30000"/>
                      <a:satMod val="115000"/>
                    </a:schemeClr>
                  </a:gs>
                  <a:gs pos="50000">
                    <a:schemeClr val="tx1">
                      <a:shade val="67500"/>
                      <a:satMod val="115000"/>
                    </a:schemeClr>
                  </a:gs>
                  <a:gs pos="100000">
                    <a:schemeClr val="tx1">
                      <a:shade val="100000"/>
                      <a:satMod val="115000"/>
                    </a:schemeClr>
                  </a:gs>
                </a:gsLst>
                <a:lin ang="16200000" scaled="1"/>
                <a:tileRect/>
              </a:gradFill>
              <a:latin typeface="Times New Roman" panose="02020603050405020304" pitchFamily="18" charset="0"/>
              <a:ea typeface="楷体" panose="02010609060101010101" pitchFamily="49" charset="-122"/>
              <a:cs typeface="Times New Roman" panose="02020603050405020304" pitchFamily="18" charset="0"/>
            </a:endParaRPr>
          </a:p>
          <a:p>
            <a:pPr algn="ctr">
              <a:defRPr/>
            </a:pPr>
            <a:r>
              <a:rPr lang="zh-CN" altLang="en-US" sz="1200" b="1" dirty="0">
                <a:gradFill flip="none" rotWithShape="1">
                  <a:gsLst>
                    <a:gs pos="0">
                      <a:schemeClr val="tx1">
                        <a:shade val="30000"/>
                        <a:satMod val="115000"/>
                      </a:schemeClr>
                    </a:gs>
                    <a:gs pos="50000">
                      <a:schemeClr val="tx1">
                        <a:shade val="67500"/>
                        <a:satMod val="115000"/>
                      </a:schemeClr>
                    </a:gs>
                    <a:gs pos="100000">
                      <a:schemeClr val="tx1">
                        <a:shade val="100000"/>
                        <a:satMod val="115000"/>
                      </a:schemeClr>
                    </a:gs>
                  </a:gsLst>
                  <a:lin ang="16200000" scaled="1"/>
                  <a:tileRect/>
                </a:gradFill>
                <a:latin typeface="Times New Roman" panose="02020603050405020304" pitchFamily="18" charset="0"/>
                <a:ea typeface="楷体" panose="02010609060101010101" pitchFamily="49" charset="-122"/>
                <a:cs typeface="Times New Roman" panose="02020603050405020304" pitchFamily="18" charset="0"/>
              </a:rPr>
              <a:t>边界点</a:t>
            </a:r>
            <a:endParaRPr lang="en-US" altLang="zh-CN" sz="1200" b="1" dirty="0">
              <a:gradFill flip="none" rotWithShape="1">
                <a:gsLst>
                  <a:gs pos="0">
                    <a:schemeClr val="tx1">
                      <a:shade val="30000"/>
                      <a:satMod val="115000"/>
                    </a:schemeClr>
                  </a:gs>
                  <a:gs pos="50000">
                    <a:schemeClr val="tx1">
                      <a:shade val="67500"/>
                      <a:satMod val="115000"/>
                    </a:schemeClr>
                  </a:gs>
                  <a:gs pos="100000">
                    <a:schemeClr val="tx1">
                      <a:shade val="100000"/>
                      <a:satMod val="115000"/>
                    </a:schemeClr>
                  </a:gs>
                </a:gsLst>
                <a:lin ang="16200000" scaled="1"/>
                <a:tileRect/>
              </a:gradFill>
              <a:latin typeface="Times New Roman" panose="02020603050405020304" pitchFamily="18" charset="0"/>
              <a:ea typeface="楷体" panose="02010609060101010101" pitchFamily="49" charset="-122"/>
              <a:cs typeface="Times New Roman" panose="02020603050405020304" pitchFamily="18" charset="0"/>
            </a:endParaRPr>
          </a:p>
          <a:p>
            <a:pPr algn="ctr">
              <a:defRPr/>
            </a:pPr>
            <a:endParaRPr lang="en-US" altLang="zh-CN" sz="1200" b="1" dirty="0">
              <a:gradFill flip="none" rotWithShape="1">
                <a:gsLst>
                  <a:gs pos="0">
                    <a:schemeClr val="tx1">
                      <a:shade val="30000"/>
                      <a:satMod val="115000"/>
                    </a:schemeClr>
                  </a:gs>
                  <a:gs pos="50000">
                    <a:schemeClr val="tx1">
                      <a:shade val="67500"/>
                      <a:satMod val="115000"/>
                    </a:schemeClr>
                  </a:gs>
                  <a:gs pos="100000">
                    <a:schemeClr val="tx1">
                      <a:shade val="100000"/>
                      <a:satMod val="115000"/>
                    </a:schemeClr>
                  </a:gs>
                </a:gsLst>
                <a:lin ang="16200000" scaled="1"/>
                <a:tileRect/>
              </a:gra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8" name="圆角矩形 7"/>
          <p:cNvSpPr/>
          <p:nvPr/>
        </p:nvSpPr>
        <p:spPr bwMode="auto">
          <a:xfrm>
            <a:off x="4189653" y="4917344"/>
            <a:ext cx="812801" cy="677333"/>
          </a:xfrm>
          <a:prstGeom prst="roundRect">
            <a:avLst/>
          </a:prstGeom>
          <a:solidFill>
            <a:srgbClr val="FFC000"/>
          </a:solidFill>
          <a:ln>
            <a:headEnd type="none" w="med" len="med"/>
            <a:tailEnd type="none" w="med" len="med"/>
          </a:ln>
          <a:effectLst>
            <a:outerShdw blurRad="40000" dist="20000" dir="5400000" rotWithShape="0">
              <a:srgbClr val="000000">
                <a:alpha val="38000"/>
              </a:srgbClr>
            </a:outerShdw>
            <a:reflection blurRad="6350" stA="52000" endA="300" endPos="35000" dir="5400000" sy="-100000" algn="bl" rotWithShape="0"/>
          </a:effectLst>
          <a:scene3d>
            <a:camera prst="orthographicFront"/>
            <a:lightRig rig="threePt" dir="t"/>
          </a:scene3d>
          <a:sp3d>
            <a:bevelT w="190500" h="63500"/>
          </a:sp3d>
        </p:spPr>
        <p:style>
          <a:lnRef idx="1">
            <a:schemeClr val="accent2"/>
          </a:lnRef>
          <a:fillRef idx="2">
            <a:schemeClr val="accent2"/>
          </a:fillRef>
          <a:effectRef idx="1">
            <a:schemeClr val="accent2"/>
          </a:effectRef>
          <a:fontRef idx="minor">
            <a:schemeClr val="dk1"/>
          </a:fontRef>
        </p:style>
        <p:txBody>
          <a:bodyPr wrap="none" tIns="0" bIns="0" anchor="ctr"/>
          <a:lstStyle/>
          <a:p>
            <a:pPr algn="ctr">
              <a:defRPr/>
            </a:pPr>
            <a:r>
              <a:rPr lang="zh-CN" altLang="en-US" sz="1200" b="1" dirty="0">
                <a:gradFill flip="none" rotWithShape="1">
                  <a:gsLst>
                    <a:gs pos="0">
                      <a:schemeClr val="tx1">
                        <a:shade val="30000"/>
                        <a:satMod val="115000"/>
                      </a:schemeClr>
                    </a:gs>
                    <a:gs pos="50000">
                      <a:schemeClr val="tx1">
                        <a:shade val="67500"/>
                        <a:satMod val="115000"/>
                      </a:schemeClr>
                    </a:gs>
                    <a:gs pos="100000">
                      <a:schemeClr val="tx1">
                        <a:shade val="100000"/>
                        <a:satMod val="115000"/>
                      </a:schemeClr>
                    </a:gs>
                  </a:gsLst>
                  <a:lin ang="16200000" scaled="1"/>
                  <a:tileRect/>
                </a:gradFill>
                <a:latin typeface="Times New Roman" panose="02020603050405020304" pitchFamily="18" charset="0"/>
                <a:ea typeface="楷体" panose="02010609060101010101" pitchFamily="49" charset="-122"/>
                <a:cs typeface="Times New Roman" panose="02020603050405020304" pitchFamily="18" charset="0"/>
              </a:rPr>
              <a:t>第三层</a:t>
            </a:r>
            <a:endParaRPr lang="en-US" altLang="zh-CN" sz="1200" b="1" dirty="0">
              <a:gradFill flip="none" rotWithShape="1">
                <a:gsLst>
                  <a:gs pos="0">
                    <a:schemeClr val="tx1">
                      <a:shade val="30000"/>
                      <a:satMod val="115000"/>
                    </a:schemeClr>
                  </a:gs>
                  <a:gs pos="50000">
                    <a:schemeClr val="tx1">
                      <a:shade val="67500"/>
                      <a:satMod val="115000"/>
                    </a:schemeClr>
                  </a:gs>
                  <a:gs pos="100000">
                    <a:schemeClr val="tx1">
                      <a:shade val="100000"/>
                      <a:satMod val="115000"/>
                    </a:schemeClr>
                  </a:gs>
                </a:gsLst>
                <a:lin ang="16200000" scaled="1"/>
                <a:tileRect/>
              </a:gradFill>
              <a:latin typeface="Times New Roman" panose="02020603050405020304" pitchFamily="18" charset="0"/>
              <a:ea typeface="楷体" panose="02010609060101010101" pitchFamily="49" charset="-122"/>
              <a:cs typeface="Times New Roman" panose="02020603050405020304" pitchFamily="18" charset="0"/>
            </a:endParaRPr>
          </a:p>
          <a:p>
            <a:pPr algn="ctr">
              <a:defRPr/>
            </a:pPr>
            <a:r>
              <a:rPr lang="zh-CN" altLang="en-US" sz="1200" b="1" dirty="0">
                <a:gradFill flip="none" rotWithShape="1">
                  <a:gsLst>
                    <a:gs pos="0">
                      <a:schemeClr val="tx1">
                        <a:shade val="30000"/>
                        <a:satMod val="115000"/>
                      </a:schemeClr>
                    </a:gs>
                    <a:gs pos="50000">
                      <a:schemeClr val="tx1">
                        <a:shade val="67500"/>
                        <a:satMod val="115000"/>
                      </a:schemeClr>
                    </a:gs>
                    <a:gs pos="100000">
                      <a:schemeClr val="tx1">
                        <a:shade val="100000"/>
                        <a:satMod val="115000"/>
                      </a:schemeClr>
                    </a:gs>
                  </a:gsLst>
                  <a:lin ang="16200000" scaled="1"/>
                  <a:tileRect/>
                </a:gradFill>
                <a:latin typeface="Times New Roman" panose="02020603050405020304" pitchFamily="18" charset="0"/>
                <a:ea typeface="楷体" panose="02010609060101010101" pitchFamily="49" charset="-122"/>
                <a:cs typeface="Times New Roman" panose="02020603050405020304" pitchFamily="18" charset="0"/>
              </a:rPr>
              <a:t>组件</a:t>
            </a:r>
            <a:endParaRPr lang="en-US" altLang="zh-CN" sz="1200" b="1" dirty="0">
              <a:gradFill flip="none" rotWithShape="1">
                <a:gsLst>
                  <a:gs pos="0">
                    <a:schemeClr val="tx1">
                      <a:shade val="30000"/>
                      <a:satMod val="115000"/>
                    </a:schemeClr>
                  </a:gs>
                  <a:gs pos="50000">
                    <a:schemeClr val="tx1">
                      <a:shade val="67500"/>
                      <a:satMod val="115000"/>
                    </a:schemeClr>
                  </a:gs>
                  <a:gs pos="100000">
                    <a:schemeClr val="tx1">
                      <a:shade val="100000"/>
                      <a:satMod val="115000"/>
                    </a:schemeClr>
                  </a:gs>
                </a:gsLst>
                <a:lin ang="16200000" scaled="1"/>
                <a:tileRect/>
              </a:gra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9" name="圆角矩形 8"/>
          <p:cNvSpPr/>
          <p:nvPr/>
        </p:nvSpPr>
        <p:spPr bwMode="auto">
          <a:xfrm>
            <a:off x="5247987" y="4894767"/>
            <a:ext cx="812801" cy="677333"/>
          </a:xfrm>
          <a:prstGeom prst="roundRect">
            <a:avLst/>
          </a:prstGeom>
          <a:solidFill>
            <a:srgbClr val="FFC000"/>
          </a:solidFill>
          <a:ln>
            <a:headEnd type="none" w="med" len="med"/>
            <a:tailEnd type="none" w="med" len="med"/>
          </a:ln>
          <a:effectLst>
            <a:outerShdw blurRad="40000" dist="20000" dir="5400000" rotWithShape="0">
              <a:srgbClr val="000000">
                <a:alpha val="38000"/>
              </a:srgbClr>
            </a:outerShdw>
            <a:reflection blurRad="6350" stA="52000" endA="300" endPos="35000" dir="5400000" sy="-100000" algn="bl" rotWithShape="0"/>
          </a:effectLst>
          <a:scene3d>
            <a:camera prst="orthographicFront"/>
            <a:lightRig rig="threePt" dir="t"/>
          </a:scene3d>
          <a:sp3d>
            <a:bevelT w="190500" h="63500"/>
          </a:sp3d>
        </p:spPr>
        <p:style>
          <a:lnRef idx="1">
            <a:schemeClr val="accent2"/>
          </a:lnRef>
          <a:fillRef idx="2">
            <a:schemeClr val="accent2"/>
          </a:fillRef>
          <a:effectRef idx="1">
            <a:schemeClr val="accent2"/>
          </a:effectRef>
          <a:fontRef idx="minor">
            <a:schemeClr val="dk1"/>
          </a:fontRef>
        </p:style>
        <p:txBody>
          <a:bodyPr wrap="none" tIns="0" bIns="0" anchor="ctr"/>
          <a:lstStyle/>
          <a:p>
            <a:pPr algn="ctr">
              <a:defRPr/>
            </a:pPr>
            <a:r>
              <a:rPr lang="zh-CN" altLang="en-US" sz="1200" b="1" dirty="0">
                <a:gradFill flip="none" rotWithShape="1">
                  <a:gsLst>
                    <a:gs pos="0">
                      <a:schemeClr val="tx1">
                        <a:shade val="30000"/>
                        <a:satMod val="115000"/>
                      </a:schemeClr>
                    </a:gs>
                    <a:gs pos="50000">
                      <a:schemeClr val="tx1">
                        <a:shade val="67500"/>
                        <a:satMod val="115000"/>
                      </a:schemeClr>
                    </a:gs>
                    <a:gs pos="100000">
                      <a:schemeClr val="tx1">
                        <a:shade val="100000"/>
                        <a:satMod val="115000"/>
                      </a:schemeClr>
                    </a:gs>
                  </a:gsLst>
                  <a:lin ang="16200000" scaled="1"/>
                  <a:tileRect/>
                </a:gradFill>
                <a:latin typeface="Times New Roman" panose="02020603050405020304" pitchFamily="18" charset="0"/>
                <a:ea typeface="楷体" panose="02010609060101010101" pitchFamily="49" charset="-122"/>
                <a:cs typeface="Times New Roman" panose="02020603050405020304" pitchFamily="18" charset="0"/>
              </a:rPr>
              <a:t>第四层</a:t>
            </a:r>
            <a:endParaRPr lang="en-US" altLang="zh-CN" sz="1200" b="1" dirty="0">
              <a:gradFill flip="none" rotWithShape="1">
                <a:gsLst>
                  <a:gs pos="0">
                    <a:schemeClr val="tx1">
                      <a:shade val="30000"/>
                      <a:satMod val="115000"/>
                    </a:schemeClr>
                  </a:gs>
                  <a:gs pos="50000">
                    <a:schemeClr val="tx1">
                      <a:shade val="67500"/>
                      <a:satMod val="115000"/>
                    </a:schemeClr>
                  </a:gs>
                  <a:gs pos="100000">
                    <a:schemeClr val="tx1">
                      <a:shade val="100000"/>
                      <a:satMod val="115000"/>
                    </a:schemeClr>
                  </a:gs>
                </a:gsLst>
                <a:lin ang="16200000" scaled="1"/>
                <a:tileRect/>
              </a:gradFill>
              <a:latin typeface="Times New Roman" panose="02020603050405020304" pitchFamily="18" charset="0"/>
              <a:ea typeface="楷体" panose="02010609060101010101" pitchFamily="49" charset="-122"/>
              <a:cs typeface="Times New Roman" panose="02020603050405020304" pitchFamily="18" charset="0"/>
            </a:endParaRPr>
          </a:p>
          <a:p>
            <a:pPr algn="ctr">
              <a:defRPr/>
            </a:pPr>
            <a:r>
              <a:rPr lang="zh-CN" altLang="en-US" sz="1200" b="1" dirty="0">
                <a:gradFill flip="none" rotWithShape="1">
                  <a:gsLst>
                    <a:gs pos="0">
                      <a:schemeClr val="tx1">
                        <a:shade val="30000"/>
                        <a:satMod val="115000"/>
                      </a:schemeClr>
                    </a:gs>
                    <a:gs pos="50000">
                      <a:schemeClr val="tx1">
                        <a:shade val="67500"/>
                        <a:satMod val="115000"/>
                      </a:schemeClr>
                    </a:gs>
                    <a:gs pos="100000">
                      <a:schemeClr val="tx1">
                        <a:shade val="100000"/>
                        <a:satMod val="115000"/>
                      </a:schemeClr>
                    </a:gs>
                  </a:gsLst>
                  <a:lin ang="16200000" scaled="1"/>
                  <a:tileRect/>
                </a:gradFill>
                <a:latin typeface="Times New Roman" panose="02020603050405020304" pitchFamily="18" charset="0"/>
                <a:ea typeface="楷体" panose="02010609060101010101" pitchFamily="49" charset="-122"/>
                <a:cs typeface="Times New Roman" panose="02020603050405020304" pitchFamily="18" charset="0"/>
              </a:rPr>
              <a:t>特征</a:t>
            </a:r>
            <a:endParaRPr lang="en-US" altLang="zh-CN" sz="1200" b="1" dirty="0">
              <a:gradFill flip="none" rotWithShape="1">
                <a:gsLst>
                  <a:gs pos="0">
                    <a:schemeClr val="tx1">
                      <a:shade val="30000"/>
                      <a:satMod val="115000"/>
                    </a:schemeClr>
                  </a:gs>
                  <a:gs pos="50000">
                    <a:schemeClr val="tx1">
                      <a:shade val="67500"/>
                      <a:satMod val="115000"/>
                    </a:schemeClr>
                  </a:gs>
                  <a:gs pos="100000">
                    <a:schemeClr val="tx1">
                      <a:shade val="100000"/>
                      <a:satMod val="115000"/>
                    </a:schemeClr>
                  </a:gs>
                </a:gsLst>
                <a:lin ang="16200000" scaled="1"/>
                <a:tileRect/>
              </a:gra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10" name="椭圆 9"/>
          <p:cNvSpPr/>
          <p:nvPr/>
        </p:nvSpPr>
        <p:spPr bwMode="auto">
          <a:xfrm>
            <a:off x="6882053" y="3284147"/>
            <a:ext cx="956734" cy="684715"/>
          </a:xfrm>
          <a:prstGeom prst="ellipse">
            <a:avLst/>
          </a:prstGeom>
          <a:solidFill>
            <a:srgbClr val="C00000"/>
          </a:solidFill>
          <a:ln>
            <a:noFill/>
            <a:headEnd type="none" w="med" len="med"/>
            <a:tailEnd type="none" w="med" len="med"/>
          </a:ln>
          <a:effectLst/>
        </p:spPr>
        <p:style>
          <a:lnRef idx="1">
            <a:schemeClr val="accent2"/>
          </a:lnRef>
          <a:fillRef idx="2">
            <a:schemeClr val="accent2"/>
          </a:fillRef>
          <a:effectRef idx="1">
            <a:schemeClr val="accent2"/>
          </a:effectRef>
          <a:fontRef idx="minor">
            <a:schemeClr val="dk1"/>
          </a:fontRef>
        </p:style>
        <p:txBody>
          <a:bodyPr anchor="ctr"/>
          <a:lstStyle/>
          <a:p>
            <a:pPr algn="ctr">
              <a:defRPr/>
            </a:pPr>
            <a:r>
              <a:rPr lang="en-US" altLang="zh-CN" b="1" dirty="0">
                <a:solidFill>
                  <a:schemeClr val="bg1"/>
                </a:solidFill>
                <a:latin typeface="Times New Roman" panose="02020603050405020304" pitchFamily="18" charset="0"/>
                <a:ea typeface="楷体" panose="02010609060101010101" pitchFamily="49" charset="-122"/>
                <a:cs typeface="Times New Roman" panose="02020603050405020304" pitchFamily="18" charset="0"/>
              </a:rPr>
              <a:t>dog</a:t>
            </a:r>
          </a:p>
        </p:txBody>
      </p:sp>
      <p:sp>
        <p:nvSpPr>
          <p:cNvPr id="11" name="椭圆 10"/>
          <p:cNvSpPr/>
          <p:nvPr/>
        </p:nvSpPr>
        <p:spPr bwMode="auto">
          <a:xfrm>
            <a:off x="921523" y="4210052"/>
            <a:ext cx="973665" cy="684715"/>
          </a:xfrm>
          <a:prstGeom prst="ellipse">
            <a:avLst/>
          </a:prstGeom>
          <a:solidFill>
            <a:srgbClr val="00B050"/>
          </a:solidFill>
          <a:ln>
            <a:noFill/>
            <a:headEnd type="none" w="med" len="med"/>
            <a:tailEnd type="none" w="med" len="med"/>
          </a:ln>
          <a:effectLst/>
        </p:spPr>
        <p:style>
          <a:lnRef idx="1">
            <a:schemeClr val="accent2"/>
          </a:lnRef>
          <a:fillRef idx="2">
            <a:schemeClr val="accent2"/>
          </a:fillRef>
          <a:effectRef idx="1">
            <a:schemeClr val="accent2"/>
          </a:effectRef>
          <a:fontRef idx="minor">
            <a:schemeClr val="dk1"/>
          </a:fontRef>
        </p:style>
        <p:txBody>
          <a:bodyPr anchor="ctr"/>
          <a:lstStyle/>
          <a:p>
            <a:pPr algn="ctr">
              <a:defRPr/>
            </a:pPr>
            <a:r>
              <a:rPr lang="zh-CN" altLang="en-US" sz="1200" b="1" dirty="0">
                <a:solidFill>
                  <a:schemeClr val="bg1"/>
                </a:solidFill>
                <a:latin typeface="Times New Roman" panose="02020603050405020304" pitchFamily="18" charset="0"/>
                <a:ea typeface="楷体" panose="02010609060101010101" pitchFamily="49" charset="-122"/>
                <a:cs typeface="Times New Roman" panose="02020603050405020304" pitchFamily="18" charset="0"/>
              </a:rPr>
              <a:t>像素点</a:t>
            </a:r>
            <a:endParaRPr lang="en-US" altLang="zh-CN" sz="1200" b="1" dirty="0">
              <a:solidFill>
                <a:schemeClr val="bg1"/>
              </a:solidFill>
              <a:latin typeface="Times New Roman" panose="02020603050405020304" pitchFamily="18" charset="0"/>
              <a:ea typeface="楷体" panose="02010609060101010101" pitchFamily="49" charset="-122"/>
              <a:cs typeface="Times New Roman" panose="02020603050405020304" pitchFamily="18" charset="0"/>
            </a:endParaRPr>
          </a:p>
          <a:p>
            <a:pPr algn="ctr">
              <a:defRPr/>
            </a:pPr>
            <a:r>
              <a:rPr lang="zh-CN" altLang="en-US" sz="1200" b="1" dirty="0">
                <a:solidFill>
                  <a:schemeClr val="bg1"/>
                </a:solidFill>
                <a:latin typeface="Times New Roman" panose="02020603050405020304" pitchFamily="18" charset="0"/>
                <a:ea typeface="楷体" panose="02010609060101010101" pitchFamily="49" charset="-122"/>
                <a:cs typeface="Times New Roman" panose="02020603050405020304" pitchFamily="18" charset="0"/>
              </a:rPr>
              <a:t>构成</a:t>
            </a:r>
            <a:endParaRPr lang="en-US" altLang="zh-CN" sz="1200" b="1" dirty="0">
              <a:solidFill>
                <a:schemeClr val="bg1"/>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4" name="椭圆形标注 3"/>
          <p:cNvSpPr/>
          <p:nvPr/>
        </p:nvSpPr>
        <p:spPr>
          <a:xfrm>
            <a:off x="5002453" y="1417788"/>
            <a:ext cx="1617134" cy="846667"/>
          </a:xfrm>
          <a:prstGeom prst="wedgeEllipseCallout">
            <a:avLst>
              <a:gd name="adj1" fmla="val -70048"/>
              <a:gd name="adj2" fmla="val 150500"/>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dirty="0">
                <a:latin typeface="Times New Roman" panose="02020603050405020304" pitchFamily="18" charset="0"/>
                <a:ea typeface="楷体" panose="02010609060101010101" pitchFamily="49" charset="-122"/>
                <a:cs typeface="Times New Roman" panose="02020603050405020304" pitchFamily="18" charset="0"/>
              </a:rPr>
              <a:t>调节参数</a:t>
            </a:r>
          </a:p>
        </p:txBody>
      </p:sp>
      <p:sp>
        <p:nvSpPr>
          <p:cNvPr id="2" name="左大括号 1"/>
          <p:cNvSpPr/>
          <p:nvPr/>
        </p:nvSpPr>
        <p:spPr>
          <a:xfrm>
            <a:off x="6653453" y="1328427"/>
            <a:ext cx="457200" cy="1025389"/>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b="1">
              <a:latin typeface="Times New Roman" panose="02020603050405020304" pitchFamily="18" charset="0"/>
              <a:ea typeface="楷体" panose="02010609060101010101" pitchFamily="49" charset="-122"/>
              <a:cs typeface="Times New Roman" panose="02020603050405020304" pitchFamily="18" charset="0"/>
            </a:endParaRPr>
          </a:p>
        </p:txBody>
      </p:sp>
      <p:sp>
        <p:nvSpPr>
          <p:cNvPr id="3" name="矩形 2"/>
          <p:cNvSpPr/>
          <p:nvPr/>
        </p:nvSpPr>
        <p:spPr>
          <a:xfrm>
            <a:off x="7183190" y="1102724"/>
            <a:ext cx="1005403" cy="338554"/>
          </a:xfrm>
          <a:prstGeom prst="rect">
            <a:avLst/>
          </a:prstGeom>
        </p:spPr>
        <p:txBody>
          <a:bodyPr wrap="none">
            <a:spAutoFit/>
          </a:bodyPr>
          <a:lstStyle/>
          <a:p>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梯度下降</a:t>
            </a:r>
          </a:p>
        </p:txBody>
      </p:sp>
      <p:sp>
        <p:nvSpPr>
          <p:cNvPr id="13" name="矩形 12"/>
          <p:cNvSpPr/>
          <p:nvPr/>
        </p:nvSpPr>
        <p:spPr>
          <a:xfrm>
            <a:off x="7115446" y="2053596"/>
            <a:ext cx="1415772" cy="338554"/>
          </a:xfrm>
          <a:prstGeom prst="rect">
            <a:avLst/>
          </a:prstGeom>
        </p:spPr>
        <p:txBody>
          <a:bodyPr wrap="none">
            <a:spAutoFit/>
          </a:bodyPr>
          <a:lstStyle/>
          <a:p>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误差后向传播</a:t>
            </a:r>
          </a:p>
        </p:txBody>
      </p:sp>
      <p:sp>
        <p:nvSpPr>
          <p:cNvPr id="12" name="下弧形箭头 11"/>
          <p:cNvSpPr/>
          <p:nvPr/>
        </p:nvSpPr>
        <p:spPr>
          <a:xfrm>
            <a:off x="2386254" y="5651122"/>
            <a:ext cx="3268133" cy="386121"/>
          </a:xfrm>
          <a:prstGeom prst="curvedUp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b="1"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14" name="矩形 13"/>
          <p:cNvSpPr/>
          <p:nvPr/>
        </p:nvSpPr>
        <p:spPr>
          <a:xfrm>
            <a:off x="2806293" y="6214944"/>
            <a:ext cx="2441694" cy="338554"/>
          </a:xfrm>
          <a:prstGeom prst="rect">
            <a:avLst/>
          </a:prstGeom>
        </p:spPr>
        <p:txBody>
          <a:bodyPr wrap="none">
            <a:spAutoFit/>
          </a:bodyPr>
          <a:lstStyle/>
          <a:p>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调节网络结构（炼金术）</a:t>
            </a:r>
          </a:p>
        </p:txBody>
      </p:sp>
      <p:sp>
        <p:nvSpPr>
          <p:cNvPr id="17" name="标题 1"/>
          <p:cNvSpPr>
            <a:spLocks noGrp="1"/>
          </p:cNvSpPr>
          <p:nvPr>
            <p:ph type="title"/>
          </p:nvPr>
        </p:nvSpPr>
        <p:spPr>
          <a:xfrm>
            <a:off x="407875" y="153605"/>
            <a:ext cx="8376356" cy="657727"/>
          </a:xfrm>
        </p:spPr>
        <p:txBody>
          <a:bodyPr/>
          <a:lstStyle/>
          <a:p>
            <a:r>
              <a:rPr lang="zh-CN" altLang="en-US" sz="2000" dirty="0">
                <a:cs typeface="Times New Roman" panose="02020603050405020304" pitchFamily="18" charset="0"/>
              </a:rPr>
              <a:t>机器学习的能力在于拟合和优化</a:t>
            </a:r>
          </a:p>
        </p:txBody>
      </p:sp>
      <mc:AlternateContent xmlns:mc="http://schemas.openxmlformats.org/markup-compatibility/2006" xmlns:a14="http://schemas.microsoft.com/office/drawing/2010/main">
        <mc:Choice Requires="a14">
          <p:sp>
            <p:nvSpPr>
              <p:cNvPr id="15" name="矩形 14"/>
              <p:cNvSpPr/>
              <p:nvPr/>
            </p:nvSpPr>
            <p:spPr>
              <a:xfrm>
                <a:off x="4429819" y="2965359"/>
                <a:ext cx="498790" cy="39562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zh-CN" b="1" i="1" smtClean="0">
                              <a:latin typeface="Cambria Math" panose="02040503050406030204" pitchFamily="18" charset="0"/>
                            </a:rPr>
                          </m:ctrlPr>
                        </m:sSubPr>
                        <m:e>
                          <m:r>
                            <a:rPr lang="en-US" altLang="zh-CN" b="1" i="1">
                              <a:latin typeface="Cambria Math"/>
                            </a:rPr>
                            <m:t>𝒘</m:t>
                          </m:r>
                        </m:e>
                        <m:sub>
                          <m:r>
                            <a:rPr lang="en-US" altLang="zh-CN" b="1" i="1" smtClean="0">
                              <a:latin typeface="Cambria Math"/>
                            </a:rPr>
                            <m:t>𝒋</m:t>
                          </m:r>
                        </m:sub>
                      </m:sSub>
                    </m:oMath>
                  </m:oMathPara>
                </a14:m>
                <a:endParaRPr lang="zh-CN" altLang="en-US" b="1" dirty="0">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15" name="矩形 14"/>
              <p:cNvSpPr>
                <a:spLocks noRot="1" noChangeAspect="1" noMove="1" noResize="1" noEditPoints="1" noAdjustHandles="1" noChangeArrowheads="1" noChangeShapeType="1" noTextEdit="1"/>
              </p:cNvSpPr>
              <p:nvPr/>
            </p:nvSpPr>
            <p:spPr>
              <a:xfrm>
                <a:off x="4429819" y="2965359"/>
                <a:ext cx="498790" cy="395621"/>
              </a:xfrm>
              <a:prstGeom prst="rect">
                <a:avLst/>
              </a:prstGeom>
              <a:blipFill>
                <a:blip r:embed="rId4"/>
                <a:stretch>
                  <a:fillRect b="-923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矩形 15"/>
              <p:cNvSpPr/>
              <p:nvPr/>
            </p:nvSpPr>
            <p:spPr>
              <a:xfrm>
                <a:off x="1558241" y="1376335"/>
                <a:ext cx="3383297" cy="6971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zh-CN" altLang="zh-CN" b="1" i="1" smtClean="0">
                              <a:latin typeface="Cambria Math" panose="02040503050406030204" pitchFamily="18" charset="0"/>
                            </a:rPr>
                          </m:ctrlPr>
                        </m:sSubSupPr>
                        <m:e>
                          <m:r>
                            <a:rPr lang="zh-TW" altLang="en-US" b="1" i="1">
                              <a:latin typeface="Cambria Math"/>
                            </a:rPr>
                            <m:t>𝒘</m:t>
                          </m:r>
                        </m:e>
                        <m:sub>
                          <m:r>
                            <a:rPr lang="zh-TW" altLang="en-US" b="1" i="1">
                              <a:latin typeface="Cambria Math"/>
                            </a:rPr>
                            <m:t>𝒋</m:t>
                          </m:r>
                        </m:sub>
                        <m:sup>
                          <m:r>
                            <a:rPr lang="zh-TW" altLang="en-US" b="1" i="1">
                              <a:latin typeface="Cambria Math"/>
                            </a:rPr>
                            <m:t>𝒏𝒆𝒘</m:t>
                          </m:r>
                        </m:sup>
                      </m:sSubSup>
                      <m:r>
                        <a:rPr lang="zh-TW" altLang="zh-CN" b="1" i="1">
                          <a:latin typeface="Cambria Math"/>
                        </a:rPr>
                        <m:t>=</m:t>
                      </m:r>
                      <m:sSubSup>
                        <m:sSubSupPr>
                          <m:ctrlPr>
                            <a:rPr lang="zh-CN" altLang="zh-CN" b="1" i="1">
                              <a:latin typeface="Cambria Math" panose="02040503050406030204" pitchFamily="18" charset="0"/>
                            </a:rPr>
                          </m:ctrlPr>
                        </m:sSubSupPr>
                        <m:e>
                          <m:r>
                            <a:rPr lang="zh-TW" altLang="en-US" b="1" i="1">
                              <a:latin typeface="Cambria Math"/>
                            </a:rPr>
                            <m:t>𝒘</m:t>
                          </m:r>
                        </m:e>
                        <m:sub>
                          <m:r>
                            <a:rPr lang="zh-TW" altLang="en-US" b="1" i="1">
                              <a:latin typeface="Cambria Math"/>
                            </a:rPr>
                            <m:t>𝒋</m:t>
                          </m:r>
                        </m:sub>
                        <m:sup>
                          <m:r>
                            <a:rPr lang="zh-TW" altLang="en-US" b="1" i="1">
                              <a:latin typeface="Cambria Math"/>
                            </a:rPr>
                            <m:t>𝒐𝒍𝒅</m:t>
                          </m:r>
                        </m:sup>
                      </m:sSubSup>
                      <m:r>
                        <a:rPr lang="zh-TW" altLang="en-US" b="1" i="1">
                          <a:latin typeface="Cambria Math"/>
                        </a:rPr>
                        <m:t>−</m:t>
                      </m:r>
                      <m:r>
                        <a:rPr lang="zh-TW" altLang="en-US" b="1" i="1">
                          <a:latin typeface="Cambria Math"/>
                        </a:rPr>
                        <m:t>𝜼</m:t>
                      </m:r>
                      <m:r>
                        <a:rPr lang="zh-TW" altLang="zh-CN" b="1" i="1">
                          <a:latin typeface="Cambria Math"/>
                        </a:rPr>
                        <m:t>×</m:t>
                      </m:r>
                      <m:f>
                        <m:fPr>
                          <m:ctrlPr>
                            <a:rPr lang="zh-CN" altLang="zh-CN" b="1" i="1">
                              <a:latin typeface="Cambria Math" panose="02040503050406030204" pitchFamily="18" charset="0"/>
                            </a:rPr>
                          </m:ctrlPr>
                        </m:fPr>
                        <m:num>
                          <m:r>
                            <a:rPr lang="zh-TW" altLang="en-US" b="1" i="1">
                              <a:latin typeface="Cambria Math"/>
                            </a:rPr>
                            <m:t>𝝏</m:t>
                          </m:r>
                          <m:sSub>
                            <m:sSubPr>
                              <m:ctrlPr>
                                <a:rPr lang="en-US" altLang="zh-TW" b="1" i="1" smtClean="0">
                                  <a:latin typeface="Cambria Math" panose="02040503050406030204" pitchFamily="18" charset="0"/>
                                </a:rPr>
                              </m:ctrlPr>
                            </m:sSubPr>
                            <m:e>
                              <m:r>
                                <a:rPr lang="en-US" altLang="zh-TW" b="1" i="1" smtClean="0">
                                  <a:latin typeface="Cambria Math"/>
                                </a:rPr>
                                <m:t>𝑴𝒐𝒅𝒆𝒍</m:t>
                              </m:r>
                            </m:e>
                            <m:sub>
                              <m:r>
                                <a:rPr lang="en-US" altLang="zh-TW" b="1" i="1" smtClean="0">
                                  <a:latin typeface="Cambria Math"/>
                                </a:rPr>
                                <m:t>𝒍𝒐𝒔𝒔</m:t>
                              </m:r>
                            </m:sub>
                          </m:sSub>
                        </m:num>
                        <m:den>
                          <m:r>
                            <a:rPr lang="zh-TW" altLang="en-US" b="1" i="1">
                              <a:latin typeface="Cambria Math"/>
                            </a:rPr>
                            <m:t>𝝏</m:t>
                          </m:r>
                          <m:sSub>
                            <m:sSubPr>
                              <m:ctrlPr>
                                <a:rPr lang="zh-CN" altLang="zh-CN" b="1" i="1">
                                  <a:latin typeface="Cambria Math" panose="02040503050406030204" pitchFamily="18" charset="0"/>
                                </a:rPr>
                              </m:ctrlPr>
                            </m:sSubPr>
                            <m:e>
                              <m:r>
                                <a:rPr lang="zh-TW" altLang="en-US" b="1" i="1">
                                  <a:latin typeface="Cambria Math"/>
                                </a:rPr>
                                <m:t>𝒘</m:t>
                              </m:r>
                            </m:e>
                            <m:sub>
                              <m:r>
                                <a:rPr lang="zh-TW" altLang="en-US" b="1" i="1">
                                  <a:latin typeface="Cambria Math"/>
                                </a:rPr>
                                <m:t>𝒋</m:t>
                              </m:r>
                            </m:sub>
                          </m:sSub>
                        </m:den>
                      </m:f>
                    </m:oMath>
                  </m:oMathPara>
                </a14:m>
                <a:endParaRPr lang="zh-CN" altLang="zh-CN" b="1" dirty="0">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16" name="矩形 15"/>
              <p:cNvSpPr>
                <a:spLocks noRot="1" noChangeAspect="1" noMove="1" noResize="1" noEditPoints="1" noAdjustHandles="1" noChangeArrowheads="1" noChangeShapeType="1" noTextEdit="1"/>
              </p:cNvSpPr>
              <p:nvPr/>
            </p:nvSpPr>
            <p:spPr>
              <a:xfrm>
                <a:off x="1558241" y="1376335"/>
                <a:ext cx="3383297" cy="697179"/>
              </a:xfrm>
              <a:prstGeom prst="rect">
                <a:avLst/>
              </a:prstGeom>
              <a:blipFill>
                <a:blip r:embed="rId5"/>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5127476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3">
            <a:extLst>
              <a:ext uri="{FF2B5EF4-FFF2-40B4-BE49-F238E27FC236}">
                <a16:creationId xmlns:a16="http://schemas.microsoft.com/office/drawing/2014/main" id="{6A300084-DFA3-084C-B2F2-40059E9D0BA3}"/>
              </a:ext>
            </a:extLst>
          </p:cNvPr>
          <p:cNvSpPr>
            <a:spLocks noChangeArrowheads="1"/>
          </p:cNvSpPr>
          <p:nvPr/>
        </p:nvSpPr>
        <p:spPr bwMode="auto">
          <a:xfrm>
            <a:off x="15114" y="99620"/>
            <a:ext cx="6780609" cy="9080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800">
                <a:solidFill>
                  <a:schemeClr val="tx1"/>
                </a:solidFill>
                <a:latin typeface="Verdana" panose="020B0604030504040204" pitchFamily="34" charset="0"/>
                <a:ea typeface="宋体" panose="02010600030101010101" pitchFamily="2" charset="-122"/>
              </a:defRPr>
            </a:lvl1pPr>
            <a:lvl2pPr marL="742950" indent="-285750">
              <a:defRPr sz="2800">
                <a:solidFill>
                  <a:schemeClr val="tx1"/>
                </a:solidFill>
                <a:latin typeface="Verdana" panose="020B0604030504040204" pitchFamily="34" charset="0"/>
                <a:ea typeface="宋体" panose="02010600030101010101" pitchFamily="2" charset="-122"/>
              </a:defRPr>
            </a:lvl2pPr>
            <a:lvl3pPr marL="1143000" indent="-228600">
              <a:defRPr sz="2800">
                <a:solidFill>
                  <a:schemeClr val="tx1"/>
                </a:solidFill>
                <a:latin typeface="Verdana" panose="020B0604030504040204" pitchFamily="34" charset="0"/>
                <a:ea typeface="宋体" panose="02010600030101010101" pitchFamily="2" charset="-122"/>
              </a:defRPr>
            </a:lvl3pPr>
            <a:lvl4pPr marL="1600200" indent="-228600">
              <a:defRPr sz="2800">
                <a:solidFill>
                  <a:schemeClr val="tx1"/>
                </a:solidFill>
                <a:latin typeface="Verdana" panose="020B0604030504040204" pitchFamily="34" charset="0"/>
                <a:ea typeface="宋体" panose="02010600030101010101" pitchFamily="2" charset="-122"/>
              </a:defRPr>
            </a:lvl4pPr>
            <a:lvl5pPr marL="2057400" indent="-228600">
              <a:defRPr sz="28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9pPr>
          </a:lstStyle>
          <a:p>
            <a:pPr>
              <a:buFont typeface="Arial" panose="020B0604020202020204" pitchFamily="34" charset="0"/>
              <a:buNone/>
            </a:pPr>
            <a:r>
              <a:rPr lang="zh-CN" altLang="en-US" sz="2400" b="1" dirty="0">
                <a:solidFill>
                  <a:srgbClr val="C00000"/>
                </a:solidFill>
                <a:latin typeface="+mn-lt"/>
                <a:ea typeface="微软雅黑" panose="020B0503020204020204" pitchFamily="34" charset="-122"/>
                <a:sym typeface="Times New Roman" panose="02020603050405020304" pitchFamily="18" charset="0"/>
              </a:rPr>
              <a:t>  提纲</a:t>
            </a:r>
          </a:p>
        </p:txBody>
      </p:sp>
      <p:sp>
        <p:nvSpPr>
          <p:cNvPr id="22" name="矩形 7"/>
          <p:cNvSpPr>
            <a:spLocks noChangeArrowheads="1"/>
          </p:cNvSpPr>
          <p:nvPr/>
        </p:nvSpPr>
        <p:spPr bwMode="auto">
          <a:xfrm>
            <a:off x="523467" y="2035454"/>
            <a:ext cx="7200000" cy="565348"/>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kumimoji="0" lang="zh-CN" altLang="en-US" sz="2800" b="1" dirty="0">
                <a:solidFill>
                  <a:srgbClr val="C00000"/>
                </a:solidFill>
                <a:latin typeface="+mn-lt"/>
                <a:ea typeface="微软雅黑" panose="020B0503020204020204" pitchFamily="34" charset="-122"/>
                <a:sym typeface="Calibri" panose="020F0502020204030204" pitchFamily="34" charset="0"/>
              </a:rPr>
              <a:t>二、前馈神经网络</a:t>
            </a:r>
          </a:p>
        </p:txBody>
      </p:sp>
      <p:sp>
        <p:nvSpPr>
          <p:cNvPr id="24" name="矩形 7"/>
          <p:cNvSpPr>
            <a:spLocks noChangeArrowheads="1"/>
          </p:cNvSpPr>
          <p:nvPr/>
        </p:nvSpPr>
        <p:spPr bwMode="auto">
          <a:xfrm>
            <a:off x="523467" y="1181536"/>
            <a:ext cx="7200000" cy="565348"/>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a:lnSpc>
                <a:spcPct val="120000"/>
              </a:lnSpc>
            </a:pPr>
            <a:r>
              <a:rPr kumimoji="0" lang="zh-CN" altLang="en-US" sz="2800" b="1" dirty="0">
                <a:solidFill>
                  <a:srgbClr val="C00000"/>
                </a:solidFill>
                <a:latin typeface="+mn-lt"/>
                <a:ea typeface="微软雅黑" panose="020B0503020204020204" pitchFamily="34" charset="-122"/>
              </a:rPr>
              <a:t>一、深度学习的历史发展</a:t>
            </a:r>
          </a:p>
        </p:txBody>
      </p:sp>
      <p:sp>
        <p:nvSpPr>
          <p:cNvPr id="6" name="矩形 7">
            <a:extLst>
              <a:ext uri="{FF2B5EF4-FFF2-40B4-BE49-F238E27FC236}">
                <a16:creationId xmlns:a16="http://schemas.microsoft.com/office/drawing/2014/main" id="{E05C446D-2860-4B33-94CC-86AE14334AFE}"/>
              </a:ext>
            </a:extLst>
          </p:cNvPr>
          <p:cNvSpPr>
            <a:spLocks noChangeArrowheads="1"/>
          </p:cNvSpPr>
          <p:nvPr/>
        </p:nvSpPr>
        <p:spPr bwMode="auto">
          <a:xfrm>
            <a:off x="523467" y="2889372"/>
            <a:ext cx="7200000" cy="565348"/>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kumimoji="0" lang="zh-CN" altLang="en-US" sz="2800" b="1" dirty="0">
                <a:solidFill>
                  <a:srgbClr val="00B0F0"/>
                </a:solidFill>
                <a:latin typeface="+mn-lt"/>
                <a:ea typeface="微软雅黑" panose="020B0503020204020204" pitchFamily="34" charset="-122"/>
                <a:sym typeface="Calibri" panose="020F0502020204030204" pitchFamily="34" charset="0"/>
              </a:rPr>
              <a:t>三、卷积神经网络</a:t>
            </a:r>
          </a:p>
        </p:txBody>
      </p:sp>
      <p:sp>
        <p:nvSpPr>
          <p:cNvPr id="7" name="矩形 7">
            <a:extLst>
              <a:ext uri="{FF2B5EF4-FFF2-40B4-BE49-F238E27FC236}">
                <a16:creationId xmlns:a16="http://schemas.microsoft.com/office/drawing/2014/main" id="{0EBEEAE9-9181-46AE-AE69-241C85B1F010}"/>
              </a:ext>
            </a:extLst>
          </p:cNvPr>
          <p:cNvSpPr>
            <a:spLocks noChangeArrowheads="1"/>
          </p:cNvSpPr>
          <p:nvPr/>
        </p:nvSpPr>
        <p:spPr bwMode="auto">
          <a:xfrm>
            <a:off x="523467" y="3747659"/>
            <a:ext cx="7200000" cy="565348"/>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kumimoji="0" lang="zh-CN" altLang="en-US" sz="2800" b="1" dirty="0">
                <a:solidFill>
                  <a:srgbClr val="C00000"/>
                </a:solidFill>
                <a:latin typeface="+mn-lt"/>
                <a:ea typeface="微软雅黑" panose="020B0503020204020204" pitchFamily="34" charset="-122"/>
                <a:sym typeface="Calibri" panose="020F0502020204030204" pitchFamily="34" charset="0"/>
              </a:rPr>
              <a:t>四、循环神经网络</a:t>
            </a:r>
          </a:p>
        </p:txBody>
      </p:sp>
      <p:sp>
        <p:nvSpPr>
          <p:cNvPr id="9" name="矩形 7">
            <a:extLst>
              <a:ext uri="{FF2B5EF4-FFF2-40B4-BE49-F238E27FC236}">
                <a16:creationId xmlns:a16="http://schemas.microsoft.com/office/drawing/2014/main" id="{CE5F0C8C-E61B-41C7-892D-A314C753A49A}"/>
              </a:ext>
            </a:extLst>
          </p:cNvPr>
          <p:cNvSpPr>
            <a:spLocks noChangeArrowheads="1"/>
          </p:cNvSpPr>
          <p:nvPr/>
        </p:nvSpPr>
        <p:spPr bwMode="auto">
          <a:xfrm>
            <a:off x="523467" y="4604929"/>
            <a:ext cx="7200000" cy="565348"/>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kumimoji="0" lang="zh-CN" altLang="en-US" sz="2800" b="1" dirty="0">
                <a:solidFill>
                  <a:srgbClr val="C00000"/>
                </a:solidFill>
                <a:latin typeface="+mn-lt"/>
                <a:ea typeface="微软雅黑" panose="020B0503020204020204" pitchFamily="34" charset="-122"/>
                <a:sym typeface="Calibri" panose="020F0502020204030204" pitchFamily="34" charset="0"/>
              </a:rPr>
              <a:t>五、深度生成学习</a:t>
            </a:r>
          </a:p>
        </p:txBody>
      </p:sp>
      <p:sp>
        <p:nvSpPr>
          <p:cNvPr id="10" name="矩形 7">
            <a:extLst>
              <a:ext uri="{FF2B5EF4-FFF2-40B4-BE49-F238E27FC236}">
                <a16:creationId xmlns:a16="http://schemas.microsoft.com/office/drawing/2014/main" id="{D1056C0E-F4D8-4F55-955E-C6092626C5B8}"/>
              </a:ext>
            </a:extLst>
          </p:cNvPr>
          <p:cNvSpPr>
            <a:spLocks noChangeArrowheads="1"/>
          </p:cNvSpPr>
          <p:nvPr/>
        </p:nvSpPr>
        <p:spPr bwMode="auto">
          <a:xfrm>
            <a:off x="523467" y="5462199"/>
            <a:ext cx="7200000" cy="565348"/>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kumimoji="0" lang="zh-CN" altLang="en-US" sz="2800" b="1" dirty="0">
                <a:solidFill>
                  <a:srgbClr val="C00000"/>
                </a:solidFill>
                <a:latin typeface="+mn-lt"/>
                <a:ea typeface="微软雅黑" panose="020B0503020204020204" pitchFamily="34" charset="-122"/>
                <a:sym typeface="Calibri" panose="020F0502020204030204" pitchFamily="34" charset="0"/>
              </a:rPr>
              <a:t>六、深度学习应用</a:t>
            </a:r>
          </a:p>
        </p:txBody>
      </p:sp>
    </p:spTree>
    <p:extLst>
      <p:ext uri="{BB962C8B-B14F-4D97-AF65-F5344CB8AC3E}">
        <p14:creationId xmlns:p14="http://schemas.microsoft.com/office/powerpoint/2010/main" val="126504496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标题 1"/>
          <p:cNvSpPr>
            <a:spLocks noGrp="1"/>
          </p:cNvSpPr>
          <p:nvPr>
            <p:ph type="title"/>
          </p:nvPr>
        </p:nvSpPr>
        <p:spPr>
          <a:xfrm>
            <a:off x="691935" y="143993"/>
            <a:ext cx="7507706" cy="657727"/>
          </a:xfrm>
        </p:spPr>
        <p:txBody>
          <a:bodyPr/>
          <a:lstStyle/>
          <a:p>
            <a:r>
              <a:rPr lang="zh-CN" altLang="en-US" sz="2000" dirty="0">
                <a:latin typeface="Times New Roman" panose="02020603050405020304" pitchFamily="18" charset="0"/>
                <a:cs typeface="Times New Roman" panose="02020603050405020304" pitchFamily="18" charset="0"/>
              </a:rPr>
              <a:t>卷积神经网络</a:t>
            </a:r>
            <a:r>
              <a:rPr lang="en-US" altLang="zh-CN" sz="1800" dirty="0">
                <a:latin typeface="Times New Roman" panose="02020603050405020304" pitchFamily="18" charset="0"/>
                <a:cs typeface="Times New Roman" panose="02020603050405020304" pitchFamily="18" charset="0"/>
              </a:rPr>
              <a:t>(convolution neural network, CNN)</a:t>
            </a:r>
            <a:endParaRPr lang="zh-CN" altLang="en-US" sz="1800" b="1"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18201963-5A50-4075-88B7-6268780847CF}"/>
                  </a:ext>
                </a:extLst>
              </p:cNvPr>
              <p:cNvSpPr/>
              <p:nvPr/>
            </p:nvSpPr>
            <p:spPr>
              <a:xfrm>
                <a:off x="200483" y="975094"/>
                <a:ext cx="8743033" cy="5060231"/>
              </a:xfrm>
              <a:prstGeom prst="rect">
                <a:avLst/>
              </a:prstGeom>
            </p:spPr>
            <p:txBody>
              <a:bodyPr wrap="square">
                <a:spAutoFit/>
              </a:bodyPr>
              <a:lstStyle/>
              <a:p>
                <a:pPr marL="342900" indent="-342900">
                  <a:lnSpc>
                    <a:spcPct val="150000"/>
                  </a:lnSpc>
                  <a:spcAft>
                    <a:spcPts val="600"/>
                  </a:spcAft>
                  <a:buFont typeface="Wingdings" panose="05000000000000000000" pitchFamily="2" charset="2"/>
                  <a:buChar char="l"/>
                </a:pPr>
                <a:r>
                  <a:rPr lang="zh-CN" altLang="zh-CN" sz="1500" kern="100" dirty="0">
                    <a:ea typeface="华文楷体" panose="02010600040101010101" pitchFamily="2" charset="-122"/>
                    <a:cs typeface="Times New Roman" panose="02020603050405020304" pitchFamily="18" charset="0"/>
                  </a:rPr>
                  <a:t>在前馈神经网络中，输入层的输入数据直接与第一个隐藏层中所有神经元相互连接。如果输入数据是一幅图像，需要把灰度图像（二维矩阵）或彩色图像（三维矩阵）转换为向量形式。则给定一幅分辨率</a:t>
                </a:r>
                <a:r>
                  <a:rPr lang="en-US" altLang="zh-CN" sz="1500" kern="100" dirty="0">
                    <a:ea typeface="华文楷体" panose="02010600040101010101" pitchFamily="2" charset="-122"/>
                    <a:cs typeface="Times New Roman" panose="02020603050405020304" pitchFamily="18" charset="0"/>
                  </a:rPr>
                  <a:t>1000*1000</a:t>
                </a:r>
                <a:r>
                  <a:rPr lang="zh-CN" altLang="zh-CN" sz="1500" kern="100" dirty="0">
                    <a:ea typeface="华文楷体" panose="02010600040101010101" pitchFamily="2" charset="-122"/>
                    <a:cs typeface="Times New Roman" panose="02020603050405020304" pitchFamily="18" charset="0"/>
                  </a:rPr>
                  <a:t>的灰度图像，输入数据为一个</a:t>
                </a:r>
                <a:r>
                  <a:rPr lang="en-US" altLang="zh-CN" sz="1500" kern="100" dirty="0">
                    <a:ea typeface="华文楷体" panose="02010600040101010101" pitchFamily="2" charset="-122"/>
                    <a:cs typeface="Times New Roman" panose="02020603050405020304" pitchFamily="18" charset="0"/>
                  </a:rPr>
                  <a:t>1,000,000</a:t>
                </a:r>
                <a:r>
                  <a:rPr lang="zh-CN" altLang="zh-CN" sz="1500" kern="100" dirty="0">
                    <a:ea typeface="华文楷体" panose="02010600040101010101" pitchFamily="2" charset="-122"/>
                    <a:cs typeface="Times New Roman" panose="02020603050405020304" pitchFamily="18" charset="0"/>
                  </a:rPr>
                  <a:t>维的向量，如果输入数据与第一个隐藏层中所有神经元均相连，且第一个隐藏层维度和输入维度一致，则输入层到第一个隐藏层之间待训练参数数目为</a:t>
                </a:r>
                <a14:m>
                  <m:oMath xmlns:m="http://schemas.openxmlformats.org/officeDocument/2006/math">
                    <m:sSup>
                      <m:sSupPr>
                        <m:ctrlPr>
                          <a:rPr lang="zh-CN" altLang="zh-CN" sz="1500" i="1" kern="100">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500" kern="100">
                            <a:latin typeface="Cambria Math" panose="02040503050406030204" pitchFamily="18" charset="0"/>
                            <a:ea typeface="华文楷体" panose="02010600040101010101" pitchFamily="2" charset="-122"/>
                            <a:cs typeface="Times New Roman" panose="02020603050405020304" pitchFamily="18" charset="0"/>
                          </a:rPr>
                          <m:t>10</m:t>
                        </m:r>
                      </m:e>
                      <m:sup>
                        <m:r>
                          <a:rPr lang="en-US" altLang="zh-CN" sz="1500" kern="100">
                            <a:latin typeface="Cambria Math" panose="02040503050406030204" pitchFamily="18" charset="0"/>
                            <a:ea typeface="华文楷体" panose="02010600040101010101" pitchFamily="2" charset="-122"/>
                            <a:cs typeface="Times New Roman" panose="02020603050405020304" pitchFamily="18" charset="0"/>
                          </a:rPr>
                          <m:t>12</m:t>
                        </m:r>
                      </m:sup>
                    </m:sSup>
                  </m:oMath>
                </a14:m>
                <a:r>
                  <a:rPr lang="zh-CN" altLang="zh-CN" sz="1500" kern="100" dirty="0">
                    <a:ea typeface="华文楷体" panose="02010600040101010101" pitchFamily="2" charset="-122"/>
                    <a:cs typeface="Times New Roman" panose="02020603050405020304" pitchFamily="18" charset="0"/>
                  </a:rPr>
                  <a:t>个，模型参数数量如此巨大不仅会占用大量计算机内存，同时也使神经网络模型变得难以训练收敛。因此，对于图像这样的数据，不能直接将所构成的像素点向量与前馈神经网络神经元相连。</a:t>
                </a:r>
                <a:endParaRPr lang="zh-CN" altLang="zh-CN" sz="1500" kern="100" dirty="0">
                  <a:effectLst/>
                  <a:ea typeface="华文楷体" panose="02010600040101010101" pitchFamily="2" charset="-122"/>
                  <a:cs typeface="Times New Roman" panose="02020603050405020304" pitchFamily="18" charset="0"/>
                </a:endParaRPr>
              </a:p>
              <a:p>
                <a:pPr marL="342900" indent="-342900" algn="just">
                  <a:lnSpc>
                    <a:spcPct val="150000"/>
                  </a:lnSpc>
                  <a:spcAft>
                    <a:spcPts val="600"/>
                  </a:spcAft>
                  <a:buFont typeface="Wingdings" panose="05000000000000000000" pitchFamily="2" charset="2"/>
                  <a:buChar char="l"/>
                </a:pPr>
                <a:r>
                  <a:rPr lang="en-US" altLang="zh-CN" sz="1500" kern="100" dirty="0">
                    <a:ea typeface="华文楷体" panose="02010600040101010101" pitchFamily="2" charset="-122"/>
                    <a:cs typeface="Times New Roman" panose="02020603050405020304" pitchFamily="18" charset="0"/>
                  </a:rPr>
                  <a:t>1959</a:t>
                </a:r>
                <a:r>
                  <a:rPr lang="zh-CN" altLang="zh-CN" sz="1500" kern="100" dirty="0">
                    <a:ea typeface="华文楷体" panose="02010600040101010101" pitchFamily="2" charset="-122"/>
                    <a:cs typeface="Times New Roman" panose="02020603050405020304" pitchFamily="18" charset="0"/>
                  </a:rPr>
                  <a:t>年，</a:t>
                </a:r>
                <a:r>
                  <a:rPr lang="en-US" altLang="zh-CN" sz="1500" kern="100" dirty="0">
                    <a:ea typeface="华文楷体" panose="02010600040101010101" pitchFamily="2" charset="-122"/>
                    <a:cs typeface="Times New Roman" panose="02020603050405020304" pitchFamily="18" charset="0"/>
                  </a:rPr>
                  <a:t>David Hubel</a:t>
                </a:r>
                <a:r>
                  <a:rPr lang="zh-CN" altLang="zh-CN" sz="1500" kern="100" dirty="0">
                    <a:ea typeface="华文楷体" panose="02010600040101010101" pitchFamily="2" charset="-122"/>
                    <a:cs typeface="Times New Roman" panose="02020603050405020304" pitchFamily="18" charset="0"/>
                  </a:rPr>
                  <a:t>和</a:t>
                </a:r>
                <a:r>
                  <a:rPr lang="en-US" altLang="zh-CN" sz="1500" kern="100" dirty="0" err="1">
                    <a:ea typeface="华文楷体" panose="02010600040101010101" pitchFamily="2" charset="-122"/>
                    <a:cs typeface="Times New Roman" panose="02020603050405020304" pitchFamily="18" charset="0"/>
                  </a:rPr>
                  <a:t>Torsten</a:t>
                </a:r>
                <a:r>
                  <a:rPr lang="en-US" altLang="zh-CN" sz="1500" kern="100" dirty="0">
                    <a:ea typeface="华文楷体" panose="02010600040101010101" pitchFamily="2" charset="-122"/>
                    <a:cs typeface="Times New Roman" panose="02020603050405020304" pitchFamily="18" charset="0"/>
                  </a:rPr>
                  <a:t> Wiesel</a:t>
                </a:r>
                <a:r>
                  <a:rPr lang="zh-CN" altLang="zh-CN" sz="1500" kern="100" dirty="0">
                    <a:ea typeface="华文楷体" panose="02010600040101010101" pitchFamily="2" charset="-122"/>
                    <a:cs typeface="Times New Roman" panose="02020603050405020304" pitchFamily="18" charset="0"/>
                  </a:rPr>
                  <a:t>发现了人脑</a:t>
                </a:r>
                <a:r>
                  <a:rPr lang="en-US" altLang="zh-CN" sz="1500" kern="100" dirty="0">
                    <a:ea typeface="华文楷体" panose="02010600040101010101" pitchFamily="2" charset="-122"/>
                    <a:cs typeface="Times New Roman" panose="02020603050405020304" pitchFamily="18" charset="0"/>
                  </a:rPr>
                  <a:t>“</a:t>
                </a:r>
                <a:r>
                  <a:rPr lang="zh-CN" altLang="zh-CN" sz="1500" kern="100" dirty="0">
                    <a:ea typeface="华文楷体" panose="02010600040101010101" pitchFamily="2" charset="-122"/>
                    <a:cs typeface="Times New Roman" panose="02020603050405020304" pitchFamily="18" charset="0"/>
                  </a:rPr>
                  <a:t>视觉系统的信息处理</a:t>
                </a:r>
                <a:r>
                  <a:rPr lang="en-US" altLang="zh-CN" sz="1500" kern="100" dirty="0">
                    <a:ea typeface="华文楷体" panose="02010600040101010101" pitchFamily="2" charset="-122"/>
                    <a:cs typeface="Times New Roman" panose="02020603050405020304" pitchFamily="18" charset="0"/>
                  </a:rPr>
                  <a:t>”</a:t>
                </a:r>
                <a:r>
                  <a:rPr lang="zh-CN" altLang="zh-CN" sz="1500" kern="100" dirty="0">
                    <a:ea typeface="华文楷体" panose="02010600040101010101" pitchFamily="2" charset="-122"/>
                    <a:cs typeface="Times New Roman" panose="02020603050405020304" pitchFamily="18" charset="0"/>
                  </a:rPr>
                  <a:t>这一机制，即可视皮层对外界信息是分级感受的。受这一发现启发，</a:t>
                </a:r>
                <a:r>
                  <a:rPr lang="en-US" altLang="zh-CN" sz="1500" kern="100" dirty="0">
                    <a:ea typeface="华文楷体" panose="02010600040101010101" pitchFamily="2" charset="-122"/>
                    <a:cs typeface="Times New Roman" panose="02020603050405020304" pitchFamily="18" charset="0"/>
                  </a:rPr>
                  <a:t>1980</a:t>
                </a:r>
                <a:r>
                  <a:rPr lang="zh-CN" altLang="zh-CN" sz="1500" kern="100" dirty="0">
                    <a:ea typeface="华文楷体" panose="02010600040101010101" pitchFamily="2" charset="-122"/>
                    <a:cs typeface="Times New Roman" panose="02020603050405020304" pitchFamily="18" charset="0"/>
                  </a:rPr>
                  <a:t>年</a:t>
                </a:r>
                <a:r>
                  <a:rPr lang="en-US" altLang="zh-CN" sz="1500" kern="100" dirty="0" err="1">
                    <a:ea typeface="华文楷体" panose="02010600040101010101" pitchFamily="2" charset="-122"/>
                    <a:cs typeface="Times New Roman" panose="02020603050405020304" pitchFamily="18" charset="0"/>
                  </a:rPr>
                  <a:t>Kunihiko</a:t>
                </a:r>
                <a:r>
                  <a:rPr lang="en-US" altLang="zh-CN" sz="1500" kern="100" dirty="0">
                    <a:ea typeface="华文楷体" panose="02010600040101010101" pitchFamily="2" charset="-122"/>
                    <a:cs typeface="Times New Roman" panose="02020603050405020304" pitchFamily="18" charset="0"/>
                  </a:rPr>
                  <a:t> </a:t>
                </a:r>
                <a:r>
                  <a:rPr lang="en-US" altLang="zh-CN" sz="1500" kern="100" dirty="0" err="1">
                    <a:ea typeface="华文楷体" panose="02010600040101010101" pitchFamily="2" charset="-122"/>
                    <a:cs typeface="Times New Roman" panose="02020603050405020304" pitchFamily="18" charset="0"/>
                  </a:rPr>
                  <a:t>Fukishima</a:t>
                </a:r>
                <a:r>
                  <a:rPr lang="zh-CN" altLang="zh-CN" sz="1500" kern="100" dirty="0">
                    <a:ea typeface="华文楷体" panose="02010600040101010101" pitchFamily="2" charset="-122"/>
                    <a:cs typeface="Times New Roman" panose="02020603050405020304" pitchFamily="18" charset="0"/>
                  </a:rPr>
                  <a:t>将神经科学所发现的结构进行了计算机模拟，提出通过级联方式（</a:t>
                </a:r>
                <a:r>
                  <a:rPr lang="en-US" altLang="zh-CN" sz="1500" kern="100" dirty="0">
                    <a:ea typeface="华文楷体" panose="02010600040101010101" pitchFamily="2" charset="-122"/>
                    <a:cs typeface="Times New Roman" panose="02020603050405020304" pitchFamily="18" charset="0"/>
                  </a:rPr>
                  <a:t>cascade</a:t>
                </a:r>
                <a:r>
                  <a:rPr lang="zh-CN" altLang="zh-CN" sz="1500" kern="100" dirty="0">
                    <a:ea typeface="华文楷体" panose="02010600040101010101" pitchFamily="2" charset="-122"/>
                    <a:cs typeface="Times New Roman" panose="02020603050405020304" pitchFamily="18" charset="0"/>
                  </a:rPr>
                  <a:t>，即逐层滤波）来实现一种满足平移不变性的网络</a:t>
                </a:r>
                <a:r>
                  <a:rPr lang="en-US" altLang="zh-CN" sz="1500" kern="100" dirty="0" err="1">
                    <a:ea typeface="华文楷体" panose="02010600040101010101" pitchFamily="2" charset="-122"/>
                    <a:cs typeface="Times New Roman" panose="02020603050405020304" pitchFamily="18" charset="0"/>
                  </a:rPr>
                  <a:t>Neocognitron</a:t>
                </a:r>
                <a:r>
                  <a:rPr lang="zh-CN" altLang="zh-CN" sz="1500" kern="100" dirty="0">
                    <a:ea typeface="华文楷体" panose="02010600040101010101" pitchFamily="2" charset="-122"/>
                    <a:cs typeface="Times New Roman" panose="02020603050405020304" pitchFamily="18" charset="0"/>
                  </a:rPr>
                  <a:t>，这就是卷积神经网络的前身。</a:t>
                </a:r>
                <a:r>
                  <a:rPr lang="en-US" altLang="zh-CN" sz="1500" kern="100" dirty="0">
                    <a:ea typeface="华文楷体" panose="02010600040101010101" pitchFamily="2" charset="-122"/>
                    <a:cs typeface="Times New Roman" panose="02020603050405020304" pitchFamily="18" charset="0"/>
                  </a:rPr>
                  <a:t>20</a:t>
                </a:r>
                <a:r>
                  <a:rPr lang="zh-CN" altLang="zh-CN" sz="1500" kern="100" dirty="0">
                    <a:ea typeface="华文楷体" panose="02010600040101010101" pitchFamily="2" charset="-122"/>
                    <a:cs typeface="Times New Roman" panose="02020603050405020304" pitchFamily="18" charset="0"/>
                  </a:rPr>
                  <a:t>世纪</a:t>
                </a:r>
                <a:r>
                  <a:rPr lang="en-US" altLang="zh-CN" sz="1500" kern="100" dirty="0">
                    <a:ea typeface="华文楷体" panose="02010600040101010101" pitchFamily="2" charset="-122"/>
                    <a:cs typeface="Times New Roman" panose="02020603050405020304" pitchFamily="18" charset="0"/>
                  </a:rPr>
                  <a:t>90</a:t>
                </a:r>
                <a:r>
                  <a:rPr lang="zh-CN" altLang="zh-CN" sz="1500" kern="100" dirty="0">
                    <a:ea typeface="华文楷体" panose="02010600040101010101" pitchFamily="2" charset="-122"/>
                    <a:cs typeface="Times New Roman" panose="02020603050405020304" pitchFamily="18" charset="0"/>
                  </a:rPr>
                  <a:t>年代，</a:t>
                </a:r>
                <a:r>
                  <a:rPr lang="en-US" altLang="zh-CN" sz="1500" kern="100" dirty="0" err="1">
                    <a:ea typeface="华文楷体" panose="02010600040101010101" pitchFamily="2" charset="-122"/>
                    <a:cs typeface="Times New Roman" panose="02020603050405020304" pitchFamily="18" charset="0"/>
                  </a:rPr>
                  <a:t>LeCun</a:t>
                </a:r>
                <a:r>
                  <a:rPr lang="zh-CN" altLang="zh-CN" sz="1500" kern="100" dirty="0">
                    <a:ea typeface="华文楷体" panose="02010600040101010101" pitchFamily="2" charset="-122"/>
                    <a:cs typeface="Times New Roman" panose="02020603050405020304" pitchFamily="18" charset="0"/>
                  </a:rPr>
                  <a:t>等人，设计了一种被称为</a:t>
                </a:r>
                <a:r>
                  <a:rPr lang="en-US" altLang="zh-CN" sz="1500" kern="100" dirty="0">
                    <a:ea typeface="华文楷体" panose="02010600040101010101" pitchFamily="2" charset="-122"/>
                    <a:cs typeface="Times New Roman" panose="02020603050405020304" pitchFamily="18" charset="0"/>
                  </a:rPr>
                  <a:t>LeNet-5</a:t>
                </a:r>
                <a:r>
                  <a:rPr lang="zh-CN" altLang="zh-CN" sz="1500" kern="100" dirty="0">
                    <a:ea typeface="华文楷体" panose="02010600040101010101" pitchFamily="2" charset="-122"/>
                    <a:cs typeface="Times New Roman" panose="02020603050405020304" pitchFamily="18" charset="0"/>
                  </a:rPr>
                  <a:t>的卷积神经网络用于手写体识别，初步确立了卷积神经网络的基本结构。</a:t>
                </a:r>
                <a:endParaRPr lang="en-US" altLang="zh-CN" sz="1500" kern="100" dirty="0">
                  <a:ea typeface="华文楷体" panose="02010600040101010101" pitchFamily="2" charset="-122"/>
                  <a:cs typeface="Times New Roman" panose="02020603050405020304" pitchFamily="18" charset="0"/>
                </a:endParaRPr>
              </a:p>
              <a:p>
                <a:pPr marL="342900" indent="-342900" algn="just">
                  <a:lnSpc>
                    <a:spcPct val="150000"/>
                  </a:lnSpc>
                  <a:spcAft>
                    <a:spcPts val="600"/>
                  </a:spcAft>
                  <a:buFont typeface="Wingdings" panose="05000000000000000000" pitchFamily="2" charset="2"/>
                  <a:buChar char="l"/>
                </a:pPr>
                <a:r>
                  <a:rPr lang="zh-CN" altLang="zh-CN" sz="1500" dirty="0">
                    <a:ea typeface="华文楷体" panose="02010600040101010101" pitchFamily="2" charset="-122"/>
                  </a:rPr>
                  <a:t>如今，虽然针对不同应用场景的卷积神经网络结构已变得愈发复杂、性能也变得更加强健，但是究其本质，这些复杂网络结构仍是以卷积操作与池化操作为核心构建而成。</a:t>
                </a:r>
                <a:endParaRPr lang="zh-CN" altLang="zh-CN" sz="1500" kern="100" dirty="0">
                  <a:effectLst/>
                  <a:latin typeface="等线" panose="02010600030101010101" pitchFamily="2" charset="-122"/>
                  <a:ea typeface="等线" panose="02010600030101010101" pitchFamily="2" charset="-122"/>
                  <a:cs typeface="Times New Roman" panose="02020603050405020304" pitchFamily="18" charset="0"/>
                </a:endParaRPr>
              </a:p>
            </p:txBody>
          </p:sp>
        </mc:Choice>
        <mc:Fallback xmlns="">
          <p:sp>
            <p:nvSpPr>
              <p:cNvPr id="7" name="矩形 6">
                <a:extLst>
                  <a:ext uri="{FF2B5EF4-FFF2-40B4-BE49-F238E27FC236}">
                    <a16:creationId xmlns:a16="http://schemas.microsoft.com/office/drawing/2014/main" id="{18201963-5A50-4075-88B7-6268780847CF}"/>
                  </a:ext>
                </a:extLst>
              </p:cNvPr>
              <p:cNvSpPr>
                <a:spLocks noRot="1" noChangeAspect="1" noMove="1" noResize="1" noEditPoints="1" noAdjustHandles="1" noChangeArrowheads="1" noChangeShapeType="1" noTextEdit="1"/>
              </p:cNvSpPr>
              <p:nvPr/>
            </p:nvSpPr>
            <p:spPr>
              <a:xfrm>
                <a:off x="200483" y="975094"/>
                <a:ext cx="8743033" cy="5060231"/>
              </a:xfrm>
              <a:prstGeom prst="rect">
                <a:avLst/>
              </a:prstGeom>
              <a:blipFill>
                <a:blip r:embed="rId2"/>
                <a:stretch>
                  <a:fillRect l="-209" r="-279" b="-24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19182675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标题 1"/>
          <p:cNvSpPr>
            <a:spLocks noGrp="1"/>
          </p:cNvSpPr>
          <p:nvPr>
            <p:ph type="title"/>
          </p:nvPr>
        </p:nvSpPr>
        <p:spPr>
          <a:xfrm>
            <a:off x="691935" y="143993"/>
            <a:ext cx="7507706" cy="657727"/>
          </a:xfrm>
        </p:spPr>
        <p:txBody>
          <a:bodyPr/>
          <a:lstStyle/>
          <a:p>
            <a:r>
              <a:rPr lang="zh-CN" altLang="en-US" sz="2000" dirty="0">
                <a:latin typeface="Times New Roman" panose="02020603050405020304" pitchFamily="18" charset="0"/>
                <a:cs typeface="Times New Roman" panose="02020603050405020304" pitchFamily="18" charset="0"/>
              </a:rPr>
              <a:t>卷积神经网络</a:t>
            </a:r>
            <a:r>
              <a:rPr lang="en-US" altLang="zh-CN" sz="1800" dirty="0">
                <a:latin typeface="Times New Roman" panose="02020603050405020304" pitchFamily="18" charset="0"/>
                <a:cs typeface="Times New Roman" panose="02020603050405020304" pitchFamily="18" charset="0"/>
              </a:rPr>
              <a:t>(convolution neural network, CNN)</a:t>
            </a:r>
            <a:endParaRPr lang="zh-CN" altLang="en-US" sz="1800" b="1"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 name="矩形 1">
                <a:extLst>
                  <a:ext uri="{FF2B5EF4-FFF2-40B4-BE49-F238E27FC236}">
                    <a16:creationId xmlns:a16="http://schemas.microsoft.com/office/drawing/2014/main" id="{7D6DE5E1-F482-4095-8337-2A06AC875A7F}"/>
                  </a:ext>
                </a:extLst>
              </p:cNvPr>
              <p:cNvSpPr/>
              <p:nvPr/>
            </p:nvSpPr>
            <p:spPr>
              <a:xfrm>
                <a:off x="459644" y="1025126"/>
                <a:ext cx="8156253" cy="5126275"/>
              </a:xfrm>
              <a:prstGeom prst="rect">
                <a:avLst/>
              </a:prstGeom>
            </p:spPr>
            <p:txBody>
              <a:bodyPr wrap="square">
                <a:spAutoFit/>
              </a:bodyPr>
              <a:lstStyle/>
              <a:p>
                <a:pPr marL="285750" indent="-285750">
                  <a:lnSpc>
                    <a:spcPct val="200000"/>
                  </a:lnSpc>
                  <a:spcAft>
                    <a:spcPts val="600"/>
                  </a:spcAft>
                  <a:buFont typeface="Wingdings" panose="05000000000000000000" pitchFamily="2" charset="2"/>
                  <a:buChar char="l"/>
                </a:pPr>
                <a:r>
                  <a:rPr lang="zh-CN" altLang="zh-CN" kern="100" dirty="0">
                    <a:latin typeface="华文楷体" panose="02010600040101010101" pitchFamily="2" charset="-122"/>
                    <a:ea typeface="华文楷体" panose="02010600040101010101" pitchFamily="2" charset="-122"/>
                    <a:cs typeface="Times New Roman" panose="02020603050405020304" pitchFamily="18" charset="0"/>
                  </a:rPr>
                  <a:t>图像中像素点具有很强的空间依赖性，卷积（</a:t>
                </a:r>
                <a:r>
                  <a:rPr lang="en-US" altLang="zh-CN" kern="100" dirty="0">
                    <a:latin typeface="华文楷体" panose="02010600040101010101" pitchFamily="2" charset="-122"/>
                    <a:ea typeface="华文楷体" panose="02010600040101010101" pitchFamily="2" charset="-122"/>
                    <a:cs typeface="Times New Roman" panose="02020603050405020304" pitchFamily="18" charset="0"/>
                  </a:rPr>
                  <a:t>convolution</a:t>
                </a:r>
                <a:r>
                  <a:rPr lang="zh-CN" altLang="zh-CN" kern="100" dirty="0">
                    <a:latin typeface="华文楷体" panose="02010600040101010101" pitchFamily="2" charset="-122"/>
                    <a:ea typeface="华文楷体" panose="02010600040101010101" pitchFamily="2" charset="-122"/>
                    <a:cs typeface="Times New Roman" panose="02020603050405020304" pitchFamily="18" charset="0"/>
                  </a:rPr>
                  <a:t>）就是针对像素点的空间依赖性来对图像进行处理的一种技术。</a:t>
                </a:r>
                <a:endParaRPr lang="en-US" altLang="zh-CN" sz="1400" kern="100" dirty="0">
                  <a:latin typeface="华文楷体" panose="02010600040101010101" pitchFamily="2" charset="-122"/>
                  <a:ea typeface="华文楷体" panose="02010600040101010101" pitchFamily="2" charset="-122"/>
                  <a:cs typeface="Times New Roman" panose="02020603050405020304" pitchFamily="18" charset="0"/>
                </a:endParaRPr>
              </a:p>
              <a:p>
                <a:pPr marL="285750" indent="-285750">
                  <a:lnSpc>
                    <a:spcPct val="200000"/>
                  </a:lnSpc>
                  <a:spcAft>
                    <a:spcPts val="600"/>
                  </a:spcAft>
                  <a:buFont typeface="Wingdings" panose="05000000000000000000" pitchFamily="2" charset="2"/>
                  <a:buChar char="l"/>
                </a:pPr>
                <a:r>
                  <a:rPr lang="zh-CN" altLang="zh-CN" kern="100" dirty="0">
                    <a:latin typeface="华文楷体" panose="02010600040101010101" pitchFamily="2" charset="-122"/>
                    <a:ea typeface="华文楷体" panose="02010600040101010101" pitchFamily="2" charset="-122"/>
                    <a:cs typeface="Times New Roman" panose="02020603050405020304" pitchFamily="18" charset="0"/>
                  </a:rPr>
                  <a:t>在图像卷积计算中，需要定义一个卷积核（</a:t>
                </a:r>
                <a:r>
                  <a:rPr lang="en-US" altLang="zh-CN" kern="100" dirty="0">
                    <a:latin typeface="华文楷体" panose="02010600040101010101" pitchFamily="2" charset="-122"/>
                    <a:ea typeface="华文楷体" panose="02010600040101010101" pitchFamily="2" charset="-122"/>
                    <a:cs typeface="Times New Roman" panose="02020603050405020304" pitchFamily="18" charset="0"/>
                  </a:rPr>
                  <a:t>kernel</a:t>
                </a:r>
                <a:r>
                  <a:rPr lang="zh-CN" altLang="zh-CN" kern="100" dirty="0">
                    <a:latin typeface="华文楷体" panose="02010600040101010101" pitchFamily="2" charset="-122"/>
                    <a:ea typeface="华文楷体" panose="02010600040101010101" pitchFamily="2" charset="-122"/>
                    <a:cs typeface="Times New Roman" panose="02020603050405020304" pitchFamily="18" charset="0"/>
                  </a:rPr>
                  <a:t>）。卷积核是一个二维矩阵，矩阵中数值为对图像中与卷积核同样大小的子块像素点进行卷积计算时所采用的权重。</a:t>
                </a:r>
                <a:endParaRPr lang="en-US" altLang="zh-CN" kern="100" dirty="0">
                  <a:latin typeface="华文楷体" panose="02010600040101010101" pitchFamily="2" charset="-122"/>
                  <a:ea typeface="华文楷体" panose="02010600040101010101" pitchFamily="2" charset="-122"/>
                  <a:cs typeface="Times New Roman" panose="02020603050405020304" pitchFamily="18" charset="0"/>
                </a:endParaRPr>
              </a:p>
              <a:p>
                <a:pPr marL="285750" indent="-285750">
                  <a:lnSpc>
                    <a:spcPct val="200000"/>
                  </a:lnSpc>
                  <a:spcAft>
                    <a:spcPts val="600"/>
                  </a:spcAft>
                  <a:buFont typeface="Wingdings" panose="05000000000000000000" pitchFamily="2" charset="2"/>
                  <a:buChar char="l"/>
                </a:pPr>
                <a:r>
                  <a:rPr lang="zh-CN" altLang="zh-CN" dirty="0">
                    <a:latin typeface="华文楷体" panose="02010600040101010101" pitchFamily="2" charset="-122"/>
                    <a:ea typeface="华文楷体" panose="02010600040101010101" pitchFamily="2" charset="-122"/>
                  </a:rPr>
                  <a:t>卷积核中的权重系数</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𝑤</m:t>
                        </m:r>
                      </m:e>
                      <m:sub>
                        <m:r>
                          <a:rPr lang="en-US" altLang="zh-CN" i="1">
                            <a:latin typeface="Cambria Math" panose="02040503050406030204" pitchFamily="18" charset="0"/>
                          </a:rPr>
                          <m:t>𝑖</m:t>
                        </m:r>
                      </m:sub>
                    </m:sSub>
                  </m:oMath>
                </a14:m>
                <a:r>
                  <a:rPr lang="zh-CN" altLang="zh-CN" dirty="0">
                    <a:latin typeface="华文楷体" panose="02010600040101010101" pitchFamily="2" charset="-122"/>
                    <a:ea typeface="华文楷体" panose="02010600040101010101" pitchFamily="2" charset="-122"/>
                  </a:rPr>
                  <a:t>是通过数据驱动机制学习得到，其用来捕获图像中某像素点及其邻域像素点所构成的特有空间模式。一旦从数据中学习得到权重系数，这些权重系数就刻画了图像中像素点构成的空间分布不同模式。</a:t>
                </a:r>
              </a:p>
              <a:p>
                <a:pPr>
                  <a:lnSpc>
                    <a:spcPct val="200000"/>
                  </a:lnSpc>
                  <a:spcAft>
                    <a:spcPts val="600"/>
                  </a:spcAft>
                </a:pPr>
                <a:endPar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endParaRPr>
              </a:p>
            </p:txBody>
          </p:sp>
        </mc:Choice>
        <mc:Fallback xmlns="">
          <p:sp>
            <p:nvSpPr>
              <p:cNvPr id="2" name="矩形 1">
                <a:extLst>
                  <a:ext uri="{FF2B5EF4-FFF2-40B4-BE49-F238E27FC236}">
                    <a16:creationId xmlns:a16="http://schemas.microsoft.com/office/drawing/2014/main" id="{7D6DE5E1-F482-4095-8337-2A06AC875A7F}"/>
                  </a:ext>
                </a:extLst>
              </p:cNvPr>
              <p:cNvSpPr>
                <a:spLocks noRot="1" noChangeAspect="1" noMove="1" noResize="1" noEditPoints="1" noAdjustHandles="1" noChangeArrowheads="1" noChangeShapeType="1" noTextEdit="1"/>
              </p:cNvSpPr>
              <p:nvPr/>
            </p:nvSpPr>
            <p:spPr>
              <a:xfrm>
                <a:off x="459644" y="1025126"/>
                <a:ext cx="8156253" cy="5126275"/>
              </a:xfrm>
              <a:prstGeom prst="rect">
                <a:avLst/>
              </a:prstGeom>
              <a:blipFill>
                <a:blip r:embed="rId2"/>
                <a:stretch>
                  <a:fillRect l="-448" r="-276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798191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0068803B-A545-42AD-97E5-A9C54FE24728}"/>
              </a:ext>
            </a:extLst>
          </p:cNvPr>
          <p:cNvSpPr>
            <a:spLocks noGrp="1"/>
          </p:cNvSpPr>
          <p:nvPr>
            <p:ph type="title"/>
          </p:nvPr>
        </p:nvSpPr>
        <p:spPr/>
        <p:txBody>
          <a:bodyPr/>
          <a:lstStyle/>
          <a:p>
            <a:r>
              <a:rPr lang="zh-CN" altLang="en-US" dirty="0"/>
              <a:t>深度学习的历史发展</a:t>
            </a:r>
          </a:p>
        </p:txBody>
      </p:sp>
      <p:sp>
        <p:nvSpPr>
          <p:cNvPr id="6" name="矩形 5">
            <a:extLst>
              <a:ext uri="{FF2B5EF4-FFF2-40B4-BE49-F238E27FC236}">
                <a16:creationId xmlns:a16="http://schemas.microsoft.com/office/drawing/2014/main" id="{536B451E-7519-410A-94E1-64CEA587EB63}"/>
              </a:ext>
            </a:extLst>
          </p:cNvPr>
          <p:cNvSpPr/>
          <p:nvPr/>
        </p:nvSpPr>
        <p:spPr>
          <a:xfrm>
            <a:off x="360609" y="5125874"/>
            <a:ext cx="1023870" cy="817721"/>
          </a:xfrm>
          <a:prstGeom prst="rect">
            <a:avLst/>
          </a:prstGeom>
          <a:solidFill>
            <a:srgbClr val="E1D6F2"/>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dirty="0">
                <a:solidFill>
                  <a:schemeClr val="tx1"/>
                </a:solidFill>
                <a:effectLst/>
                <a:latin typeface="Times New Roman" panose="02020603050405020304" pitchFamily="18" charset="0"/>
                <a:ea typeface="华文楷体" panose="02010600040101010101" pitchFamily="2" charset="-122"/>
              </a:rPr>
              <a:t>MCP</a:t>
            </a:r>
            <a:endParaRPr lang="zh-CN" altLang="en-US" dirty="0">
              <a:solidFill>
                <a:schemeClr val="tx1"/>
              </a:solidFill>
            </a:endParaRPr>
          </a:p>
        </p:txBody>
      </p:sp>
      <p:sp>
        <p:nvSpPr>
          <p:cNvPr id="36" name="矩形 35">
            <a:extLst>
              <a:ext uri="{FF2B5EF4-FFF2-40B4-BE49-F238E27FC236}">
                <a16:creationId xmlns:a16="http://schemas.microsoft.com/office/drawing/2014/main" id="{F4983A1D-701A-49CB-9BED-AA099F5566AE}"/>
              </a:ext>
            </a:extLst>
          </p:cNvPr>
          <p:cNvSpPr/>
          <p:nvPr/>
        </p:nvSpPr>
        <p:spPr>
          <a:xfrm>
            <a:off x="1384479" y="5125874"/>
            <a:ext cx="1023870" cy="817721"/>
          </a:xfrm>
          <a:prstGeom prst="rect">
            <a:avLst/>
          </a:prstGeom>
          <a:solidFill>
            <a:srgbClr val="E1D6F2"/>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dirty="0">
                <a:solidFill>
                  <a:schemeClr val="tx1"/>
                </a:solidFill>
                <a:effectLst/>
                <a:latin typeface="Times New Roman" panose="02020603050405020304" pitchFamily="18" charset="0"/>
                <a:ea typeface="华文楷体" panose="02010600040101010101" pitchFamily="2" charset="-122"/>
              </a:rPr>
              <a:t>Hebbian Theory</a:t>
            </a:r>
            <a:endParaRPr lang="zh-CN" altLang="en-US" dirty="0">
              <a:solidFill>
                <a:schemeClr val="tx1"/>
              </a:solidFill>
            </a:endParaRPr>
          </a:p>
        </p:txBody>
      </p:sp>
      <p:sp>
        <p:nvSpPr>
          <p:cNvPr id="37" name="矩形 36">
            <a:extLst>
              <a:ext uri="{FF2B5EF4-FFF2-40B4-BE49-F238E27FC236}">
                <a16:creationId xmlns:a16="http://schemas.microsoft.com/office/drawing/2014/main" id="{456F10B5-B0DD-498C-B1FB-4902DAE3A7A9}"/>
              </a:ext>
            </a:extLst>
          </p:cNvPr>
          <p:cNvSpPr/>
          <p:nvPr/>
        </p:nvSpPr>
        <p:spPr>
          <a:xfrm>
            <a:off x="2408349" y="5125874"/>
            <a:ext cx="1519707" cy="817721"/>
          </a:xfrm>
          <a:prstGeom prst="rect">
            <a:avLst/>
          </a:prstGeom>
          <a:solidFill>
            <a:srgbClr val="E1D6F2"/>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dirty="0">
                <a:solidFill>
                  <a:schemeClr val="tx1"/>
                </a:solidFill>
                <a:effectLst/>
                <a:latin typeface="Times New Roman" panose="02020603050405020304" pitchFamily="18" charset="0"/>
                <a:ea typeface="华文楷体" panose="02010600040101010101" pitchFamily="2" charset="-122"/>
              </a:rPr>
              <a:t>Orientation Selective Cell</a:t>
            </a:r>
            <a:endParaRPr lang="zh-CN" altLang="en-US" dirty="0">
              <a:solidFill>
                <a:schemeClr val="tx1"/>
              </a:solidFill>
            </a:endParaRPr>
          </a:p>
        </p:txBody>
      </p:sp>
      <p:sp>
        <p:nvSpPr>
          <p:cNvPr id="39" name="矩形 38">
            <a:extLst>
              <a:ext uri="{FF2B5EF4-FFF2-40B4-BE49-F238E27FC236}">
                <a16:creationId xmlns:a16="http://schemas.microsoft.com/office/drawing/2014/main" id="{A61F8FA8-E8C2-4787-86A1-2640EC2B9730}"/>
              </a:ext>
            </a:extLst>
          </p:cNvPr>
          <p:cNvSpPr/>
          <p:nvPr/>
        </p:nvSpPr>
        <p:spPr>
          <a:xfrm>
            <a:off x="3928056" y="5125873"/>
            <a:ext cx="1023870" cy="817721"/>
          </a:xfrm>
          <a:prstGeom prst="rect">
            <a:avLst/>
          </a:prstGeom>
          <a:solidFill>
            <a:srgbClr val="E1D6F2"/>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dirty="0">
                <a:solidFill>
                  <a:schemeClr val="tx1"/>
                </a:solidFill>
                <a:effectLst/>
                <a:latin typeface="Times New Roman" panose="02020603050405020304" pitchFamily="18" charset="0"/>
                <a:ea typeface="华文楷体" panose="02010600040101010101" pitchFamily="2" charset="-122"/>
              </a:rPr>
              <a:t>MLP</a:t>
            </a:r>
            <a:endParaRPr lang="zh-CN" altLang="en-US" dirty="0">
              <a:solidFill>
                <a:schemeClr val="tx1"/>
              </a:solidFill>
            </a:endParaRPr>
          </a:p>
        </p:txBody>
      </p:sp>
      <p:sp>
        <p:nvSpPr>
          <p:cNvPr id="41" name="矩形 40">
            <a:extLst>
              <a:ext uri="{FF2B5EF4-FFF2-40B4-BE49-F238E27FC236}">
                <a16:creationId xmlns:a16="http://schemas.microsoft.com/office/drawing/2014/main" id="{210688E3-2056-40F0-B744-A59281D5359C}"/>
              </a:ext>
            </a:extLst>
          </p:cNvPr>
          <p:cNvSpPr/>
          <p:nvPr/>
        </p:nvSpPr>
        <p:spPr>
          <a:xfrm>
            <a:off x="4951926" y="5125873"/>
            <a:ext cx="1519707" cy="817721"/>
          </a:xfrm>
          <a:prstGeom prst="rect">
            <a:avLst/>
          </a:prstGeom>
          <a:solidFill>
            <a:srgbClr val="E1D6F2"/>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dirty="0">
                <a:solidFill>
                  <a:schemeClr val="tx1"/>
                </a:solidFill>
                <a:effectLst/>
                <a:latin typeface="Times New Roman" panose="02020603050405020304" pitchFamily="18" charset="0"/>
                <a:ea typeface="华文楷体" panose="02010600040101010101" pitchFamily="2" charset="-122"/>
              </a:rPr>
              <a:t>Error Back-propagation</a:t>
            </a:r>
            <a:endParaRPr lang="zh-CN" altLang="en-US" dirty="0">
              <a:solidFill>
                <a:schemeClr val="tx1"/>
              </a:solidFill>
            </a:endParaRPr>
          </a:p>
        </p:txBody>
      </p:sp>
      <p:sp>
        <p:nvSpPr>
          <p:cNvPr id="42" name="矩形 41">
            <a:extLst>
              <a:ext uri="{FF2B5EF4-FFF2-40B4-BE49-F238E27FC236}">
                <a16:creationId xmlns:a16="http://schemas.microsoft.com/office/drawing/2014/main" id="{0D67F611-3739-43BF-9846-81DDB8F37E70}"/>
              </a:ext>
            </a:extLst>
          </p:cNvPr>
          <p:cNvSpPr/>
          <p:nvPr/>
        </p:nvSpPr>
        <p:spPr>
          <a:xfrm>
            <a:off x="6471633" y="5125872"/>
            <a:ext cx="1294329" cy="817721"/>
          </a:xfrm>
          <a:prstGeom prst="rect">
            <a:avLst/>
          </a:prstGeom>
          <a:solidFill>
            <a:srgbClr val="E1D6F2"/>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dirty="0">
                <a:solidFill>
                  <a:schemeClr val="tx1"/>
                </a:solidFill>
                <a:effectLst/>
                <a:latin typeface="Times New Roman" panose="02020603050405020304" pitchFamily="18" charset="0"/>
                <a:ea typeface="华文楷体" panose="02010600040101010101" pitchFamily="2" charset="-122"/>
              </a:rPr>
              <a:t>Deep Belief Network</a:t>
            </a:r>
            <a:endParaRPr lang="zh-CN" altLang="en-US" dirty="0">
              <a:solidFill>
                <a:schemeClr val="tx1"/>
              </a:solidFill>
            </a:endParaRPr>
          </a:p>
        </p:txBody>
      </p:sp>
      <p:sp>
        <p:nvSpPr>
          <p:cNvPr id="14" name="椭圆 13">
            <a:extLst>
              <a:ext uri="{FF2B5EF4-FFF2-40B4-BE49-F238E27FC236}">
                <a16:creationId xmlns:a16="http://schemas.microsoft.com/office/drawing/2014/main" id="{04BAA07E-579C-4ABB-8115-2DA47800C5A2}"/>
              </a:ext>
            </a:extLst>
          </p:cNvPr>
          <p:cNvSpPr/>
          <p:nvPr/>
        </p:nvSpPr>
        <p:spPr>
          <a:xfrm>
            <a:off x="7868991" y="5460678"/>
            <a:ext cx="148107" cy="148107"/>
          </a:xfrm>
          <a:prstGeom prst="ellipse">
            <a:avLst/>
          </a:prstGeom>
          <a:solidFill>
            <a:srgbClr val="E1D6F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a:extLst>
              <a:ext uri="{FF2B5EF4-FFF2-40B4-BE49-F238E27FC236}">
                <a16:creationId xmlns:a16="http://schemas.microsoft.com/office/drawing/2014/main" id="{D57B0CE2-4658-40A3-845B-2688451CB732}"/>
              </a:ext>
            </a:extLst>
          </p:cNvPr>
          <p:cNvSpPr/>
          <p:nvPr/>
        </p:nvSpPr>
        <p:spPr>
          <a:xfrm>
            <a:off x="8049293" y="5460678"/>
            <a:ext cx="148107" cy="148107"/>
          </a:xfrm>
          <a:prstGeom prst="ellipse">
            <a:avLst/>
          </a:prstGeom>
          <a:solidFill>
            <a:srgbClr val="E1D6F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a:extLst>
              <a:ext uri="{FF2B5EF4-FFF2-40B4-BE49-F238E27FC236}">
                <a16:creationId xmlns:a16="http://schemas.microsoft.com/office/drawing/2014/main" id="{D42377C2-3436-4BC4-9A1B-0F7B874E7B2C}"/>
              </a:ext>
            </a:extLst>
          </p:cNvPr>
          <p:cNvSpPr/>
          <p:nvPr/>
        </p:nvSpPr>
        <p:spPr>
          <a:xfrm>
            <a:off x="8242471" y="5460678"/>
            <a:ext cx="148107" cy="148107"/>
          </a:xfrm>
          <a:prstGeom prst="ellipse">
            <a:avLst/>
          </a:prstGeom>
          <a:solidFill>
            <a:srgbClr val="E1D6F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等腰三角形 14">
            <a:extLst>
              <a:ext uri="{FF2B5EF4-FFF2-40B4-BE49-F238E27FC236}">
                <a16:creationId xmlns:a16="http://schemas.microsoft.com/office/drawing/2014/main" id="{F9506C0C-144C-446F-A6BB-88A005F69635}"/>
              </a:ext>
            </a:extLst>
          </p:cNvPr>
          <p:cNvSpPr/>
          <p:nvPr/>
        </p:nvSpPr>
        <p:spPr>
          <a:xfrm rot="5400000">
            <a:off x="8036419" y="5422041"/>
            <a:ext cx="1159099" cy="225380"/>
          </a:xfrm>
          <a:prstGeom prst="triangle">
            <a:avLst/>
          </a:prstGeom>
          <a:solidFill>
            <a:srgbClr val="E1D6F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a:extLst>
              <a:ext uri="{FF2B5EF4-FFF2-40B4-BE49-F238E27FC236}">
                <a16:creationId xmlns:a16="http://schemas.microsoft.com/office/drawing/2014/main" id="{ACDDAD08-0406-423B-9FE5-89224C222986}"/>
              </a:ext>
            </a:extLst>
          </p:cNvPr>
          <p:cNvSpPr txBox="1"/>
          <p:nvPr/>
        </p:nvSpPr>
        <p:spPr>
          <a:xfrm>
            <a:off x="549378" y="5943593"/>
            <a:ext cx="646331" cy="369332"/>
          </a:xfrm>
          <a:prstGeom prst="rect">
            <a:avLst/>
          </a:prstGeom>
          <a:noFill/>
        </p:spPr>
        <p:txBody>
          <a:bodyPr wrap="none" rtlCol="0">
            <a:spAutoFit/>
          </a:bodyPr>
          <a:lstStyle/>
          <a:p>
            <a:r>
              <a:rPr lang="en-US" altLang="zh-CN" dirty="0"/>
              <a:t>1943</a:t>
            </a:r>
            <a:endParaRPr lang="zh-CN" altLang="en-US" dirty="0"/>
          </a:p>
        </p:txBody>
      </p:sp>
      <p:sp>
        <p:nvSpPr>
          <p:cNvPr id="56" name="文本框 55">
            <a:extLst>
              <a:ext uri="{FF2B5EF4-FFF2-40B4-BE49-F238E27FC236}">
                <a16:creationId xmlns:a16="http://schemas.microsoft.com/office/drawing/2014/main" id="{7BA4274F-FB30-45AB-B302-3B9802C2D1EC}"/>
              </a:ext>
            </a:extLst>
          </p:cNvPr>
          <p:cNvSpPr txBox="1"/>
          <p:nvPr/>
        </p:nvSpPr>
        <p:spPr>
          <a:xfrm>
            <a:off x="1573245" y="5943593"/>
            <a:ext cx="646331" cy="369332"/>
          </a:xfrm>
          <a:prstGeom prst="rect">
            <a:avLst/>
          </a:prstGeom>
          <a:noFill/>
        </p:spPr>
        <p:txBody>
          <a:bodyPr wrap="none" rtlCol="0">
            <a:spAutoFit/>
          </a:bodyPr>
          <a:lstStyle/>
          <a:p>
            <a:r>
              <a:rPr lang="en-US" altLang="zh-CN" dirty="0"/>
              <a:t>1949</a:t>
            </a:r>
            <a:endParaRPr lang="zh-CN" altLang="en-US" dirty="0"/>
          </a:p>
        </p:txBody>
      </p:sp>
      <p:sp>
        <p:nvSpPr>
          <p:cNvPr id="59" name="文本框 58">
            <a:extLst>
              <a:ext uri="{FF2B5EF4-FFF2-40B4-BE49-F238E27FC236}">
                <a16:creationId xmlns:a16="http://schemas.microsoft.com/office/drawing/2014/main" id="{5C4ACEFE-DACB-4C42-B547-3098D5452F00}"/>
              </a:ext>
            </a:extLst>
          </p:cNvPr>
          <p:cNvSpPr txBox="1"/>
          <p:nvPr/>
        </p:nvSpPr>
        <p:spPr>
          <a:xfrm>
            <a:off x="2822499" y="5943593"/>
            <a:ext cx="646331" cy="369332"/>
          </a:xfrm>
          <a:prstGeom prst="rect">
            <a:avLst/>
          </a:prstGeom>
          <a:noFill/>
        </p:spPr>
        <p:txBody>
          <a:bodyPr wrap="none" rtlCol="0">
            <a:spAutoFit/>
          </a:bodyPr>
          <a:lstStyle/>
          <a:p>
            <a:r>
              <a:rPr lang="en-US" altLang="zh-CN" dirty="0"/>
              <a:t>1958</a:t>
            </a:r>
            <a:endParaRPr lang="zh-CN" altLang="en-US" dirty="0"/>
          </a:p>
        </p:txBody>
      </p:sp>
      <p:sp>
        <p:nvSpPr>
          <p:cNvPr id="60" name="文本框 59">
            <a:extLst>
              <a:ext uri="{FF2B5EF4-FFF2-40B4-BE49-F238E27FC236}">
                <a16:creationId xmlns:a16="http://schemas.microsoft.com/office/drawing/2014/main" id="{9C5DE94F-096F-41A9-B503-A7A742935989}"/>
              </a:ext>
            </a:extLst>
          </p:cNvPr>
          <p:cNvSpPr txBox="1"/>
          <p:nvPr/>
        </p:nvSpPr>
        <p:spPr>
          <a:xfrm>
            <a:off x="4116822" y="5929615"/>
            <a:ext cx="646331" cy="369332"/>
          </a:xfrm>
          <a:prstGeom prst="rect">
            <a:avLst/>
          </a:prstGeom>
          <a:noFill/>
        </p:spPr>
        <p:txBody>
          <a:bodyPr wrap="none" rtlCol="0">
            <a:spAutoFit/>
          </a:bodyPr>
          <a:lstStyle/>
          <a:p>
            <a:r>
              <a:rPr lang="en-US" altLang="zh-CN" dirty="0"/>
              <a:t>1962</a:t>
            </a:r>
            <a:endParaRPr lang="zh-CN" altLang="en-US" dirty="0"/>
          </a:p>
        </p:txBody>
      </p:sp>
      <p:sp>
        <p:nvSpPr>
          <p:cNvPr id="65" name="文本框 64">
            <a:extLst>
              <a:ext uri="{FF2B5EF4-FFF2-40B4-BE49-F238E27FC236}">
                <a16:creationId xmlns:a16="http://schemas.microsoft.com/office/drawing/2014/main" id="{FF4C58F0-72AC-440C-A4C0-4E7F002AEDFB}"/>
              </a:ext>
            </a:extLst>
          </p:cNvPr>
          <p:cNvSpPr txBox="1"/>
          <p:nvPr/>
        </p:nvSpPr>
        <p:spPr>
          <a:xfrm>
            <a:off x="5388614" y="5943593"/>
            <a:ext cx="646331" cy="369332"/>
          </a:xfrm>
          <a:prstGeom prst="rect">
            <a:avLst/>
          </a:prstGeom>
          <a:noFill/>
        </p:spPr>
        <p:txBody>
          <a:bodyPr wrap="none" rtlCol="0">
            <a:spAutoFit/>
          </a:bodyPr>
          <a:lstStyle/>
          <a:p>
            <a:r>
              <a:rPr lang="en-US" altLang="zh-CN" dirty="0"/>
              <a:t>1986</a:t>
            </a:r>
            <a:endParaRPr lang="zh-CN" altLang="en-US" dirty="0"/>
          </a:p>
        </p:txBody>
      </p:sp>
      <p:sp>
        <p:nvSpPr>
          <p:cNvPr id="66" name="文本框 65">
            <a:extLst>
              <a:ext uri="{FF2B5EF4-FFF2-40B4-BE49-F238E27FC236}">
                <a16:creationId xmlns:a16="http://schemas.microsoft.com/office/drawing/2014/main" id="{50FC5C66-F045-424E-A34E-DF694C6F73A3}"/>
              </a:ext>
            </a:extLst>
          </p:cNvPr>
          <p:cNvSpPr txBox="1"/>
          <p:nvPr/>
        </p:nvSpPr>
        <p:spPr>
          <a:xfrm>
            <a:off x="6757352" y="5943593"/>
            <a:ext cx="646331" cy="369332"/>
          </a:xfrm>
          <a:prstGeom prst="rect">
            <a:avLst/>
          </a:prstGeom>
          <a:noFill/>
        </p:spPr>
        <p:txBody>
          <a:bodyPr wrap="none" rtlCol="0">
            <a:spAutoFit/>
          </a:bodyPr>
          <a:lstStyle/>
          <a:p>
            <a:r>
              <a:rPr lang="en-US" altLang="zh-CN" dirty="0"/>
              <a:t>2006</a:t>
            </a:r>
            <a:endParaRPr lang="zh-CN" altLang="en-US" dirty="0"/>
          </a:p>
        </p:txBody>
      </p:sp>
      <p:grpSp>
        <p:nvGrpSpPr>
          <p:cNvPr id="19" name="组合 18">
            <a:extLst>
              <a:ext uri="{FF2B5EF4-FFF2-40B4-BE49-F238E27FC236}">
                <a16:creationId xmlns:a16="http://schemas.microsoft.com/office/drawing/2014/main" id="{AD5F8307-0C3B-44E0-82FC-9DCDDB4850AE}"/>
              </a:ext>
            </a:extLst>
          </p:cNvPr>
          <p:cNvGrpSpPr/>
          <p:nvPr/>
        </p:nvGrpSpPr>
        <p:grpSpPr>
          <a:xfrm>
            <a:off x="360609" y="1226837"/>
            <a:ext cx="2638145" cy="3490175"/>
            <a:chOff x="1429374" y="1178008"/>
            <a:chExt cx="2786250" cy="3533051"/>
          </a:xfrm>
        </p:grpSpPr>
        <p:sp>
          <p:nvSpPr>
            <p:cNvPr id="68" name="矩形 67">
              <a:extLst>
                <a:ext uri="{FF2B5EF4-FFF2-40B4-BE49-F238E27FC236}">
                  <a16:creationId xmlns:a16="http://schemas.microsoft.com/office/drawing/2014/main" id="{42D505F0-8793-4A46-BCDA-F98D14C7C62C}"/>
                </a:ext>
              </a:extLst>
            </p:cNvPr>
            <p:cNvSpPr/>
            <p:nvPr/>
          </p:nvSpPr>
          <p:spPr>
            <a:xfrm>
              <a:off x="1429374" y="1178008"/>
              <a:ext cx="2786250" cy="3533051"/>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文本框 68">
              <a:extLst>
                <a:ext uri="{FF2B5EF4-FFF2-40B4-BE49-F238E27FC236}">
                  <a16:creationId xmlns:a16="http://schemas.microsoft.com/office/drawing/2014/main" id="{BB9C8204-1551-4AE0-B00D-249D72B818BE}"/>
                </a:ext>
              </a:extLst>
            </p:cNvPr>
            <p:cNvSpPr txBox="1"/>
            <p:nvPr/>
          </p:nvSpPr>
          <p:spPr>
            <a:xfrm>
              <a:off x="1532620" y="1234200"/>
              <a:ext cx="2582214" cy="3177887"/>
            </a:xfrm>
            <a:prstGeom prst="rect">
              <a:avLst/>
            </a:prstGeom>
            <a:noFill/>
          </p:spPr>
          <p:txBody>
            <a:bodyPr wrap="square">
              <a:spAutoFit/>
            </a:bodyPr>
            <a:lstStyle/>
            <a:p>
              <a:pPr algn="just"/>
              <a:r>
                <a:rPr lang="zh-CN" altLang="en-US" dirty="0">
                  <a:latin typeface="Times New Roman" panose="02020603050405020304" pitchFamily="18" charset="0"/>
                  <a:ea typeface="楷体" panose="02010609060101010101" pitchFamily="49" charset="-122"/>
                  <a:cs typeface="Times New Roman" panose="02020603050405020304" pitchFamily="18" charset="0"/>
                </a:rPr>
                <a:t>神经网络研究的突破来自于</a:t>
              </a:r>
              <a:r>
                <a:rPr lang="en-US" altLang="zh-CN" dirty="0">
                  <a:latin typeface="Times New Roman" panose="02020603050405020304" pitchFamily="18" charset="0"/>
                  <a:ea typeface="楷体" panose="02010609060101010101" pitchFamily="49" charset="-122"/>
                  <a:cs typeface="Times New Roman" panose="02020603050405020304" pitchFamily="18" charset="0"/>
                </a:rPr>
                <a:t>Frank Rosenblatt</a:t>
              </a:r>
              <a:r>
                <a:rPr lang="zh-CN" altLang="en-US" dirty="0">
                  <a:latin typeface="Times New Roman" panose="02020603050405020304" pitchFamily="18" charset="0"/>
                  <a:ea typeface="楷体" panose="02010609060101010101" pitchFamily="49" charset="-122"/>
                  <a:cs typeface="Times New Roman" panose="02020603050405020304" pitchFamily="18" charset="0"/>
                </a:rPr>
                <a:t>在</a:t>
              </a:r>
              <a:r>
                <a:rPr lang="en-US" altLang="zh-CN" dirty="0">
                  <a:latin typeface="Times New Roman" panose="02020603050405020304" pitchFamily="18" charset="0"/>
                  <a:ea typeface="楷体" panose="02010609060101010101" pitchFamily="49" charset="-122"/>
                  <a:cs typeface="Times New Roman" panose="02020603050405020304" pitchFamily="18" charset="0"/>
                </a:rPr>
                <a:t>20</a:t>
              </a:r>
              <a:r>
                <a:rPr lang="zh-CN" altLang="en-US" dirty="0">
                  <a:latin typeface="Times New Roman" panose="02020603050405020304" pitchFamily="18" charset="0"/>
                  <a:ea typeface="楷体" panose="02010609060101010101" pitchFamily="49" charset="-122"/>
                  <a:cs typeface="Times New Roman" panose="02020603050405020304" pitchFamily="18" charset="0"/>
                </a:rPr>
                <a:t>世纪</a:t>
              </a:r>
              <a:r>
                <a:rPr lang="en-US" altLang="zh-CN" dirty="0">
                  <a:latin typeface="Times New Roman" panose="02020603050405020304" pitchFamily="18" charset="0"/>
                  <a:ea typeface="楷体" panose="02010609060101010101" pitchFamily="49" charset="-122"/>
                  <a:cs typeface="Times New Roman" panose="02020603050405020304" pitchFamily="18" charset="0"/>
                </a:rPr>
                <a:t>50</a:t>
              </a:r>
              <a:r>
                <a:rPr lang="zh-CN" altLang="en-US" dirty="0">
                  <a:latin typeface="Times New Roman" panose="02020603050405020304" pitchFamily="18" charset="0"/>
                  <a:ea typeface="楷体" panose="02010609060101010101" pitchFamily="49" charset="-122"/>
                  <a:cs typeface="Times New Roman" panose="02020603050405020304" pitchFamily="18" charset="0"/>
                </a:rPr>
                <a:t>年代所提出的“感知机（</a:t>
              </a:r>
              <a:r>
                <a:rPr lang="en-US" altLang="zh-CN" dirty="0">
                  <a:latin typeface="Times New Roman" panose="02020603050405020304" pitchFamily="18" charset="0"/>
                  <a:ea typeface="楷体" panose="02010609060101010101" pitchFamily="49" charset="-122"/>
                  <a:cs typeface="Times New Roman" panose="02020603050405020304" pitchFamily="18" charset="0"/>
                </a:rPr>
                <a:t>perceptron</a:t>
              </a:r>
              <a:r>
                <a:rPr lang="zh-CN" altLang="en-US" dirty="0">
                  <a:latin typeface="Times New Roman" panose="02020603050405020304" pitchFamily="18" charset="0"/>
                  <a:ea typeface="楷体" panose="02010609060101010101" pitchFamily="49" charset="-122"/>
                  <a:cs typeface="Times New Roman" panose="02020603050405020304" pitchFamily="18" charset="0"/>
                </a:rPr>
                <a:t>）”模型。</a:t>
              </a:r>
              <a:endParaRPr lang="en-US" altLang="zh-CN" dirty="0">
                <a:latin typeface="Times New Roman" panose="02020603050405020304" pitchFamily="18" charset="0"/>
                <a:ea typeface="楷体" panose="02010609060101010101" pitchFamily="49" charset="-122"/>
                <a:cs typeface="Times New Roman" panose="02020603050405020304" pitchFamily="18" charset="0"/>
              </a:endParaRPr>
            </a:p>
            <a:p>
              <a:pPr algn="just"/>
              <a:endParaRPr lang="en-US" altLang="zh-CN" dirty="0">
                <a:latin typeface="Times New Roman" panose="02020603050405020304" pitchFamily="18" charset="0"/>
                <a:ea typeface="楷体" panose="02010609060101010101" pitchFamily="49" charset="-122"/>
                <a:cs typeface="Times New Roman" panose="02020603050405020304" pitchFamily="18" charset="0"/>
              </a:endParaRPr>
            </a:p>
            <a:p>
              <a:pPr algn="just"/>
              <a:r>
                <a:rPr lang="zh-CN" altLang="en-US" dirty="0">
                  <a:latin typeface="Times New Roman" panose="02020603050405020304" pitchFamily="18" charset="0"/>
                  <a:ea typeface="楷体" panose="02010609060101010101" pitchFamily="49" charset="-122"/>
                  <a:cs typeface="Times New Roman" panose="02020603050405020304" pitchFamily="18" charset="0"/>
                </a:rPr>
                <a:t>由于感知机中没有包含非线性变换操作的隐藏层，因此感知机表达能力较弱（如无法解决异或问题）。</a:t>
              </a:r>
            </a:p>
          </p:txBody>
        </p:sp>
      </p:grpSp>
      <p:grpSp>
        <p:nvGrpSpPr>
          <p:cNvPr id="76" name="组合 75">
            <a:extLst>
              <a:ext uri="{FF2B5EF4-FFF2-40B4-BE49-F238E27FC236}">
                <a16:creationId xmlns:a16="http://schemas.microsoft.com/office/drawing/2014/main" id="{396A5DCA-B309-49A2-A02C-6ADEF00D5B2F}"/>
              </a:ext>
            </a:extLst>
          </p:cNvPr>
          <p:cNvGrpSpPr/>
          <p:nvPr/>
        </p:nvGrpSpPr>
        <p:grpSpPr>
          <a:xfrm>
            <a:off x="3172618" y="1226836"/>
            <a:ext cx="2638145" cy="3490175"/>
            <a:chOff x="1429374" y="1178008"/>
            <a:chExt cx="2786250" cy="3533051"/>
          </a:xfrm>
        </p:grpSpPr>
        <p:sp>
          <p:nvSpPr>
            <p:cNvPr id="77" name="矩形 76">
              <a:extLst>
                <a:ext uri="{FF2B5EF4-FFF2-40B4-BE49-F238E27FC236}">
                  <a16:creationId xmlns:a16="http://schemas.microsoft.com/office/drawing/2014/main" id="{9AB03E19-A8B0-4D51-8AF6-B50FE0C87395}"/>
                </a:ext>
              </a:extLst>
            </p:cNvPr>
            <p:cNvSpPr/>
            <p:nvPr/>
          </p:nvSpPr>
          <p:spPr>
            <a:xfrm>
              <a:off x="1429374" y="1178008"/>
              <a:ext cx="2786250" cy="3533051"/>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文本框 77">
              <a:extLst>
                <a:ext uri="{FF2B5EF4-FFF2-40B4-BE49-F238E27FC236}">
                  <a16:creationId xmlns:a16="http://schemas.microsoft.com/office/drawing/2014/main" id="{4E8A4D2D-F73F-4929-9F0F-C725057BEE8F}"/>
                </a:ext>
              </a:extLst>
            </p:cNvPr>
            <p:cNvSpPr txBox="1"/>
            <p:nvPr/>
          </p:nvSpPr>
          <p:spPr>
            <a:xfrm>
              <a:off x="1528869" y="1417871"/>
              <a:ext cx="2582214" cy="2897485"/>
            </a:xfrm>
            <a:prstGeom prst="rect">
              <a:avLst/>
            </a:prstGeom>
            <a:noFill/>
          </p:spPr>
          <p:txBody>
            <a:bodyPr wrap="square">
              <a:spAutoFit/>
            </a:bodyPr>
            <a:lstStyle/>
            <a:p>
              <a:pPr algn="just"/>
              <a:r>
                <a:rPr lang="zh-CN" altLang="en-US" dirty="0">
                  <a:effectLst/>
                  <a:latin typeface="Times New Roman" panose="02020603050405020304" pitchFamily="18" charset="0"/>
                  <a:ea typeface="华文楷体" panose="02010600040101010101" pitchFamily="2" charset="-122"/>
                  <a:cs typeface="Times New Roman" panose="02020603050405020304" pitchFamily="18" charset="0"/>
                </a:rPr>
                <a:t>最早由</a:t>
              </a:r>
              <a:r>
                <a:rPr lang="en-US" altLang="zh-CN" dirty="0" err="1">
                  <a:effectLst/>
                  <a:latin typeface="Times New Roman" panose="02020603050405020304" pitchFamily="18" charset="0"/>
                  <a:ea typeface="华文楷体" panose="02010600040101010101" pitchFamily="2" charset="-122"/>
                  <a:cs typeface="Times New Roman" panose="02020603050405020304" pitchFamily="18" charset="0"/>
                </a:rPr>
                <a:t>Werbos</a:t>
              </a:r>
              <a:r>
                <a:rPr lang="zh-CN" altLang="en-US" dirty="0">
                  <a:effectLst/>
                  <a:latin typeface="Times New Roman" panose="02020603050405020304" pitchFamily="18" charset="0"/>
                  <a:ea typeface="华文楷体" panose="02010600040101010101" pitchFamily="2" charset="-122"/>
                  <a:cs typeface="Times New Roman" panose="02020603050405020304" pitchFamily="18" charset="0"/>
                </a:rPr>
                <a:t>提出</a:t>
              </a:r>
              <a:r>
                <a:rPr lang="en-US" altLang="zh-CN" dirty="0">
                  <a:effectLst/>
                  <a:latin typeface="Times New Roman" panose="02020603050405020304" pitchFamily="18" charset="0"/>
                  <a:ea typeface="华文楷体" panose="02010600040101010101" pitchFamily="2" charset="-122"/>
                  <a:cs typeface="Times New Roman" panose="02020603050405020304" pitchFamily="18" charset="0"/>
                </a:rPr>
                <a:t>[</a:t>
              </a:r>
              <a:r>
                <a:rPr lang="en-US" altLang="zh-CN" dirty="0" err="1">
                  <a:effectLst/>
                  <a:latin typeface="Times New Roman" panose="02020603050405020304" pitchFamily="18" charset="0"/>
                  <a:ea typeface="华文楷体" panose="02010600040101010101" pitchFamily="2" charset="-122"/>
                  <a:cs typeface="Times New Roman" panose="02020603050405020304" pitchFamily="18" charset="0"/>
                </a:rPr>
                <a:t>Werbos</a:t>
              </a:r>
              <a:r>
                <a:rPr lang="en-US" altLang="zh-CN" dirty="0">
                  <a:effectLst/>
                  <a:latin typeface="Times New Roman" panose="02020603050405020304" pitchFamily="18" charset="0"/>
                  <a:ea typeface="华文楷体" panose="02010600040101010101" pitchFamily="2" charset="-122"/>
                  <a:cs typeface="Times New Roman" panose="02020603050405020304" pitchFamily="18" charset="0"/>
                </a:rPr>
                <a:t> 1974] [</a:t>
              </a:r>
              <a:r>
                <a:rPr lang="en-US" altLang="zh-CN" dirty="0" err="1">
                  <a:effectLst/>
                  <a:latin typeface="Times New Roman" panose="02020603050405020304" pitchFamily="18" charset="0"/>
                  <a:ea typeface="华文楷体" panose="02010600040101010101" pitchFamily="2" charset="-122"/>
                  <a:cs typeface="Times New Roman" panose="02020603050405020304" pitchFamily="18" charset="0"/>
                </a:rPr>
                <a:t>Werbos</a:t>
              </a:r>
              <a:r>
                <a:rPr lang="en-US" altLang="zh-CN" dirty="0">
                  <a:effectLst/>
                  <a:latin typeface="Times New Roman" panose="02020603050405020304" pitchFamily="18" charset="0"/>
                  <a:ea typeface="华文楷体" panose="02010600040101010101" pitchFamily="2" charset="-122"/>
                  <a:cs typeface="Times New Roman" panose="02020603050405020304" pitchFamily="18" charset="0"/>
                </a:rPr>
                <a:t> 1990]</a:t>
              </a:r>
              <a:r>
                <a:rPr lang="zh-CN" altLang="en-US" dirty="0">
                  <a:effectLst/>
                  <a:latin typeface="Times New Roman" panose="02020603050405020304" pitchFamily="18" charset="0"/>
                  <a:ea typeface="华文楷体" panose="02010600040101010101" pitchFamily="2" charset="-122"/>
                  <a:cs typeface="Times New Roman" panose="02020603050405020304" pitchFamily="18" charset="0"/>
                </a:rPr>
                <a:t>、并且由</a:t>
              </a:r>
              <a:r>
                <a:rPr lang="en-US" altLang="zh-CN" dirty="0" err="1">
                  <a:effectLst/>
                  <a:latin typeface="Times New Roman" panose="02020603050405020304" pitchFamily="18" charset="0"/>
                  <a:ea typeface="华文楷体" panose="02010600040101010101" pitchFamily="2" charset="-122"/>
                  <a:cs typeface="Times New Roman" panose="02020603050405020304" pitchFamily="18" charset="0"/>
                </a:rPr>
                <a:t>Rumelhar</a:t>
              </a:r>
              <a:r>
                <a:rPr lang="zh-CN" altLang="en-US" dirty="0">
                  <a:effectLst/>
                  <a:latin typeface="Times New Roman" panose="02020603050405020304" pitchFamily="18" charset="0"/>
                  <a:ea typeface="华文楷体" panose="02010600040101010101" pitchFamily="2" charset="-122"/>
                  <a:cs typeface="Times New Roman" panose="02020603050405020304" pitchFamily="18" charset="0"/>
                </a:rPr>
                <a:t>和</a:t>
              </a:r>
              <a:r>
                <a:rPr lang="en-US" altLang="zh-CN" dirty="0">
                  <a:effectLst/>
                  <a:latin typeface="Times New Roman" panose="02020603050405020304" pitchFamily="18" charset="0"/>
                  <a:ea typeface="华文楷体" panose="02010600040101010101" pitchFamily="2" charset="-122"/>
                  <a:cs typeface="Times New Roman" panose="02020603050405020304" pitchFamily="18" charset="0"/>
                </a:rPr>
                <a:t>Hinton</a:t>
              </a:r>
              <a:r>
                <a:rPr lang="zh-CN" altLang="en-US" dirty="0">
                  <a:effectLst/>
                  <a:latin typeface="Times New Roman" panose="02020603050405020304" pitchFamily="18" charset="0"/>
                  <a:ea typeface="华文楷体" panose="02010600040101010101" pitchFamily="2" charset="-122"/>
                  <a:cs typeface="Times New Roman" panose="02020603050405020304" pitchFamily="18" charset="0"/>
                </a:rPr>
                <a:t>等人</a:t>
              </a:r>
              <a:r>
                <a:rPr lang="en-US" altLang="zh-CN" dirty="0">
                  <a:effectLst/>
                  <a:latin typeface="Times New Roman" panose="02020603050405020304" pitchFamily="18" charset="0"/>
                  <a:ea typeface="华文楷体" panose="02010600040101010101" pitchFamily="2" charset="-122"/>
                  <a:cs typeface="Times New Roman" panose="02020603050405020304" pitchFamily="18" charset="0"/>
                </a:rPr>
                <a:t>[</a:t>
              </a:r>
              <a:r>
                <a:rPr lang="en-US" altLang="zh-CN" dirty="0" err="1">
                  <a:effectLst/>
                  <a:latin typeface="Times New Roman" panose="02020603050405020304" pitchFamily="18" charset="0"/>
                  <a:ea typeface="华文楷体" panose="02010600040101010101" pitchFamily="2" charset="-122"/>
                  <a:cs typeface="Times New Roman" panose="02020603050405020304" pitchFamily="18" charset="0"/>
                </a:rPr>
                <a:t>Rumelhart</a:t>
              </a:r>
              <a:r>
                <a:rPr lang="en-US" altLang="zh-CN" dirty="0">
                  <a:effectLst/>
                  <a:latin typeface="Times New Roman" panose="02020603050405020304" pitchFamily="18" charset="0"/>
                  <a:ea typeface="华文楷体" panose="02010600040101010101" pitchFamily="2" charset="-122"/>
                  <a:cs typeface="Times New Roman" panose="02020603050405020304" pitchFamily="18" charset="0"/>
                </a:rPr>
                <a:t> 1986]</a:t>
              </a:r>
              <a:r>
                <a:rPr lang="zh-CN" altLang="en-US" dirty="0">
                  <a:effectLst/>
                  <a:latin typeface="Times New Roman" panose="02020603050405020304" pitchFamily="18" charset="0"/>
                  <a:ea typeface="华文楷体" panose="02010600040101010101" pitchFamily="2" charset="-122"/>
                  <a:cs typeface="Times New Roman" panose="02020603050405020304" pitchFamily="18" charset="0"/>
                </a:rPr>
                <a:t>完善的误差后向传播（</a:t>
              </a:r>
              <a:r>
                <a:rPr lang="en-US" altLang="zh-CN" dirty="0">
                  <a:effectLst/>
                  <a:latin typeface="Times New Roman" panose="02020603050405020304" pitchFamily="18" charset="0"/>
                  <a:ea typeface="华文楷体" panose="02010600040101010101" pitchFamily="2" charset="-122"/>
                  <a:cs typeface="Times New Roman" panose="02020603050405020304" pitchFamily="18" charset="0"/>
                </a:rPr>
                <a:t>error backpropagation</a:t>
              </a:r>
              <a:r>
                <a:rPr lang="zh-CN" altLang="en-US" dirty="0">
                  <a:effectLst/>
                  <a:latin typeface="Times New Roman" panose="02020603050405020304" pitchFamily="18" charset="0"/>
                  <a:ea typeface="华文楷体" panose="02010600040101010101" pitchFamily="2" charset="-122"/>
                  <a:cs typeface="Times New Roman" panose="02020603050405020304" pitchFamily="18" charset="0"/>
                </a:rPr>
                <a:t>）算法解决了多层感知机中参数优化这一难题。</a:t>
              </a:r>
              <a:endParaRPr lang="zh-CN" altLang="en-US" dirty="0">
                <a:latin typeface="Times New Roman" panose="02020603050405020304" pitchFamily="18" charset="0"/>
                <a:ea typeface="楷体" panose="02010609060101010101" pitchFamily="49" charset="-122"/>
                <a:cs typeface="Times New Roman" panose="02020603050405020304" pitchFamily="18" charset="0"/>
              </a:endParaRPr>
            </a:p>
          </p:txBody>
        </p:sp>
      </p:grpSp>
      <p:grpSp>
        <p:nvGrpSpPr>
          <p:cNvPr id="79" name="组合 78">
            <a:extLst>
              <a:ext uri="{FF2B5EF4-FFF2-40B4-BE49-F238E27FC236}">
                <a16:creationId xmlns:a16="http://schemas.microsoft.com/office/drawing/2014/main" id="{ECDDA56F-DD49-4FA1-9D0D-31D7E8161D22}"/>
              </a:ext>
            </a:extLst>
          </p:cNvPr>
          <p:cNvGrpSpPr/>
          <p:nvPr/>
        </p:nvGrpSpPr>
        <p:grpSpPr>
          <a:xfrm>
            <a:off x="5982239" y="1226836"/>
            <a:ext cx="2638145" cy="3490175"/>
            <a:chOff x="1429374" y="1178008"/>
            <a:chExt cx="2786250" cy="3533051"/>
          </a:xfrm>
        </p:grpSpPr>
        <p:sp>
          <p:nvSpPr>
            <p:cNvPr id="80" name="矩形 79">
              <a:extLst>
                <a:ext uri="{FF2B5EF4-FFF2-40B4-BE49-F238E27FC236}">
                  <a16:creationId xmlns:a16="http://schemas.microsoft.com/office/drawing/2014/main" id="{41133E59-1EF2-4F25-8C66-7346EA4B7FB1}"/>
                </a:ext>
              </a:extLst>
            </p:cNvPr>
            <p:cNvSpPr/>
            <p:nvPr/>
          </p:nvSpPr>
          <p:spPr>
            <a:xfrm>
              <a:off x="1429374" y="1178008"/>
              <a:ext cx="2786250" cy="3533051"/>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文本框 80">
              <a:extLst>
                <a:ext uri="{FF2B5EF4-FFF2-40B4-BE49-F238E27FC236}">
                  <a16:creationId xmlns:a16="http://schemas.microsoft.com/office/drawing/2014/main" id="{A220A578-3A88-453A-8C02-EC6CC6CC7C3F}"/>
                </a:ext>
              </a:extLst>
            </p:cNvPr>
            <p:cNvSpPr txBox="1"/>
            <p:nvPr/>
          </p:nvSpPr>
          <p:spPr>
            <a:xfrm>
              <a:off x="1531391" y="1442915"/>
              <a:ext cx="2582214" cy="3006530"/>
            </a:xfrm>
            <a:prstGeom prst="rect">
              <a:avLst/>
            </a:prstGeom>
            <a:noFill/>
          </p:spPr>
          <p:txBody>
            <a:bodyPr wrap="square">
              <a:spAutoFit/>
            </a:bodyPr>
            <a:lstStyle/>
            <a:p>
              <a:pPr algn="just"/>
              <a:r>
                <a:rPr lang="en-US" altLang="zh-CN" sz="1700" dirty="0">
                  <a:latin typeface="Times New Roman" panose="02020603050405020304" pitchFamily="18" charset="0"/>
                  <a:ea typeface="楷体" panose="02010609060101010101" pitchFamily="49" charset="-122"/>
                  <a:cs typeface="Times New Roman" panose="02020603050405020304" pitchFamily="18" charset="0"/>
                </a:rPr>
                <a:t>2006</a:t>
              </a:r>
              <a:r>
                <a:rPr lang="zh-CN" altLang="en-US" sz="1700" dirty="0">
                  <a:latin typeface="Times New Roman" panose="02020603050405020304" pitchFamily="18" charset="0"/>
                  <a:ea typeface="楷体" panose="02010609060101010101" pitchFamily="49" charset="-122"/>
                  <a:cs typeface="Times New Roman" panose="02020603050405020304" pitchFamily="18" charset="0"/>
                </a:rPr>
                <a:t>年，</a:t>
              </a:r>
              <a:r>
                <a:rPr lang="en-US" altLang="zh-CN" sz="1700" dirty="0">
                  <a:latin typeface="Times New Roman" panose="02020603050405020304" pitchFamily="18" charset="0"/>
                  <a:ea typeface="楷体" panose="02010609060101010101" pitchFamily="49" charset="-122"/>
                  <a:cs typeface="Times New Roman" panose="02020603050405020304" pitchFamily="18" charset="0"/>
                </a:rPr>
                <a:t>Hinton</a:t>
              </a:r>
              <a:r>
                <a:rPr lang="zh-CN" altLang="en-US" sz="1700" dirty="0">
                  <a:latin typeface="Times New Roman" panose="02020603050405020304" pitchFamily="18" charset="0"/>
                  <a:ea typeface="楷体" panose="02010609060101010101" pitchFamily="49" charset="-122"/>
                  <a:cs typeface="Times New Roman" panose="02020603050405020304" pitchFamily="18" charset="0"/>
                </a:rPr>
                <a:t>在</a:t>
              </a:r>
              <a:r>
                <a:rPr lang="en-US" altLang="zh-CN" sz="1700" dirty="0">
                  <a:latin typeface="Times New Roman" panose="02020603050405020304" pitchFamily="18" charset="0"/>
                  <a:ea typeface="楷体" panose="02010609060101010101" pitchFamily="49" charset="-122"/>
                  <a:cs typeface="Times New Roman" panose="02020603050405020304" pitchFamily="18" charset="0"/>
                </a:rPr>
                <a:t>《Science》</a:t>
              </a:r>
              <a:r>
                <a:rPr lang="zh-CN" altLang="en-US" sz="1700" dirty="0">
                  <a:latin typeface="Times New Roman" panose="02020603050405020304" pitchFamily="18" charset="0"/>
                  <a:ea typeface="楷体" panose="02010609060101010101" pitchFamily="49" charset="-122"/>
                  <a:cs typeface="Times New Roman" panose="02020603050405020304" pitchFamily="18" charset="0"/>
                </a:rPr>
                <a:t>等期刊上发表了论文，首次提出了“深度信念网络</a:t>
              </a:r>
              <a:r>
                <a:rPr lang="en-US" altLang="zh-CN" sz="1700" dirty="0">
                  <a:latin typeface="Times New Roman" panose="02020603050405020304" pitchFamily="18" charset="0"/>
                  <a:ea typeface="楷体" panose="02010609060101010101" pitchFamily="49" charset="-122"/>
                  <a:cs typeface="Times New Roman" panose="02020603050405020304" pitchFamily="18" charset="0"/>
                </a:rPr>
                <a:t>(deep belief network)”</a:t>
              </a:r>
              <a:r>
                <a:rPr lang="zh-CN" altLang="en-US" sz="1700" dirty="0">
                  <a:latin typeface="Times New Roman" panose="02020603050405020304" pitchFamily="18" charset="0"/>
                  <a:ea typeface="楷体" panose="02010609060101010101" pitchFamily="49" charset="-122"/>
                  <a:cs typeface="Times New Roman" panose="02020603050405020304" pitchFamily="18" charset="0"/>
                </a:rPr>
                <a:t>模型</a:t>
              </a:r>
              <a:r>
                <a:rPr lang="en-US" altLang="zh-CN" sz="1700" dirty="0">
                  <a:latin typeface="Times New Roman" panose="02020603050405020304" pitchFamily="18" charset="0"/>
                  <a:ea typeface="楷体" panose="02010609060101010101" pitchFamily="49" charset="-122"/>
                  <a:cs typeface="Times New Roman" panose="02020603050405020304" pitchFamily="18" charset="0"/>
                </a:rPr>
                <a:t>[Hinton 2006]</a:t>
              </a:r>
              <a:r>
                <a:rPr lang="zh-CN" altLang="en-US" sz="1700" dirty="0">
                  <a:latin typeface="Times New Roman" panose="02020603050405020304" pitchFamily="18" charset="0"/>
                  <a:ea typeface="楷体" panose="02010609060101010101" pitchFamily="49" charset="-122"/>
                  <a:cs typeface="Times New Roman" panose="02020603050405020304" pitchFamily="18" charset="0"/>
                </a:rPr>
                <a:t>，在相关分类任务上可取得性能超过了传统浅层学习模型（如支持向量机），使得深度架构引起了大家的关注。</a:t>
              </a:r>
            </a:p>
          </p:txBody>
        </p:sp>
      </p:grpSp>
    </p:spTree>
    <p:extLst>
      <p:ext uri="{BB962C8B-B14F-4D97-AF65-F5344CB8AC3E}">
        <p14:creationId xmlns:p14="http://schemas.microsoft.com/office/powerpoint/2010/main" val="272931555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矩形 3"/>
              <p:cNvSpPr/>
              <p:nvPr/>
            </p:nvSpPr>
            <p:spPr>
              <a:xfrm>
                <a:off x="583895" y="4285562"/>
                <a:ext cx="8262650" cy="2261581"/>
              </a:xfrm>
              <a:prstGeom prst="rect">
                <a:avLst/>
              </a:prstGeom>
            </p:spPr>
            <p:txBody>
              <a:bodyPr wrap="square">
                <a:spAutoFit/>
              </a:bodyPr>
              <a:lstStyle/>
              <a:p>
                <a:pPr>
                  <a:lnSpc>
                    <a:spcPct val="150000"/>
                  </a:lnSpc>
                </a:pPr>
                <a:r>
                  <a:rPr lang="zh-CN" altLang="zh-CN" sz="1600" b="1" dirty="0">
                    <a:latin typeface="Times New Roman" panose="02020603050405020304" pitchFamily="18" charset="0"/>
                    <a:ea typeface="楷体" panose="02010609060101010101" pitchFamily="49" charset="-122"/>
                    <a:cs typeface="Times New Roman" panose="02020603050405020304" pitchFamily="18" charset="0"/>
                  </a:rPr>
                  <a:t>给定一个权重分别为</a:t>
                </a:r>
                <a14:m>
                  <m:oMath xmlns:m="http://schemas.openxmlformats.org/officeDocument/2006/math">
                    <m:sSub>
                      <m:sSubPr>
                        <m:ctrlPr>
                          <a:rPr lang="zh-CN" altLang="zh-CN" sz="1600" b="1" i="1">
                            <a:latin typeface="Cambria Math" panose="02040503050406030204" pitchFamily="18" charset="0"/>
                          </a:rPr>
                        </m:ctrlPr>
                      </m:sSubPr>
                      <m:e>
                        <m:r>
                          <a:rPr lang="en-US" altLang="zh-CN" sz="1600" b="1" i="1">
                            <a:latin typeface="Cambria Math" panose="02040503050406030204" pitchFamily="18" charset="0"/>
                          </a:rPr>
                          <m:t>𝒘</m:t>
                        </m:r>
                      </m:e>
                      <m:sub>
                        <m:r>
                          <a:rPr lang="en-US" altLang="zh-CN" sz="1600" b="1" i="1">
                            <a:latin typeface="Cambria Math" panose="02040503050406030204" pitchFamily="18" charset="0"/>
                          </a:rPr>
                          <m:t>𝒊</m:t>
                        </m:r>
                      </m:sub>
                    </m:sSub>
                    <m:r>
                      <a:rPr lang="en-US" altLang="zh-CN" sz="1600" b="1" i="1">
                        <a:latin typeface="Cambria Math" panose="02040503050406030204" pitchFamily="18" charset="0"/>
                      </a:rPr>
                      <m:t>(</m:t>
                    </m:r>
                    <m:r>
                      <a:rPr lang="en-US" altLang="zh-CN" sz="1600" b="1" i="1">
                        <a:latin typeface="Cambria Math" panose="02040503050406030204" pitchFamily="18" charset="0"/>
                      </a:rPr>
                      <m:t>𝟏</m:t>
                    </m:r>
                    <m:r>
                      <a:rPr lang="en-US" altLang="zh-CN" sz="1600" b="1" i="1">
                        <a:latin typeface="Cambria Math" panose="02040503050406030204" pitchFamily="18" charset="0"/>
                      </a:rPr>
                      <m:t>≤</m:t>
                    </m:r>
                    <m:r>
                      <a:rPr lang="en-US" altLang="zh-CN" sz="1600" b="1" i="1">
                        <a:latin typeface="Cambria Math" panose="02040503050406030204" pitchFamily="18" charset="0"/>
                      </a:rPr>
                      <m:t>𝒊</m:t>
                    </m:r>
                    <m:r>
                      <a:rPr lang="en-US" altLang="zh-CN" sz="1600" b="1" i="1">
                        <a:latin typeface="Cambria Math" panose="02040503050406030204" pitchFamily="18" charset="0"/>
                      </a:rPr>
                      <m:t>≤</m:t>
                    </m:r>
                    <m:r>
                      <a:rPr lang="en-US" altLang="zh-CN" sz="1600" b="1" i="1">
                        <a:latin typeface="Cambria Math" panose="02040503050406030204" pitchFamily="18" charset="0"/>
                      </a:rPr>
                      <m:t>𝟗</m:t>
                    </m:r>
                    <m:r>
                      <a:rPr lang="en-US" altLang="zh-CN" sz="1600" b="1" i="1">
                        <a:latin typeface="Cambria Math" panose="02040503050406030204" pitchFamily="18" charset="0"/>
                      </a:rPr>
                      <m:t>)</m:t>
                    </m:r>
                  </m:oMath>
                </a14:m>
                <a:r>
                  <a:rPr lang="zh-CN" altLang="zh-CN" sz="1600" b="1" dirty="0">
                    <a:latin typeface="Times New Roman" panose="02020603050405020304" pitchFamily="18" charset="0"/>
                    <a:ea typeface="楷体" panose="02010609060101010101" pitchFamily="49" charset="-122"/>
                    <a:cs typeface="Times New Roman" panose="02020603050405020304" pitchFamily="18" charset="0"/>
                  </a:rPr>
                  <a:t>、大小为</a:t>
                </a:r>
                <a14:m>
                  <m:oMath xmlns:m="http://schemas.openxmlformats.org/officeDocument/2006/math">
                    <m:r>
                      <a:rPr lang="en-US" altLang="zh-CN" sz="1600" b="1" i="1">
                        <a:latin typeface="Cambria Math" panose="02040503050406030204" pitchFamily="18" charset="0"/>
                      </a:rPr>
                      <m:t>𝟑</m:t>
                    </m:r>
                    <m:r>
                      <a:rPr lang="en-US" altLang="zh-CN" sz="1600" b="1">
                        <a:latin typeface="Cambria Math" panose="02040503050406030204" pitchFamily="18" charset="0"/>
                      </a:rPr>
                      <m:t>×</m:t>
                    </m:r>
                    <m:r>
                      <a:rPr lang="en-US" altLang="zh-CN" sz="1600" b="1" i="1">
                        <a:latin typeface="Cambria Math" panose="02040503050406030204" pitchFamily="18" charset="0"/>
                      </a:rPr>
                      <m:t>𝟑</m:t>
                    </m:r>
                  </m:oMath>
                </a14:m>
                <a:r>
                  <a:rPr lang="zh-CN" altLang="zh-CN" sz="1600" b="1" dirty="0">
                    <a:latin typeface="Times New Roman" panose="02020603050405020304" pitchFamily="18" charset="0"/>
                    <a:ea typeface="楷体" panose="02010609060101010101" pitchFamily="49" charset="-122"/>
                    <a:cs typeface="Times New Roman" panose="02020603050405020304" pitchFamily="18" charset="0"/>
                  </a:rPr>
                  <a:t>的卷积核以及一个</a:t>
                </a:r>
                <a14:m>
                  <m:oMath xmlns:m="http://schemas.openxmlformats.org/officeDocument/2006/math">
                    <m:r>
                      <a:rPr lang="en-US" altLang="zh-CN" sz="1600" b="1" i="1">
                        <a:latin typeface="Cambria Math" panose="02040503050406030204" pitchFamily="18" charset="0"/>
                      </a:rPr>
                      <m:t>𝟓</m:t>
                    </m:r>
                    <m:r>
                      <a:rPr lang="en-US" altLang="zh-CN" sz="1600" b="1">
                        <a:latin typeface="Cambria Math" panose="02040503050406030204" pitchFamily="18" charset="0"/>
                      </a:rPr>
                      <m:t>×</m:t>
                    </m:r>
                    <m:r>
                      <a:rPr lang="en-US" altLang="zh-CN" sz="1600" b="1" i="1">
                        <a:latin typeface="Cambria Math" panose="02040503050406030204" pitchFamily="18" charset="0"/>
                      </a:rPr>
                      <m:t>𝟓</m:t>
                    </m:r>
                  </m:oMath>
                </a14:m>
                <a:r>
                  <a:rPr lang="zh-CN" altLang="zh-CN" sz="1600" b="1" dirty="0">
                    <a:latin typeface="Times New Roman" panose="02020603050405020304" pitchFamily="18" charset="0"/>
                    <a:ea typeface="楷体" panose="02010609060101010101" pitchFamily="49" charset="-122"/>
                    <a:cs typeface="Times New Roman" panose="02020603050405020304" pitchFamily="18" charset="0"/>
                  </a:rPr>
                  <a:t>大小灰度图像。该卷积核对图像的卷积操作就是分别以图像中</a:t>
                </a:r>
                <a14:m>
                  <m:oMath xmlns:m="http://schemas.openxmlformats.org/officeDocument/2006/math">
                    <m:r>
                      <a:rPr lang="en-US" altLang="zh-CN" sz="1600" b="1" i="1">
                        <a:latin typeface="Cambria Math" panose="02040503050406030204" pitchFamily="18" charset="0"/>
                      </a:rPr>
                      <m:t>𝒈</m:t>
                    </m:r>
                  </m:oMath>
                </a14:m>
                <a:r>
                  <a:rPr lang="zh-CN" altLang="zh-CN" sz="1600" b="1" dirty="0">
                    <a:latin typeface="Times New Roman" panose="02020603050405020304" pitchFamily="18" charset="0"/>
                    <a:ea typeface="楷体" panose="02010609060101010101" pitchFamily="49" charset="-122"/>
                    <a:cs typeface="Times New Roman" panose="02020603050405020304" pitchFamily="18" charset="0"/>
                  </a:rPr>
                  <a:t>、</a:t>
                </a:r>
                <a14:m>
                  <m:oMath xmlns:m="http://schemas.openxmlformats.org/officeDocument/2006/math">
                    <m:r>
                      <a:rPr lang="en-US" altLang="zh-CN" sz="1600" b="1" i="1">
                        <a:latin typeface="Cambria Math" panose="02040503050406030204" pitchFamily="18" charset="0"/>
                      </a:rPr>
                      <m:t>𝒉</m:t>
                    </m:r>
                  </m:oMath>
                </a14:m>
                <a:r>
                  <a:rPr lang="zh-CN" altLang="zh-CN" sz="1600" b="1" dirty="0">
                    <a:latin typeface="Times New Roman" panose="02020603050405020304" pitchFamily="18" charset="0"/>
                    <a:ea typeface="楷体" panose="02010609060101010101" pitchFamily="49" charset="-122"/>
                    <a:cs typeface="Times New Roman" panose="02020603050405020304" pitchFamily="18" charset="0"/>
                  </a:rPr>
                  <a:t>、</a:t>
                </a:r>
                <a14:m>
                  <m:oMath xmlns:m="http://schemas.openxmlformats.org/officeDocument/2006/math">
                    <m:r>
                      <a:rPr lang="en-US" altLang="zh-CN" sz="1600" b="1" i="1">
                        <a:latin typeface="Cambria Math" panose="02040503050406030204" pitchFamily="18" charset="0"/>
                      </a:rPr>
                      <m:t>𝒊</m:t>
                    </m:r>
                  </m:oMath>
                </a14:m>
                <a:r>
                  <a:rPr lang="zh-CN" altLang="zh-CN" sz="1600" b="1" dirty="0">
                    <a:latin typeface="Times New Roman" panose="02020603050405020304" pitchFamily="18" charset="0"/>
                    <a:ea typeface="楷体" panose="02010609060101010101" pitchFamily="49" charset="-122"/>
                    <a:cs typeface="Times New Roman" panose="02020603050405020304" pitchFamily="18" charset="0"/>
                  </a:rPr>
                  <a:t>、</a:t>
                </a:r>
                <a14:m>
                  <m:oMath xmlns:m="http://schemas.openxmlformats.org/officeDocument/2006/math">
                    <m:r>
                      <a:rPr lang="en-US" altLang="zh-CN" sz="1600" b="1" i="1">
                        <a:latin typeface="Cambria Math" panose="02040503050406030204" pitchFamily="18" charset="0"/>
                      </a:rPr>
                      <m:t>𝒍</m:t>
                    </m:r>
                  </m:oMath>
                </a14:m>
                <a:r>
                  <a:rPr lang="zh-CN" altLang="zh-CN" sz="1600" b="1" dirty="0">
                    <a:latin typeface="Times New Roman" panose="02020603050405020304" pitchFamily="18" charset="0"/>
                    <a:ea typeface="楷体" panose="02010609060101010101" pitchFamily="49" charset="-122"/>
                    <a:cs typeface="Times New Roman" panose="02020603050405020304" pitchFamily="18" charset="0"/>
                  </a:rPr>
                  <a:t>、</a:t>
                </a:r>
                <a14:m>
                  <m:oMath xmlns:m="http://schemas.openxmlformats.org/officeDocument/2006/math">
                    <m:r>
                      <a:rPr lang="en-US" altLang="zh-CN" sz="1600" b="1" i="1">
                        <a:latin typeface="Cambria Math" panose="02040503050406030204" pitchFamily="18" charset="0"/>
                      </a:rPr>
                      <m:t>𝒎</m:t>
                    </m:r>
                  </m:oMath>
                </a14:m>
                <a:r>
                  <a:rPr lang="zh-CN" altLang="zh-CN" sz="1600" b="1" dirty="0">
                    <a:latin typeface="Times New Roman" panose="02020603050405020304" pitchFamily="18" charset="0"/>
                    <a:ea typeface="楷体" panose="02010609060101010101" pitchFamily="49" charset="-122"/>
                    <a:cs typeface="Times New Roman" panose="02020603050405020304" pitchFamily="18" charset="0"/>
                  </a:rPr>
                  <a:t>、</a:t>
                </a:r>
                <a14:m>
                  <m:oMath xmlns:m="http://schemas.openxmlformats.org/officeDocument/2006/math">
                    <m:r>
                      <a:rPr lang="en-US" altLang="zh-CN" sz="1600" b="1" i="1">
                        <a:latin typeface="Cambria Math" panose="02040503050406030204" pitchFamily="18" charset="0"/>
                      </a:rPr>
                      <m:t>𝒏</m:t>
                    </m:r>
                  </m:oMath>
                </a14:m>
                <a:r>
                  <a:rPr lang="zh-CN" altLang="zh-CN" sz="1600" b="1" dirty="0">
                    <a:latin typeface="Times New Roman" panose="02020603050405020304" pitchFamily="18" charset="0"/>
                    <a:ea typeface="楷体" panose="02010609060101010101" pitchFamily="49" charset="-122"/>
                    <a:cs typeface="Times New Roman" panose="02020603050405020304" pitchFamily="18" charset="0"/>
                  </a:rPr>
                  <a:t>、</a:t>
                </a:r>
                <a14:m>
                  <m:oMath xmlns:m="http://schemas.openxmlformats.org/officeDocument/2006/math">
                    <m:r>
                      <a:rPr lang="en-US" altLang="zh-CN" sz="1600" b="1" i="1">
                        <a:latin typeface="Cambria Math" panose="02040503050406030204" pitchFamily="18" charset="0"/>
                      </a:rPr>
                      <m:t>𝒒</m:t>
                    </m:r>
                  </m:oMath>
                </a14:m>
                <a:r>
                  <a:rPr lang="zh-CN" altLang="zh-CN" sz="1600" b="1" dirty="0">
                    <a:latin typeface="Times New Roman" panose="02020603050405020304" pitchFamily="18" charset="0"/>
                    <a:ea typeface="楷体" panose="02010609060101010101" pitchFamily="49" charset="-122"/>
                    <a:cs typeface="Times New Roman" panose="02020603050405020304" pitchFamily="18" charset="0"/>
                  </a:rPr>
                  <a:t>、</a:t>
                </a:r>
                <a14:m>
                  <m:oMath xmlns:m="http://schemas.openxmlformats.org/officeDocument/2006/math">
                    <m:r>
                      <a:rPr lang="en-US" altLang="zh-CN" sz="1600" b="1" i="1">
                        <a:latin typeface="Cambria Math" panose="02040503050406030204" pitchFamily="18" charset="0"/>
                      </a:rPr>
                      <m:t>𝒓</m:t>
                    </m:r>
                  </m:oMath>
                </a14:m>
                <a:r>
                  <a:rPr lang="zh-CN" altLang="zh-CN" sz="1600" b="1" dirty="0">
                    <a:latin typeface="Times New Roman" panose="02020603050405020304" pitchFamily="18" charset="0"/>
                    <a:ea typeface="楷体" panose="02010609060101010101" pitchFamily="49" charset="-122"/>
                    <a:cs typeface="Times New Roman" panose="02020603050405020304" pitchFamily="18" charset="0"/>
                  </a:rPr>
                  <a:t>和</a:t>
                </a:r>
                <a14:m>
                  <m:oMath xmlns:m="http://schemas.openxmlformats.org/officeDocument/2006/math">
                    <m:r>
                      <a:rPr lang="en-US" altLang="zh-CN" sz="1600" b="1" i="1">
                        <a:latin typeface="Cambria Math" panose="02040503050406030204" pitchFamily="18" charset="0"/>
                      </a:rPr>
                      <m:t>𝒔</m:t>
                    </m:r>
                  </m:oMath>
                </a14:m>
                <a:r>
                  <a:rPr lang="zh-CN" altLang="zh-CN" sz="1600" b="1" dirty="0">
                    <a:latin typeface="Times New Roman" panose="02020603050405020304" pitchFamily="18" charset="0"/>
                    <a:ea typeface="楷体" panose="02010609060101010101" pitchFamily="49" charset="-122"/>
                    <a:cs typeface="Times New Roman" panose="02020603050405020304" pitchFamily="18" charset="0"/>
                  </a:rPr>
                  <a:t>所在像素点位置为中心，形成一个</a:t>
                </a:r>
                <a14:m>
                  <m:oMath xmlns:m="http://schemas.openxmlformats.org/officeDocument/2006/math">
                    <m:r>
                      <a:rPr lang="en-US" altLang="zh-CN" sz="1600" b="1" i="1">
                        <a:latin typeface="Cambria Math" panose="02040503050406030204" pitchFamily="18" charset="0"/>
                      </a:rPr>
                      <m:t>𝟑</m:t>
                    </m:r>
                    <m:r>
                      <a:rPr lang="en-US" altLang="zh-CN" sz="1600" b="1">
                        <a:latin typeface="Cambria Math" panose="02040503050406030204" pitchFamily="18" charset="0"/>
                      </a:rPr>
                      <m:t>×</m:t>
                    </m:r>
                    <m:r>
                      <a:rPr lang="en-US" altLang="zh-CN" sz="1600" b="1" i="1">
                        <a:latin typeface="Cambria Math" panose="02040503050406030204" pitchFamily="18" charset="0"/>
                      </a:rPr>
                      <m:t>𝟑</m:t>
                    </m:r>
                  </m:oMath>
                </a14:m>
                <a:r>
                  <a:rPr lang="zh-CN" altLang="zh-CN" sz="1600" b="1" dirty="0">
                    <a:latin typeface="Times New Roman" panose="02020603050405020304" pitchFamily="18" charset="0"/>
                    <a:ea typeface="楷体" panose="02010609060101010101" pitchFamily="49" charset="-122"/>
                    <a:cs typeface="Times New Roman" panose="02020603050405020304" pitchFamily="18" charset="0"/>
                  </a:rPr>
                  <a:t>大小的图像子块区域，然后用卷积核所定义权重</a:t>
                </a:r>
                <a14:m>
                  <m:oMath xmlns:m="http://schemas.openxmlformats.org/officeDocument/2006/math">
                    <m:sSub>
                      <m:sSubPr>
                        <m:ctrlPr>
                          <a:rPr lang="zh-CN" altLang="zh-CN" sz="1600" b="1" i="1">
                            <a:latin typeface="Cambria Math" panose="02040503050406030204" pitchFamily="18" charset="0"/>
                          </a:rPr>
                        </m:ctrlPr>
                      </m:sSubPr>
                      <m:e>
                        <m:r>
                          <a:rPr lang="en-US" altLang="zh-CN" sz="1600" b="1" i="1">
                            <a:latin typeface="Cambria Math" panose="02040503050406030204" pitchFamily="18" charset="0"/>
                          </a:rPr>
                          <m:t>𝒘</m:t>
                        </m:r>
                      </m:e>
                      <m:sub>
                        <m:r>
                          <a:rPr lang="en-US" altLang="zh-CN" sz="1600" b="1" i="1">
                            <a:latin typeface="Cambria Math" panose="02040503050406030204" pitchFamily="18" charset="0"/>
                          </a:rPr>
                          <m:t>𝒊</m:t>
                        </m:r>
                      </m:sub>
                    </m:sSub>
                  </m:oMath>
                </a14:m>
                <a:r>
                  <a:rPr lang="zh-CN" altLang="zh-CN" sz="1600" b="1" dirty="0">
                    <a:latin typeface="Times New Roman" panose="02020603050405020304" pitchFamily="18" charset="0"/>
                    <a:ea typeface="楷体" panose="02010609060101010101" pitchFamily="49" charset="-122"/>
                    <a:cs typeface="Times New Roman" panose="02020603050405020304" pitchFamily="18" charset="0"/>
                  </a:rPr>
                  <a:t>对图像子块区域内每个像素点进行加权累加，所得结果即为图像子块区域中心像素点被卷积后（即滤波后）的结果。滤波也可视为在给定卷积核权重前提下，记住了邻域像素点之间的若干特定空间模式、忽略了某些空间模式。</a:t>
                </a:r>
              </a:p>
            </p:txBody>
          </p:sp>
        </mc:Choice>
        <mc:Fallback xmlns="">
          <p:sp>
            <p:nvSpPr>
              <p:cNvPr id="4" name="矩形 3"/>
              <p:cNvSpPr>
                <a:spLocks noRot="1" noChangeAspect="1" noMove="1" noResize="1" noEditPoints="1" noAdjustHandles="1" noChangeArrowheads="1" noChangeShapeType="1" noTextEdit="1"/>
              </p:cNvSpPr>
              <p:nvPr/>
            </p:nvSpPr>
            <p:spPr>
              <a:xfrm>
                <a:off x="583895" y="4285562"/>
                <a:ext cx="8262650" cy="2261581"/>
              </a:xfrm>
              <a:prstGeom prst="rect">
                <a:avLst/>
              </a:prstGeom>
              <a:blipFill>
                <a:blip r:embed="rId2"/>
                <a:stretch>
                  <a:fillRect l="-443" r="-369" b="-2156"/>
                </a:stretch>
              </a:blipFill>
            </p:spPr>
            <p:txBody>
              <a:bodyPr/>
              <a:lstStyle/>
              <a:p>
                <a:r>
                  <a:rPr lang="zh-CN" altLang="en-US">
                    <a:noFill/>
                  </a:rPr>
                  <a:t> </a:t>
                </a:r>
              </a:p>
            </p:txBody>
          </p:sp>
        </mc:Fallback>
      </mc:AlternateContent>
      <p:sp>
        <p:nvSpPr>
          <p:cNvPr id="197" name="标题 1"/>
          <p:cNvSpPr>
            <a:spLocks noGrp="1"/>
          </p:cNvSpPr>
          <p:nvPr>
            <p:ph type="title"/>
          </p:nvPr>
        </p:nvSpPr>
        <p:spPr>
          <a:xfrm>
            <a:off x="534612" y="121959"/>
            <a:ext cx="7507706" cy="657727"/>
          </a:xfrm>
        </p:spPr>
        <p:txBody>
          <a:bodyPr/>
          <a:lstStyle/>
          <a:p>
            <a:r>
              <a:rPr lang="zh-CN" altLang="en-US" sz="2000" dirty="0">
                <a:latin typeface="Times New Roman" panose="02020603050405020304" pitchFamily="18" charset="0"/>
                <a:cs typeface="Times New Roman" panose="02020603050405020304" pitchFamily="18" charset="0"/>
              </a:rPr>
              <a:t>卷积神经网络：卷积操作</a:t>
            </a:r>
            <a:endParaRPr lang="zh-CN" altLang="en-US" sz="2000" b="1" dirty="0">
              <a:latin typeface="Times New Roman" panose="02020603050405020304" pitchFamily="18" charset="0"/>
              <a:cs typeface="Times New Roman" panose="02020603050405020304" pitchFamily="18" charset="0"/>
            </a:endParaRPr>
          </a:p>
        </p:txBody>
      </p:sp>
      <p:pic>
        <p:nvPicPr>
          <p:cNvPr id="3" name="图片 2">
            <a:extLst>
              <a:ext uri="{FF2B5EF4-FFF2-40B4-BE49-F238E27FC236}">
                <a16:creationId xmlns:a16="http://schemas.microsoft.com/office/drawing/2014/main" id="{35CA4D09-CCB5-414C-87A2-6D5A680099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3307" y="1083553"/>
            <a:ext cx="7277386" cy="2644708"/>
          </a:xfrm>
          <a:prstGeom prst="rect">
            <a:avLst/>
          </a:prstGeom>
        </p:spPr>
      </p:pic>
      <p:sp>
        <p:nvSpPr>
          <p:cNvPr id="7" name="文本框 6">
            <a:extLst>
              <a:ext uri="{FF2B5EF4-FFF2-40B4-BE49-F238E27FC236}">
                <a16:creationId xmlns:a16="http://schemas.microsoft.com/office/drawing/2014/main" id="{30B24EAE-46C8-4A9D-AF17-BA4115ADB860}"/>
              </a:ext>
            </a:extLst>
          </p:cNvPr>
          <p:cNvSpPr txBox="1"/>
          <p:nvPr/>
        </p:nvSpPr>
        <p:spPr>
          <a:xfrm>
            <a:off x="1964544" y="3862851"/>
            <a:ext cx="4972670" cy="338554"/>
          </a:xfrm>
          <a:prstGeom prst="rect">
            <a:avLst/>
          </a:prstGeom>
          <a:noFill/>
        </p:spPr>
        <p:txBody>
          <a:bodyPr wrap="square" rtlCol="0">
            <a:spAutoFit/>
          </a:bodyPr>
          <a:lstStyle/>
          <a:p>
            <a:pPr algn="ct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图</a:t>
            </a:r>
            <a:r>
              <a:rPr lang="en-US" altLang="zh-CN" sz="1600" b="1" dirty="0">
                <a:latin typeface="Times New Roman" panose="02020603050405020304" pitchFamily="18" charset="0"/>
                <a:ea typeface="楷体" panose="02010609060101010101" pitchFamily="49" charset="-122"/>
                <a:cs typeface="Times New Roman" panose="02020603050405020304" pitchFamily="18" charset="0"/>
              </a:rPr>
              <a:t>6.9 </a:t>
            </a: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图像卷积例子</a:t>
            </a:r>
          </a:p>
        </p:txBody>
      </p:sp>
    </p:spTree>
    <p:extLst>
      <p:ext uri="{BB962C8B-B14F-4D97-AF65-F5344CB8AC3E}">
        <p14:creationId xmlns:p14="http://schemas.microsoft.com/office/powerpoint/2010/main" val="324167757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826264" y="5455059"/>
            <a:ext cx="7574480" cy="870751"/>
          </a:xfrm>
          <a:prstGeom prst="rect">
            <a:avLst/>
          </a:prstGeom>
        </p:spPr>
        <p:txBody>
          <a:bodyPr wrap="square">
            <a:spAutoFit/>
          </a:bodyPr>
          <a:lstStyle/>
          <a:p>
            <a:pPr algn="ctr">
              <a:lnSpc>
                <a:spcPct val="150000"/>
              </a:lnSpc>
            </a:pPr>
            <a:r>
              <a:rPr lang="zh-CN" altLang="zh-CN" b="1" dirty="0">
                <a:latin typeface="Times New Roman" panose="02020603050405020304" pitchFamily="18" charset="0"/>
                <a:ea typeface="楷体" panose="02010609060101010101" pitchFamily="49" charset="-122"/>
                <a:cs typeface="Times New Roman" panose="02020603050405020304" pitchFamily="18" charset="0"/>
              </a:rPr>
              <a:t>如果卷积核中心位置的权重系数越小且与其它卷积权重系数差别越小，则卷积所得到图像滤波结果越模糊，这被称为图像平滑操作</a:t>
            </a:r>
            <a:endParaRPr lang="zh-CN" altLang="en-US" b="1"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8" name="标题 1"/>
          <p:cNvSpPr>
            <a:spLocks noGrp="1"/>
          </p:cNvSpPr>
          <p:nvPr>
            <p:ph type="title"/>
          </p:nvPr>
        </p:nvSpPr>
        <p:spPr>
          <a:xfrm>
            <a:off x="534612" y="121959"/>
            <a:ext cx="7507706" cy="657727"/>
          </a:xfrm>
        </p:spPr>
        <p:txBody>
          <a:bodyPr/>
          <a:lstStyle/>
          <a:p>
            <a:r>
              <a:rPr lang="zh-CN" altLang="en-US" sz="2000" dirty="0">
                <a:latin typeface="Times New Roman" panose="02020603050405020304" pitchFamily="18" charset="0"/>
                <a:cs typeface="Times New Roman" panose="02020603050405020304" pitchFamily="18" charset="0"/>
              </a:rPr>
              <a:t>卷积神经网络：卷积操作</a:t>
            </a:r>
            <a:endParaRPr lang="zh-CN" altLang="en-US" sz="2000" b="1" dirty="0">
              <a:latin typeface="Times New Roman" panose="02020603050405020304" pitchFamily="18" charset="0"/>
              <a:cs typeface="Times New Roman" panose="02020603050405020304" pitchFamily="18" charset="0"/>
            </a:endParaRPr>
          </a:p>
        </p:txBody>
      </p:sp>
      <p:pic>
        <p:nvPicPr>
          <p:cNvPr id="4" name="图片 3">
            <a:extLst>
              <a:ext uri="{FF2B5EF4-FFF2-40B4-BE49-F238E27FC236}">
                <a16:creationId xmlns:a16="http://schemas.microsoft.com/office/drawing/2014/main" id="{D2004611-5729-4579-BC4C-1C648DED34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38095" y="1044681"/>
            <a:ext cx="5427239" cy="3693395"/>
          </a:xfrm>
          <a:prstGeom prst="rect">
            <a:avLst/>
          </a:prstGeom>
        </p:spPr>
      </p:pic>
      <p:sp>
        <p:nvSpPr>
          <p:cNvPr id="7" name="文本框 6">
            <a:extLst>
              <a:ext uri="{FF2B5EF4-FFF2-40B4-BE49-F238E27FC236}">
                <a16:creationId xmlns:a16="http://schemas.microsoft.com/office/drawing/2014/main" id="{038BABA5-3297-4F46-824F-E079B7588569}"/>
              </a:ext>
            </a:extLst>
          </p:cNvPr>
          <p:cNvSpPr txBox="1"/>
          <p:nvPr/>
        </p:nvSpPr>
        <p:spPr>
          <a:xfrm>
            <a:off x="1850679" y="4853960"/>
            <a:ext cx="6191639" cy="338554"/>
          </a:xfrm>
          <a:prstGeom prst="rect">
            <a:avLst/>
          </a:prstGeom>
          <a:noFill/>
        </p:spPr>
        <p:txBody>
          <a:bodyPr wrap="square" rtlCol="0">
            <a:spAutoFit/>
          </a:bodyPr>
          <a:lstStyle/>
          <a:p>
            <a:pPr algn="ct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图</a:t>
            </a:r>
            <a:r>
              <a:rPr lang="en-US" altLang="zh-CN" sz="1600" b="1" dirty="0">
                <a:latin typeface="Times New Roman" panose="02020603050405020304" pitchFamily="18" charset="0"/>
                <a:ea typeface="楷体" panose="02010609060101010101" pitchFamily="49" charset="-122"/>
                <a:cs typeface="Times New Roman" panose="02020603050405020304" pitchFamily="18" charset="0"/>
              </a:rPr>
              <a:t>6.10 </a:t>
            </a: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同一幅图像被两个不同卷积核计算结果</a:t>
            </a:r>
          </a:p>
        </p:txBody>
      </p:sp>
    </p:spTree>
    <p:extLst>
      <p:ext uri="{BB962C8B-B14F-4D97-AF65-F5344CB8AC3E}">
        <p14:creationId xmlns:p14="http://schemas.microsoft.com/office/powerpoint/2010/main" val="193940140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a:extLst>
              <a:ext uri="{FF2B5EF4-FFF2-40B4-BE49-F238E27FC236}">
                <a16:creationId xmlns:a16="http://schemas.microsoft.com/office/drawing/2014/main" id="{8225C6C4-335B-4B25-8A34-5C49D547A495}"/>
              </a:ext>
            </a:extLst>
          </p:cNvPr>
          <p:cNvSpPr/>
          <p:nvPr/>
        </p:nvSpPr>
        <p:spPr>
          <a:xfrm>
            <a:off x="800986" y="1213230"/>
            <a:ext cx="6974958" cy="870751"/>
          </a:xfrm>
          <a:prstGeom prst="rect">
            <a:avLst/>
          </a:prstGeom>
        </p:spPr>
        <p:txBody>
          <a:bodyPr wrap="square">
            <a:spAutoFit/>
          </a:bodyPr>
          <a:lstStyle/>
          <a:p>
            <a:pPr algn="just">
              <a:lnSpc>
                <a:spcPct val="150000"/>
              </a:lnSpc>
            </a:pPr>
            <a:r>
              <a:rPr lang="en-US" altLang="zh-CN" b="1" dirty="0">
                <a:latin typeface="Times New Roman" panose="02020603050405020304" pitchFamily="18" charset="0"/>
                <a:ea typeface="楷体" panose="02010609060101010101" pitchFamily="49" charset="-122"/>
                <a:cs typeface="Times New Roman" panose="02020603050405020304" pitchFamily="18" charset="0"/>
              </a:rPr>
              <a:t>7</a:t>
            </a:r>
            <a:r>
              <a:rPr lang="zh-CN" altLang="en-US" b="1"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b="1" dirty="0">
                <a:latin typeface="Times New Roman" panose="02020603050405020304" pitchFamily="18" charset="0"/>
                <a:ea typeface="楷体" panose="02010609060101010101" pitchFamily="49" charset="-122"/>
                <a:cs typeface="Times New Roman" panose="02020603050405020304" pitchFamily="18" charset="0"/>
              </a:rPr>
              <a:t>7</a:t>
            </a:r>
            <a:r>
              <a:rPr lang="zh-CN" altLang="en-US" b="1" dirty="0">
                <a:latin typeface="Times New Roman" panose="02020603050405020304" pitchFamily="18" charset="0"/>
                <a:ea typeface="楷体" panose="02010609060101010101" pitchFamily="49" charset="-122"/>
                <a:cs typeface="Times New Roman" panose="02020603050405020304" pitchFamily="18" charset="0"/>
              </a:rPr>
              <a:t>大小的图像，通过</a:t>
            </a:r>
            <a:r>
              <a:rPr lang="en-US" altLang="zh-CN" b="1" dirty="0">
                <a:latin typeface="Times New Roman" panose="02020603050405020304" pitchFamily="18" charset="0"/>
                <a:ea typeface="楷体" panose="02010609060101010101" pitchFamily="49" charset="-122"/>
                <a:cs typeface="Times New Roman" panose="02020603050405020304" pitchFamily="18" charset="0"/>
              </a:rPr>
              <a:t>3</a:t>
            </a:r>
            <a:r>
              <a:rPr lang="zh-CN" altLang="en-US" b="1"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b="1" dirty="0">
                <a:latin typeface="Times New Roman" panose="02020603050405020304" pitchFamily="18" charset="0"/>
                <a:ea typeface="楷体" panose="02010609060101010101" pitchFamily="49" charset="-122"/>
                <a:cs typeface="Times New Roman" panose="02020603050405020304" pitchFamily="18" charset="0"/>
              </a:rPr>
              <a:t>3</a:t>
            </a:r>
            <a:r>
              <a:rPr lang="zh-CN" altLang="en-US" b="1" dirty="0">
                <a:latin typeface="Times New Roman" panose="02020603050405020304" pitchFamily="18" charset="0"/>
                <a:ea typeface="楷体" panose="02010609060101010101" pitchFamily="49" charset="-122"/>
                <a:cs typeface="Times New Roman" panose="02020603050405020304" pitchFamily="18" charset="0"/>
              </a:rPr>
              <a:t>大小卷积矩阵以</a:t>
            </a:r>
            <a:r>
              <a:rPr lang="en-US" altLang="zh-CN" b="1" dirty="0">
                <a:latin typeface="Times New Roman" panose="02020603050405020304" pitchFamily="18" charset="0"/>
                <a:ea typeface="楷体" panose="02010609060101010101" pitchFamily="49" charset="-122"/>
                <a:cs typeface="Times New Roman" panose="02020603050405020304" pitchFamily="18" charset="0"/>
              </a:rPr>
              <a:t>1</a:t>
            </a:r>
            <a:r>
              <a:rPr lang="zh-CN" altLang="en-US" b="1" dirty="0">
                <a:latin typeface="Times New Roman" panose="02020603050405020304" pitchFamily="18" charset="0"/>
                <a:ea typeface="楷体" panose="02010609060101010101" pitchFamily="49" charset="-122"/>
                <a:cs typeface="Times New Roman" panose="02020603050405020304" pitchFamily="18" charset="0"/>
              </a:rPr>
              <a:t>的步长进行卷积操作，可得到</a:t>
            </a:r>
            <a:r>
              <a:rPr lang="en-US" altLang="zh-CN" b="1" dirty="0">
                <a:latin typeface="Times New Roman" panose="02020603050405020304" pitchFamily="18" charset="0"/>
                <a:ea typeface="楷体" panose="02010609060101010101" pitchFamily="49" charset="-122"/>
                <a:cs typeface="Times New Roman" panose="02020603050405020304" pitchFamily="18" charset="0"/>
              </a:rPr>
              <a:t>5</a:t>
            </a:r>
            <a:r>
              <a:rPr lang="zh-CN" altLang="en-US" b="1"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b="1" dirty="0">
                <a:latin typeface="Times New Roman" panose="02020603050405020304" pitchFamily="18" charset="0"/>
                <a:ea typeface="楷体" panose="02010609060101010101" pitchFamily="49" charset="-122"/>
                <a:cs typeface="Times New Roman" panose="02020603050405020304" pitchFamily="18" charset="0"/>
              </a:rPr>
              <a:t>5</a:t>
            </a:r>
            <a:r>
              <a:rPr lang="zh-CN" altLang="en-US" b="1" dirty="0">
                <a:latin typeface="Times New Roman" panose="02020603050405020304" pitchFamily="18" charset="0"/>
                <a:ea typeface="楷体" panose="02010609060101010101" pitchFamily="49" charset="-122"/>
                <a:cs typeface="Times New Roman" panose="02020603050405020304" pitchFamily="18" charset="0"/>
              </a:rPr>
              <a:t>大小的卷积结果</a:t>
            </a:r>
          </a:p>
        </p:txBody>
      </p:sp>
      <p:sp>
        <p:nvSpPr>
          <p:cNvPr id="16" name="矩形 15">
            <a:extLst>
              <a:ext uri="{FF2B5EF4-FFF2-40B4-BE49-F238E27FC236}">
                <a16:creationId xmlns:a16="http://schemas.microsoft.com/office/drawing/2014/main" id="{DEBF77B2-FF7F-4B7D-9F38-FC01BC19C31B}"/>
              </a:ext>
            </a:extLst>
          </p:cNvPr>
          <p:cNvSpPr/>
          <p:nvPr/>
        </p:nvSpPr>
        <p:spPr>
          <a:xfrm>
            <a:off x="1539678" y="2459274"/>
            <a:ext cx="232337" cy="282391"/>
          </a:xfrm>
          <a:prstGeom prst="rect">
            <a:avLst/>
          </a:prstGeom>
          <a:solidFill>
            <a:srgbClr val="FFC000"/>
          </a:solidFill>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itchFamily="49" charset="-122"/>
            </a:endParaRPr>
          </a:p>
        </p:txBody>
      </p:sp>
      <p:sp>
        <p:nvSpPr>
          <p:cNvPr id="17" name="矩形 16">
            <a:extLst>
              <a:ext uri="{FF2B5EF4-FFF2-40B4-BE49-F238E27FC236}">
                <a16:creationId xmlns:a16="http://schemas.microsoft.com/office/drawing/2014/main" id="{09CE57FA-B071-4C6F-BF97-1F7D2CD0EDA7}"/>
              </a:ext>
            </a:extLst>
          </p:cNvPr>
          <p:cNvSpPr/>
          <p:nvPr/>
        </p:nvSpPr>
        <p:spPr>
          <a:xfrm>
            <a:off x="1772015" y="2459274"/>
            <a:ext cx="232337" cy="282391"/>
          </a:xfrm>
          <a:prstGeom prst="rect">
            <a:avLst/>
          </a:prstGeom>
          <a:solidFill>
            <a:srgbClr val="FFC000"/>
          </a:solidFill>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itchFamily="49" charset="-122"/>
            </a:endParaRPr>
          </a:p>
        </p:txBody>
      </p:sp>
      <p:sp>
        <p:nvSpPr>
          <p:cNvPr id="18" name="矩形 17">
            <a:extLst>
              <a:ext uri="{FF2B5EF4-FFF2-40B4-BE49-F238E27FC236}">
                <a16:creationId xmlns:a16="http://schemas.microsoft.com/office/drawing/2014/main" id="{CEF30544-8CE9-4AAD-B26C-F27F0FA1329A}"/>
              </a:ext>
            </a:extLst>
          </p:cNvPr>
          <p:cNvSpPr/>
          <p:nvPr/>
        </p:nvSpPr>
        <p:spPr>
          <a:xfrm>
            <a:off x="2004352" y="2459274"/>
            <a:ext cx="232337" cy="282391"/>
          </a:xfrm>
          <a:prstGeom prst="rect">
            <a:avLst/>
          </a:prstGeom>
          <a:solidFill>
            <a:srgbClr val="FFC000"/>
          </a:solidFill>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itchFamily="49" charset="-122"/>
            </a:endParaRPr>
          </a:p>
        </p:txBody>
      </p:sp>
      <p:sp>
        <p:nvSpPr>
          <p:cNvPr id="19" name="矩形 18">
            <a:extLst>
              <a:ext uri="{FF2B5EF4-FFF2-40B4-BE49-F238E27FC236}">
                <a16:creationId xmlns:a16="http://schemas.microsoft.com/office/drawing/2014/main" id="{1EA534CD-624C-47A6-9155-D221AF395AF3}"/>
              </a:ext>
            </a:extLst>
          </p:cNvPr>
          <p:cNvSpPr/>
          <p:nvPr/>
        </p:nvSpPr>
        <p:spPr>
          <a:xfrm>
            <a:off x="2236689" y="2459274"/>
            <a:ext cx="232337"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itchFamily="49" charset="-122"/>
            </a:endParaRPr>
          </a:p>
        </p:txBody>
      </p:sp>
      <p:sp>
        <p:nvSpPr>
          <p:cNvPr id="20" name="矩形 19">
            <a:extLst>
              <a:ext uri="{FF2B5EF4-FFF2-40B4-BE49-F238E27FC236}">
                <a16:creationId xmlns:a16="http://schemas.microsoft.com/office/drawing/2014/main" id="{0D9A11A0-A922-46D9-B0EE-6BC84A56459F}"/>
              </a:ext>
            </a:extLst>
          </p:cNvPr>
          <p:cNvSpPr/>
          <p:nvPr/>
        </p:nvSpPr>
        <p:spPr>
          <a:xfrm>
            <a:off x="2469027" y="2459274"/>
            <a:ext cx="232337"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itchFamily="49" charset="-122"/>
            </a:endParaRPr>
          </a:p>
        </p:txBody>
      </p:sp>
      <p:sp>
        <p:nvSpPr>
          <p:cNvPr id="21" name="矩形 20">
            <a:extLst>
              <a:ext uri="{FF2B5EF4-FFF2-40B4-BE49-F238E27FC236}">
                <a16:creationId xmlns:a16="http://schemas.microsoft.com/office/drawing/2014/main" id="{D3A74CDB-0381-4135-823C-C1B3B2F4E4E4}"/>
              </a:ext>
            </a:extLst>
          </p:cNvPr>
          <p:cNvSpPr/>
          <p:nvPr/>
        </p:nvSpPr>
        <p:spPr>
          <a:xfrm>
            <a:off x="2701364" y="2459274"/>
            <a:ext cx="232337"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itchFamily="49" charset="-122"/>
            </a:endParaRPr>
          </a:p>
        </p:txBody>
      </p:sp>
      <p:sp>
        <p:nvSpPr>
          <p:cNvPr id="22" name="矩形 21">
            <a:extLst>
              <a:ext uri="{FF2B5EF4-FFF2-40B4-BE49-F238E27FC236}">
                <a16:creationId xmlns:a16="http://schemas.microsoft.com/office/drawing/2014/main" id="{312C50EB-1580-437D-8DBB-1697619F73B4}"/>
              </a:ext>
            </a:extLst>
          </p:cNvPr>
          <p:cNvSpPr/>
          <p:nvPr/>
        </p:nvSpPr>
        <p:spPr>
          <a:xfrm>
            <a:off x="2933701" y="2459274"/>
            <a:ext cx="232337"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itchFamily="49" charset="-122"/>
            </a:endParaRPr>
          </a:p>
        </p:txBody>
      </p:sp>
      <p:sp>
        <p:nvSpPr>
          <p:cNvPr id="23" name="矩形 22">
            <a:extLst>
              <a:ext uri="{FF2B5EF4-FFF2-40B4-BE49-F238E27FC236}">
                <a16:creationId xmlns:a16="http://schemas.microsoft.com/office/drawing/2014/main" id="{3EAFE849-5586-4547-AB7B-E065736F3E98}"/>
              </a:ext>
            </a:extLst>
          </p:cNvPr>
          <p:cNvSpPr/>
          <p:nvPr/>
        </p:nvSpPr>
        <p:spPr>
          <a:xfrm>
            <a:off x="1539678" y="2723627"/>
            <a:ext cx="232337" cy="282391"/>
          </a:xfrm>
          <a:prstGeom prst="rect">
            <a:avLst/>
          </a:prstGeom>
          <a:solidFill>
            <a:srgbClr val="FFC000"/>
          </a:solidFill>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itchFamily="49" charset="-122"/>
            </a:endParaRPr>
          </a:p>
        </p:txBody>
      </p:sp>
      <p:sp>
        <p:nvSpPr>
          <p:cNvPr id="24" name="矩形 23">
            <a:extLst>
              <a:ext uri="{FF2B5EF4-FFF2-40B4-BE49-F238E27FC236}">
                <a16:creationId xmlns:a16="http://schemas.microsoft.com/office/drawing/2014/main" id="{DD5CF97E-2EEE-41F6-A3B3-65F8882A1D23}"/>
              </a:ext>
            </a:extLst>
          </p:cNvPr>
          <p:cNvSpPr/>
          <p:nvPr/>
        </p:nvSpPr>
        <p:spPr>
          <a:xfrm>
            <a:off x="1772015" y="2723627"/>
            <a:ext cx="232337" cy="282391"/>
          </a:xfrm>
          <a:prstGeom prst="rect">
            <a:avLst/>
          </a:prstGeom>
          <a:solidFill>
            <a:srgbClr val="FFC000"/>
          </a:solidFill>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itchFamily="49" charset="-122"/>
            </a:endParaRPr>
          </a:p>
        </p:txBody>
      </p:sp>
      <p:sp>
        <p:nvSpPr>
          <p:cNvPr id="25" name="矩形 24">
            <a:extLst>
              <a:ext uri="{FF2B5EF4-FFF2-40B4-BE49-F238E27FC236}">
                <a16:creationId xmlns:a16="http://schemas.microsoft.com/office/drawing/2014/main" id="{998B0CDE-AD79-465B-9CC0-0E923986BFB2}"/>
              </a:ext>
            </a:extLst>
          </p:cNvPr>
          <p:cNvSpPr/>
          <p:nvPr/>
        </p:nvSpPr>
        <p:spPr>
          <a:xfrm>
            <a:off x="2004352" y="2723627"/>
            <a:ext cx="232337" cy="282391"/>
          </a:xfrm>
          <a:prstGeom prst="rect">
            <a:avLst/>
          </a:prstGeom>
          <a:solidFill>
            <a:srgbClr val="FFC000"/>
          </a:solidFill>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itchFamily="49" charset="-122"/>
            </a:endParaRPr>
          </a:p>
        </p:txBody>
      </p:sp>
      <p:sp>
        <p:nvSpPr>
          <p:cNvPr id="26" name="矩形 25">
            <a:extLst>
              <a:ext uri="{FF2B5EF4-FFF2-40B4-BE49-F238E27FC236}">
                <a16:creationId xmlns:a16="http://schemas.microsoft.com/office/drawing/2014/main" id="{8670C31A-DBAC-4AD5-9957-8C9E3B3B91A2}"/>
              </a:ext>
            </a:extLst>
          </p:cNvPr>
          <p:cNvSpPr/>
          <p:nvPr/>
        </p:nvSpPr>
        <p:spPr>
          <a:xfrm>
            <a:off x="2236689" y="2723627"/>
            <a:ext cx="232337"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itchFamily="49" charset="-122"/>
            </a:endParaRPr>
          </a:p>
        </p:txBody>
      </p:sp>
      <p:sp>
        <p:nvSpPr>
          <p:cNvPr id="27" name="矩形 26">
            <a:extLst>
              <a:ext uri="{FF2B5EF4-FFF2-40B4-BE49-F238E27FC236}">
                <a16:creationId xmlns:a16="http://schemas.microsoft.com/office/drawing/2014/main" id="{F25C63C8-F67E-4C28-91D5-1173ABB4B2E1}"/>
              </a:ext>
            </a:extLst>
          </p:cNvPr>
          <p:cNvSpPr/>
          <p:nvPr/>
        </p:nvSpPr>
        <p:spPr>
          <a:xfrm>
            <a:off x="2469027" y="2723627"/>
            <a:ext cx="232337"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itchFamily="49" charset="-122"/>
            </a:endParaRPr>
          </a:p>
        </p:txBody>
      </p:sp>
      <p:sp>
        <p:nvSpPr>
          <p:cNvPr id="28" name="矩形 27">
            <a:extLst>
              <a:ext uri="{FF2B5EF4-FFF2-40B4-BE49-F238E27FC236}">
                <a16:creationId xmlns:a16="http://schemas.microsoft.com/office/drawing/2014/main" id="{25B7AABE-C565-4284-BCDA-E8C47E1E135D}"/>
              </a:ext>
            </a:extLst>
          </p:cNvPr>
          <p:cNvSpPr/>
          <p:nvPr/>
        </p:nvSpPr>
        <p:spPr>
          <a:xfrm>
            <a:off x="2701364" y="2723627"/>
            <a:ext cx="232337"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itchFamily="49" charset="-122"/>
            </a:endParaRPr>
          </a:p>
        </p:txBody>
      </p:sp>
      <p:sp>
        <p:nvSpPr>
          <p:cNvPr id="29" name="矩形 28">
            <a:extLst>
              <a:ext uri="{FF2B5EF4-FFF2-40B4-BE49-F238E27FC236}">
                <a16:creationId xmlns:a16="http://schemas.microsoft.com/office/drawing/2014/main" id="{5C9A4D74-69AB-4BC5-BFCF-901AFBD1A624}"/>
              </a:ext>
            </a:extLst>
          </p:cNvPr>
          <p:cNvSpPr/>
          <p:nvPr/>
        </p:nvSpPr>
        <p:spPr>
          <a:xfrm>
            <a:off x="2933701" y="2723627"/>
            <a:ext cx="232337"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itchFamily="49" charset="-122"/>
            </a:endParaRPr>
          </a:p>
        </p:txBody>
      </p:sp>
      <p:sp>
        <p:nvSpPr>
          <p:cNvPr id="30" name="矩形 29">
            <a:extLst>
              <a:ext uri="{FF2B5EF4-FFF2-40B4-BE49-F238E27FC236}">
                <a16:creationId xmlns:a16="http://schemas.microsoft.com/office/drawing/2014/main" id="{F0817D58-4293-432C-9D46-72E2AB1AA8D1}"/>
              </a:ext>
            </a:extLst>
          </p:cNvPr>
          <p:cNvSpPr/>
          <p:nvPr/>
        </p:nvSpPr>
        <p:spPr>
          <a:xfrm>
            <a:off x="1539678" y="3006018"/>
            <a:ext cx="232337" cy="282391"/>
          </a:xfrm>
          <a:prstGeom prst="rect">
            <a:avLst/>
          </a:prstGeom>
          <a:solidFill>
            <a:srgbClr val="FFC000"/>
          </a:solidFill>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itchFamily="49" charset="-122"/>
            </a:endParaRPr>
          </a:p>
        </p:txBody>
      </p:sp>
      <p:sp>
        <p:nvSpPr>
          <p:cNvPr id="31" name="矩形 30">
            <a:extLst>
              <a:ext uri="{FF2B5EF4-FFF2-40B4-BE49-F238E27FC236}">
                <a16:creationId xmlns:a16="http://schemas.microsoft.com/office/drawing/2014/main" id="{8CB92DCF-CD49-454A-8907-530233114B70}"/>
              </a:ext>
            </a:extLst>
          </p:cNvPr>
          <p:cNvSpPr/>
          <p:nvPr/>
        </p:nvSpPr>
        <p:spPr>
          <a:xfrm>
            <a:off x="1772015" y="3006018"/>
            <a:ext cx="232337" cy="282391"/>
          </a:xfrm>
          <a:prstGeom prst="rect">
            <a:avLst/>
          </a:prstGeom>
          <a:solidFill>
            <a:srgbClr val="FFC000"/>
          </a:solidFill>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itchFamily="49" charset="-122"/>
            </a:endParaRPr>
          </a:p>
        </p:txBody>
      </p:sp>
      <p:sp>
        <p:nvSpPr>
          <p:cNvPr id="32" name="矩形 31">
            <a:extLst>
              <a:ext uri="{FF2B5EF4-FFF2-40B4-BE49-F238E27FC236}">
                <a16:creationId xmlns:a16="http://schemas.microsoft.com/office/drawing/2014/main" id="{24920DB1-AC7F-4C62-8D20-681927B8540C}"/>
              </a:ext>
            </a:extLst>
          </p:cNvPr>
          <p:cNvSpPr/>
          <p:nvPr/>
        </p:nvSpPr>
        <p:spPr>
          <a:xfrm>
            <a:off x="2004352" y="3006018"/>
            <a:ext cx="232337" cy="282391"/>
          </a:xfrm>
          <a:prstGeom prst="rect">
            <a:avLst/>
          </a:prstGeom>
          <a:solidFill>
            <a:srgbClr val="FFC000"/>
          </a:solidFill>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itchFamily="49" charset="-122"/>
            </a:endParaRPr>
          </a:p>
        </p:txBody>
      </p:sp>
      <p:sp>
        <p:nvSpPr>
          <p:cNvPr id="33" name="矩形 32">
            <a:extLst>
              <a:ext uri="{FF2B5EF4-FFF2-40B4-BE49-F238E27FC236}">
                <a16:creationId xmlns:a16="http://schemas.microsoft.com/office/drawing/2014/main" id="{451FFB04-EE8D-4B74-A699-0800BA7B9ACA}"/>
              </a:ext>
            </a:extLst>
          </p:cNvPr>
          <p:cNvSpPr/>
          <p:nvPr/>
        </p:nvSpPr>
        <p:spPr>
          <a:xfrm>
            <a:off x="2236689" y="3006018"/>
            <a:ext cx="232337"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itchFamily="49" charset="-122"/>
            </a:endParaRPr>
          </a:p>
        </p:txBody>
      </p:sp>
      <p:sp>
        <p:nvSpPr>
          <p:cNvPr id="34" name="矩形 33">
            <a:extLst>
              <a:ext uri="{FF2B5EF4-FFF2-40B4-BE49-F238E27FC236}">
                <a16:creationId xmlns:a16="http://schemas.microsoft.com/office/drawing/2014/main" id="{A8E86ABF-B638-45D8-81DC-74028B661A69}"/>
              </a:ext>
            </a:extLst>
          </p:cNvPr>
          <p:cNvSpPr/>
          <p:nvPr/>
        </p:nvSpPr>
        <p:spPr>
          <a:xfrm>
            <a:off x="2469027" y="3006018"/>
            <a:ext cx="232337"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itchFamily="49" charset="-122"/>
            </a:endParaRPr>
          </a:p>
        </p:txBody>
      </p:sp>
      <p:sp>
        <p:nvSpPr>
          <p:cNvPr id="35" name="矩形 34">
            <a:extLst>
              <a:ext uri="{FF2B5EF4-FFF2-40B4-BE49-F238E27FC236}">
                <a16:creationId xmlns:a16="http://schemas.microsoft.com/office/drawing/2014/main" id="{853D568B-7E36-4493-926A-150B829F3AE8}"/>
              </a:ext>
            </a:extLst>
          </p:cNvPr>
          <p:cNvSpPr/>
          <p:nvPr/>
        </p:nvSpPr>
        <p:spPr>
          <a:xfrm>
            <a:off x="2701364" y="3006018"/>
            <a:ext cx="232337"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itchFamily="49" charset="-122"/>
            </a:endParaRPr>
          </a:p>
        </p:txBody>
      </p:sp>
      <p:sp>
        <p:nvSpPr>
          <p:cNvPr id="36" name="矩形 35">
            <a:extLst>
              <a:ext uri="{FF2B5EF4-FFF2-40B4-BE49-F238E27FC236}">
                <a16:creationId xmlns:a16="http://schemas.microsoft.com/office/drawing/2014/main" id="{CBBB6C04-FE87-49EB-AC40-3F5599FF36B2}"/>
              </a:ext>
            </a:extLst>
          </p:cNvPr>
          <p:cNvSpPr/>
          <p:nvPr/>
        </p:nvSpPr>
        <p:spPr>
          <a:xfrm>
            <a:off x="2933701" y="3006018"/>
            <a:ext cx="232337"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itchFamily="49" charset="-122"/>
            </a:endParaRPr>
          </a:p>
        </p:txBody>
      </p:sp>
      <p:sp>
        <p:nvSpPr>
          <p:cNvPr id="37" name="矩形 36">
            <a:extLst>
              <a:ext uri="{FF2B5EF4-FFF2-40B4-BE49-F238E27FC236}">
                <a16:creationId xmlns:a16="http://schemas.microsoft.com/office/drawing/2014/main" id="{7060DA4E-6079-4D59-A146-34BFD7795604}"/>
              </a:ext>
            </a:extLst>
          </p:cNvPr>
          <p:cNvSpPr/>
          <p:nvPr/>
        </p:nvSpPr>
        <p:spPr>
          <a:xfrm>
            <a:off x="1539678" y="3270371"/>
            <a:ext cx="232337"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itchFamily="49" charset="-122"/>
            </a:endParaRPr>
          </a:p>
        </p:txBody>
      </p:sp>
      <p:sp>
        <p:nvSpPr>
          <p:cNvPr id="38" name="矩形 37">
            <a:extLst>
              <a:ext uri="{FF2B5EF4-FFF2-40B4-BE49-F238E27FC236}">
                <a16:creationId xmlns:a16="http://schemas.microsoft.com/office/drawing/2014/main" id="{41EF0C77-DB6E-4963-8C0A-7542C44B48B2}"/>
              </a:ext>
            </a:extLst>
          </p:cNvPr>
          <p:cNvSpPr/>
          <p:nvPr/>
        </p:nvSpPr>
        <p:spPr>
          <a:xfrm>
            <a:off x="1772015" y="3270371"/>
            <a:ext cx="232337"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itchFamily="49" charset="-122"/>
            </a:endParaRPr>
          </a:p>
        </p:txBody>
      </p:sp>
      <p:sp>
        <p:nvSpPr>
          <p:cNvPr id="39" name="矩形 38">
            <a:extLst>
              <a:ext uri="{FF2B5EF4-FFF2-40B4-BE49-F238E27FC236}">
                <a16:creationId xmlns:a16="http://schemas.microsoft.com/office/drawing/2014/main" id="{4C9D31D4-DCAC-4F53-94B3-059BFD80A416}"/>
              </a:ext>
            </a:extLst>
          </p:cNvPr>
          <p:cNvSpPr/>
          <p:nvPr/>
        </p:nvSpPr>
        <p:spPr>
          <a:xfrm>
            <a:off x="2004352" y="3270371"/>
            <a:ext cx="232337"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itchFamily="49" charset="-122"/>
            </a:endParaRPr>
          </a:p>
        </p:txBody>
      </p:sp>
      <p:sp>
        <p:nvSpPr>
          <p:cNvPr id="40" name="矩形 39">
            <a:extLst>
              <a:ext uri="{FF2B5EF4-FFF2-40B4-BE49-F238E27FC236}">
                <a16:creationId xmlns:a16="http://schemas.microsoft.com/office/drawing/2014/main" id="{76078379-77A0-404C-B0FB-9D4608D28FE5}"/>
              </a:ext>
            </a:extLst>
          </p:cNvPr>
          <p:cNvSpPr/>
          <p:nvPr/>
        </p:nvSpPr>
        <p:spPr>
          <a:xfrm>
            <a:off x="2236689" y="3270371"/>
            <a:ext cx="232337"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itchFamily="49" charset="-122"/>
            </a:endParaRPr>
          </a:p>
        </p:txBody>
      </p:sp>
      <p:sp>
        <p:nvSpPr>
          <p:cNvPr id="41" name="矩形 40">
            <a:extLst>
              <a:ext uri="{FF2B5EF4-FFF2-40B4-BE49-F238E27FC236}">
                <a16:creationId xmlns:a16="http://schemas.microsoft.com/office/drawing/2014/main" id="{FAEBDAD1-AD52-4DD0-9F32-02152F6B1BF3}"/>
              </a:ext>
            </a:extLst>
          </p:cNvPr>
          <p:cNvSpPr/>
          <p:nvPr/>
        </p:nvSpPr>
        <p:spPr>
          <a:xfrm>
            <a:off x="2469027" y="3270371"/>
            <a:ext cx="232337"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itchFamily="49" charset="-122"/>
            </a:endParaRPr>
          </a:p>
        </p:txBody>
      </p:sp>
      <p:sp>
        <p:nvSpPr>
          <p:cNvPr id="42" name="矩形 41">
            <a:extLst>
              <a:ext uri="{FF2B5EF4-FFF2-40B4-BE49-F238E27FC236}">
                <a16:creationId xmlns:a16="http://schemas.microsoft.com/office/drawing/2014/main" id="{D8E7A808-DF41-4831-AD0E-32B56A896C0E}"/>
              </a:ext>
            </a:extLst>
          </p:cNvPr>
          <p:cNvSpPr/>
          <p:nvPr/>
        </p:nvSpPr>
        <p:spPr>
          <a:xfrm>
            <a:off x="2701364" y="3270371"/>
            <a:ext cx="232337"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itchFamily="49" charset="-122"/>
            </a:endParaRPr>
          </a:p>
        </p:txBody>
      </p:sp>
      <p:sp>
        <p:nvSpPr>
          <p:cNvPr id="43" name="矩形 42">
            <a:extLst>
              <a:ext uri="{FF2B5EF4-FFF2-40B4-BE49-F238E27FC236}">
                <a16:creationId xmlns:a16="http://schemas.microsoft.com/office/drawing/2014/main" id="{38B5C0FA-7CA8-4075-95C6-8CACBB9E4F28}"/>
              </a:ext>
            </a:extLst>
          </p:cNvPr>
          <p:cNvSpPr/>
          <p:nvPr/>
        </p:nvSpPr>
        <p:spPr>
          <a:xfrm>
            <a:off x="2933701" y="3270371"/>
            <a:ext cx="232337"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itchFamily="49" charset="-122"/>
            </a:endParaRPr>
          </a:p>
        </p:txBody>
      </p:sp>
      <p:sp>
        <p:nvSpPr>
          <p:cNvPr id="44" name="矩形 43">
            <a:extLst>
              <a:ext uri="{FF2B5EF4-FFF2-40B4-BE49-F238E27FC236}">
                <a16:creationId xmlns:a16="http://schemas.microsoft.com/office/drawing/2014/main" id="{B4220171-41A2-48B5-8E19-5C5D19EEAFD6}"/>
              </a:ext>
            </a:extLst>
          </p:cNvPr>
          <p:cNvSpPr/>
          <p:nvPr/>
        </p:nvSpPr>
        <p:spPr>
          <a:xfrm>
            <a:off x="1539678" y="3552762"/>
            <a:ext cx="232337"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itchFamily="49" charset="-122"/>
            </a:endParaRPr>
          </a:p>
        </p:txBody>
      </p:sp>
      <p:sp>
        <p:nvSpPr>
          <p:cNvPr id="45" name="矩形 44">
            <a:extLst>
              <a:ext uri="{FF2B5EF4-FFF2-40B4-BE49-F238E27FC236}">
                <a16:creationId xmlns:a16="http://schemas.microsoft.com/office/drawing/2014/main" id="{4BBC7048-6D32-4877-BD4D-A468021F46A7}"/>
              </a:ext>
            </a:extLst>
          </p:cNvPr>
          <p:cNvSpPr/>
          <p:nvPr/>
        </p:nvSpPr>
        <p:spPr>
          <a:xfrm>
            <a:off x="1772015" y="3552762"/>
            <a:ext cx="232337"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itchFamily="49" charset="-122"/>
            </a:endParaRPr>
          </a:p>
        </p:txBody>
      </p:sp>
      <p:sp>
        <p:nvSpPr>
          <p:cNvPr id="46" name="矩形 45">
            <a:extLst>
              <a:ext uri="{FF2B5EF4-FFF2-40B4-BE49-F238E27FC236}">
                <a16:creationId xmlns:a16="http://schemas.microsoft.com/office/drawing/2014/main" id="{66708952-295B-4CAE-80B5-AB2D1871683E}"/>
              </a:ext>
            </a:extLst>
          </p:cNvPr>
          <p:cNvSpPr/>
          <p:nvPr/>
        </p:nvSpPr>
        <p:spPr>
          <a:xfrm>
            <a:off x="2004352" y="3552762"/>
            <a:ext cx="232337"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itchFamily="49" charset="-122"/>
            </a:endParaRPr>
          </a:p>
        </p:txBody>
      </p:sp>
      <p:sp>
        <p:nvSpPr>
          <p:cNvPr id="47" name="矩形 46">
            <a:extLst>
              <a:ext uri="{FF2B5EF4-FFF2-40B4-BE49-F238E27FC236}">
                <a16:creationId xmlns:a16="http://schemas.microsoft.com/office/drawing/2014/main" id="{0C28D860-7EB6-4BE0-82AE-F50EBE8A7318}"/>
              </a:ext>
            </a:extLst>
          </p:cNvPr>
          <p:cNvSpPr/>
          <p:nvPr/>
        </p:nvSpPr>
        <p:spPr>
          <a:xfrm>
            <a:off x="2236689" y="3552762"/>
            <a:ext cx="232337"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itchFamily="49" charset="-122"/>
            </a:endParaRPr>
          </a:p>
        </p:txBody>
      </p:sp>
      <p:sp>
        <p:nvSpPr>
          <p:cNvPr id="48" name="矩形 47">
            <a:extLst>
              <a:ext uri="{FF2B5EF4-FFF2-40B4-BE49-F238E27FC236}">
                <a16:creationId xmlns:a16="http://schemas.microsoft.com/office/drawing/2014/main" id="{AAE483A2-7BCB-4336-89D6-1ED681E3E743}"/>
              </a:ext>
            </a:extLst>
          </p:cNvPr>
          <p:cNvSpPr/>
          <p:nvPr/>
        </p:nvSpPr>
        <p:spPr>
          <a:xfrm>
            <a:off x="2469027" y="3552762"/>
            <a:ext cx="232337"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itchFamily="49" charset="-122"/>
            </a:endParaRPr>
          </a:p>
        </p:txBody>
      </p:sp>
      <p:sp>
        <p:nvSpPr>
          <p:cNvPr id="49" name="矩形 48">
            <a:extLst>
              <a:ext uri="{FF2B5EF4-FFF2-40B4-BE49-F238E27FC236}">
                <a16:creationId xmlns:a16="http://schemas.microsoft.com/office/drawing/2014/main" id="{543C4D82-AAD4-43B5-96C5-1A9DD9D92F11}"/>
              </a:ext>
            </a:extLst>
          </p:cNvPr>
          <p:cNvSpPr/>
          <p:nvPr/>
        </p:nvSpPr>
        <p:spPr>
          <a:xfrm>
            <a:off x="2701364" y="3552762"/>
            <a:ext cx="232337"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itchFamily="49" charset="-122"/>
            </a:endParaRPr>
          </a:p>
        </p:txBody>
      </p:sp>
      <p:sp>
        <p:nvSpPr>
          <p:cNvPr id="50" name="矩形 49">
            <a:extLst>
              <a:ext uri="{FF2B5EF4-FFF2-40B4-BE49-F238E27FC236}">
                <a16:creationId xmlns:a16="http://schemas.microsoft.com/office/drawing/2014/main" id="{00D565C5-BAD3-4772-B6EA-68F38D1AC0FF}"/>
              </a:ext>
            </a:extLst>
          </p:cNvPr>
          <p:cNvSpPr/>
          <p:nvPr/>
        </p:nvSpPr>
        <p:spPr>
          <a:xfrm>
            <a:off x="2933701" y="3552762"/>
            <a:ext cx="232337"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itchFamily="49" charset="-122"/>
            </a:endParaRPr>
          </a:p>
        </p:txBody>
      </p:sp>
      <p:sp>
        <p:nvSpPr>
          <p:cNvPr id="51" name="矩形 50">
            <a:extLst>
              <a:ext uri="{FF2B5EF4-FFF2-40B4-BE49-F238E27FC236}">
                <a16:creationId xmlns:a16="http://schemas.microsoft.com/office/drawing/2014/main" id="{C47D5CF0-656F-4420-A5C7-0206672E46D6}"/>
              </a:ext>
            </a:extLst>
          </p:cNvPr>
          <p:cNvSpPr/>
          <p:nvPr/>
        </p:nvSpPr>
        <p:spPr>
          <a:xfrm>
            <a:off x="1539678" y="3817115"/>
            <a:ext cx="232337"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itchFamily="49" charset="-122"/>
            </a:endParaRPr>
          </a:p>
        </p:txBody>
      </p:sp>
      <p:sp>
        <p:nvSpPr>
          <p:cNvPr id="52" name="矩形 51">
            <a:extLst>
              <a:ext uri="{FF2B5EF4-FFF2-40B4-BE49-F238E27FC236}">
                <a16:creationId xmlns:a16="http://schemas.microsoft.com/office/drawing/2014/main" id="{DB8AC0B1-3AB1-4FC7-B1CC-7365424E22C0}"/>
              </a:ext>
            </a:extLst>
          </p:cNvPr>
          <p:cNvSpPr/>
          <p:nvPr/>
        </p:nvSpPr>
        <p:spPr>
          <a:xfrm>
            <a:off x="1772015" y="3817115"/>
            <a:ext cx="232337"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itchFamily="49" charset="-122"/>
            </a:endParaRPr>
          </a:p>
        </p:txBody>
      </p:sp>
      <p:sp>
        <p:nvSpPr>
          <p:cNvPr id="53" name="矩形 52">
            <a:extLst>
              <a:ext uri="{FF2B5EF4-FFF2-40B4-BE49-F238E27FC236}">
                <a16:creationId xmlns:a16="http://schemas.microsoft.com/office/drawing/2014/main" id="{CA8CF050-9005-46C9-89E3-3F4B26F0EFBF}"/>
              </a:ext>
            </a:extLst>
          </p:cNvPr>
          <p:cNvSpPr/>
          <p:nvPr/>
        </p:nvSpPr>
        <p:spPr>
          <a:xfrm>
            <a:off x="2004352" y="3817115"/>
            <a:ext cx="232337"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itchFamily="49" charset="-122"/>
            </a:endParaRPr>
          </a:p>
        </p:txBody>
      </p:sp>
      <p:sp>
        <p:nvSpPr>
          <p:cNvPr id="54" name="矩形 53">
            <a:extLst>
              <a:ext uri="{FF2B5EF4-FFF2-40B4-BE49-F238E27FC236}">
                <a16:creationId xmlns:a16="http://schemas.microsoft.com/office/drawing/2014/main" id="{FF33E277-C950-4C59-B4EF-A191F72F9D6D}"/>
              </a:ext>
            </a:extLst>
          </p:cNvPr>
          <p:cNvSpPr/>
          <p:nvPr/>
        </p:nvSpPr>
        <p:spPr>
          <a:xfrm>
            <a:off x="2236689" y="3817115"/>
            <a:ext cx="232337"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itchFamily="49" charset="-122"/>
            </a:endParaRPr>
          </a:p>
        </p:txBody>
      </p:sp>
      <p:sp>
        <p:nvSpPr>
          <p:cNvPr id="55" name="矩形 54">
            <a:extLst>
              <a:ext uri="{FF2B5EF4-FFF2-40B4-BE49-F238E27FC236}">
                <a16:creationId xmlns:a16="http://schemas.microsoft.com/office/drawing/2014/main" id="{0DA4B2B1-B21E-4D22-B849-75BB8F3DD4F0}"/>
              </a:ext>
            </a:extLst>
          </p:cNvPr>
          <p:cNvSpPr/>
          <p:nvPr/>
        </p:nvSpPr>
        <p:spPr>
          <a:xfrm>
            <a:off x="2469027" y="3817115"/>
            <a:ext cx="232337"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itchFamily="49" charset="-122"/>
            </a:endParaRPr>
          </a:p>
        </p:txBody>
      </p:sp>
      <p:sp>
        <p:nvSpPr>
          <p:cNvPr id="56" name="矩形 55">
            <a:extLst>
              <a:ext uri="{FF2B5EF4-FFF2-40B4-BE49-F238E27FC236}">
                <a16:creationId xmlns:a16="http://schemas.microsoft.com/office/drawing/2014/main" id="{01E95024-D8FA-4F2A-B8CE-4381C11B6374}"/>
              </a:ext>
            </a:extLst>
          </p:cNvPr>
          <p:cNvSpPr/>
          <p:nvPr/>
        </p:nvSpPr>
        <p:spPr>
          <a:xfrm>
            <a:off x="2701364" y="3817115"/>
            <a:ext cx="232337"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itchFamily="49" charset="-122"/>
            </a:endParaRPr>
          </a:p>
        </p:txBody>
      </p:sp>
      <p:sp>
        <p:nvSpPr>
          <p:cNvPr id="57" name="矩形 56">
            <a:extLst>
              <a:ext uri="{FF2B5EF4-FFF2-40B4-BE49-F238E27FC236}">
                <a16:creationId xmlns:a16="http://schemas.microsoft.com/office/drawing/2014/main" id="{7BE1EA3F-8764-48F2-BB1B-DE930D4C6314}"/>
              </a:ext>
            </a:extLst>
          </p:cNvPr>
          <p:cNvSpPr/>
          <p:nvPr/>
        </p:nvSpPr>
        <p:spPr>
          <a:xfrm>
            <a:off x="2933701" y="3817115"/>
            <a:ext cx="232337"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itchFamily="49" charset="-122"/>
            </a:endParaRPr>
          </a:p>
        </p:txBody>
      </p:sp>
      <p:sp>
        <p:nvSpPr>
          <p:cNvPr id="58" name="矩形 57">
            <a:extLst>
              <a:ext uri="{FF2B5EF4-FFF2-40B4-BE49-F238E27FC236}">
                <a16:creationId xmlns:a16="http://schemas.microsoft.com/office/drawing/2014/main" id="{763ABAE1-15C7-404D-A65F-A475F544D442}"/>
              </a:ext>
            </a:extLst>
          </p:cNvPr>
          <p:cNvSpPr/>
          <p:nvPr/>
        </p:nvSpPr>
        <p:spPr>
          <a:xfrm>
            <a:off x="1539678" y="4099506"/>
            <a:ext cx="232337"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itchFamily="49" charset="-122"/>
            </a:endParaRPr>
          </a:p>
        </p:txBody>
      </p:sp>
      <p:sp>
        <p:nvSpPr>
          <p:cNvPr id="59" name="矩形 58">
            <a:extLst>
              <a:ext uri="{FF2B5EF4-FFF2-40B4-BE49-F238E27FC236}">
                <a16:creationId xmlns:a16="http://schemas.microsoft.com/office/drawing/2014/main" id="{AFC4D94F-99CB-4920-958A-FC1A562CB6B3}"/>
              </a:ext>
            </a:extLst>
          </p:cNvPr>
          <p:cNvSpPr/>
          <p:nvPr/>
        </p:nvSpPr>
        <p:spPr>
          <a:xfrm>
            <a:off x="1772015" y="4099506"/>
            <a:ext cx="232337"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itchFamily="49" charset="-122"/>
            </a:endParaRPr>
          </a:p>
        </p:txBody>
      </p:sp>
      <p:sp>
        <p:nvSpPr>
          <p:cNvPr id="60" name="矩形 59">
            <a:extLst>
              <a:ext uri="{FF2B5EF4-FFF2-40B4-BE49-F238E27FC236}">
                <a16:creationId xmlns:a16="http://schemas.microsoft.com/office/drawing/2014/main" id="{DA3C5CFD-F882-41BF-BB34-FEC82CC2CE41}"/>
              </a:ext>
            </a:extLst>
          </p:cNvPr>
          <p:cNvSpPr/>
          <p:nvPr/>
        </p:nvSpPr>
        <p:spPr>
          <a:xfrm>
            <a:off x="2004352" y="4099506"/>
            <a:ext cx="232337"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itchFamily="49" charset="-122"/>
            </a:endParaRPr>
          </a:p>
        </p:txBody>
      </p:sp>
      <p:sp>
        <p:nvSpPr>
          <p:cNvPr id="61" name="矩形 60">
            <a:extLst>
              <a:ext uri="{FF2B5EF4-FFF2-40B4-BE49-F238E27FC236}">
                <a16:creationId xmlns:a16="http://schemas.microsoft.com/office/drawing/2014/main" id="{538EE1F5-B4D7-43BF-B179-766401BC5A45}"/>
              </a:ext>
            </a:extLst>
          </p:cNvPr>
          <p:cNvSpPr/>
          <p:nvPr/>
        </p:nvSpPr>
        <p:spPr>
          <a:xfrm>
            <a:off x="2236689" y="4099506"/>
            <a:ext cx="232337"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itchFamily="49" charset="-122"/>
            </a:endParaRPr>
          </a:p>
        </p:txBody>
      </p:sp>
      <p:sp>
        <p:nvSpPr>
          <p:cNvPr id="62" name="矩形 61">
            <a:extLst>
              <a:ext uri="{FF2B5EF4-FFF2-40B4-BE49-F238E27FC236}">
                <a16:creationId xmlns:a16="http://schemas.microsoft.com/office/drawing/2014/main" id="{3ECCFF6C-6B14-4F57-ABDF-56E50CF5FA50}"/>
              </a:ext>
            </a:extLst>
          </p:cNvPr>
          <p:cNvSpPr/>
          <p:nvPr/>
        </p:nvSpPr>
        <p:spPr>
          <a:xfrm>
            <a:off x="2469027" y="4099506"/>
            <a:ext cx="232337"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itchFamily="49" charset="-122"/>
            </a:endParaRPr>
          </a:p>
        </p:txBody>
      </p:sp>
      <p:sp>
        <p:nvSpPr>
          <p:cNvPr id="63" name="矩形 62">
            <a:extLst>
              <a:ext uri="{FF2B5EF4-FFF2-40B4-BE49-F238E27FC236}">
                <a16:creationId xmlns:a16="http://schemas.microsoft.com/office/drawing/2014/main" id="{9D64368E-E7F7-4F5C-9DEE-7BB0AD6CC16E}"/>
              </a:ext>
            </a:extLst>
          </p:cNvPr>
          <p:cNvSpPr/>
          <p:nvPr/>
        </p:nvSpPr>
        <p:spPr>
          <a:xfrm>
            <a:off x="2701364" y="4099506"/>
            <a:ext cx="232337"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itchFamily="49" charset="-122"/>
            </a:endParaRPr>
          </a:p>
        </p:txBody>
      </p:sp>
      <p:sp>
        <p:nvSpPr>
          <p:cNvPr id="64" name="矩形 63">
            <a:extLst>
              <a:ext uri="{FF2B5EF4-FFF2-40B4-BE49-F238E27FC236}">
                <a16:creationId xmlns:a16="http://schemas.microsoft.com/office/drawing/2014/main" id="{0E3455DE-2A7B-422C-B58E-4D171E525470}"/>
              </a:ext>
            </a:extLst>
          </p:cNvPr>
          <p:cNvSpPr/>
          <p:nvPr/>
        </p:nvSpPr>
        <p:spPr>
          <a:xfrm>
            <a:off x="2933701" y="4099506"/>
            <a:ext cx="232337"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itchFamily="49" charset="-122"/>
            </a:endParaRPr>
          </a:p>
        </p:txBody>
      </p:sp>
      <p:sp>
        <p:nvSpPr>
          <p:cNvPr id="66" name="矩形 65">
            <a:extLst>
              <a:ext uri="{FF2B5EF4-FFF2-40B4-BE49-F238E27FC236}">
                <a16:creationId xmlns:a16="http://schemas.microsoft.com/office/drawing/2014/main" id="{DC69CE4C-25E6-4675-A6D8-889F0D6C2A7C}"/>
              </a:ext>
            </a:extLst>
          </p:cNvPr>
          <p:cNvSpPr/>
          <p:nvPr/>
        </p:nvSpPr>
        <p:spPr>
          <a:xfrm>
            <a:off x="5814352" y="2741665"/>
            <a:ext cx="232337" cy="282391"/>
          </a:xfrm>
          <a:prstGeom prst="rect">
            <a:avLst/>
          </a:prstGeom>
          <a:solidFill>
            <a:srgbClr val="FFC000"/>
          </a:solidFill>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itchFamily="49" charset="-122"/>
            </a:endParaRPr>
          </a:p>
        </p:txBody>
      </p:sp>
      <p:sp>
        <p:nvSpPr>
          <p:cNvPr id="67" name="矩形 66">
            <a:extLst>
              <a:ext uri="{FF2B5EF4-FFF2-40B4-BE49-F238E27FC236}">
                <a16:creationId xmlns:a16="http://schemas.microsoft.com/office/drawing/2014/main" id="{673FD1F0-28D3-40A6-A213-D7B4004810F2}"/>
              </a:ext>
            </a:extLst>
          </p:cNvPr>
          <p:cNvSpPr/>
          <p:nvPr/>
        </p:nvSpPr>
        <p:spPr>
          <a:xfrm>
            <a:off x="6046689" y="2741665"/>
            <a:ext cx="232337"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itchFamily="49" charset="-122"/>
            </a:endParaRPr>
          </a:p>
        </p:txBody>
      </p:sp>
      <p:sp>
        <p:nvSpPr>
          <p:cNvPr id="68" name="矩形 67">
            <a:extLst>
              <a:ext uri="{FF2B5EF4-FFF2-40B4-BE49-F238E27FC236}">
                <a16:creationId xmlns:a16="http://schemas.microsoft.com/office/drawing/2014/main" id="{47B5D5D4-F618-49A1-908F-668D9EF05CE5}"/>
              </a:ext>
            </a:extLst>
          </p:cNvPr>
          <p:cNvSpPr/>
          <p:nvPr/>
        </p:nvSpPr>
        <p:spPr>
          <a:xfrm>
            <a:off x="6279027" y="2741665"/>
            <a:ext cx="232337"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itchFamily="49" charset="-122"/>
            </a:endParaRPr>
          </a:p>
        </p:txBody>
      </p:sp>
      <p:sp>
        <p:nvSpPr>
          <p:cNvPr id="69" name="矩形 68">
            <a:extLst>
              <a:ext uri="{FF2B5EF4-FFF2-40B4-BE49-F238E27FC236}">
                <a16:creationId xmlns:a16="http://schemas.microsoft.com/office/drawing/2014/main" id="{292A1B49-E652-4189-84BB-3DD69EC579A9}"/>
              </a:ext>
            </a:extLst>
          </p:cNvPr>
          <p:cNvSpPr/>
          <p:nvPr/>
        </p:nvSpPr>
        <p:spPr>
          <a:xfrm>
            <a:off x="6511364" y="2741665"/>
            <a:ext cx="232337"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itchFamily="49" charset="-122"/>
            </a:endParaRPr>
          </a:p>
        </p:txBody>
      </p:sp>
      <p:sp>
        <p:nvSpPr>
          <p:cNvPr id="70" name="矩形 69">
            <a:extLst>
              <a:ext uri="{FF2B5EF4-FFF2-40B4-BE49-F238E27FC236}">
                <a16:creationId xmlns:a16="http://schemas.microsoft.com/office/drawing/2014/main" id="{72C52273-0FCD-4A64-A18A-8E9F0BF56F8F}"/>
              </a:ext>
            </a:extLst>
          </p:cNvPr>
          <p:cNvSpPr/>
          <p:nvPr/>
        </p:nvSpPr>
        <p:spPr>
          <a:xfrm>
            <a:off x="6743701" y="2741665"/>
            <a:ext cx="232337"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itchFamily="49" charset="-122"/>
            </a:endParaRPr>
          </a:p>
        </p:txBody>
      </p:sp>
      <p:sp>
        <p:nvSpPr>
          <p:cNvPr id="71" name="矩形 70">
            <a:extLst>
              <a:ext uri="{FF2B5EF4-FFF2-40B4-BE49-F238E27FC236}">
                <a16:creationId xmlns:a16="http://schemas.microsoft.com/office/drawing/2014/main" id="{AA72A252-053F-448C-B6EA-47B9AF875411}"/>
              </a:ext>
            </a:extLst>
          </p:cNvPr>
          <p:cNvSpPr/>
          <p:nvPr/>
        </p:nvSpPr>
        <p:spPr>
          <a:xfrm>
            <a:off x="5814352" y="3006018"/>
            <a:ext cx="232337"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itchFamily="49" charset="-122"/>
            </a:endParaRPr>
          </a:p>
        </p:txBody>
      </p:sp>
      <p:sp>
        <p:nvSpPr>
          <p:cNvPr id="72" name="矩形 71">
            <a:extLst>
              <a:ext uri="{FF2B5EF4-FFF2-40B4-BE49-F238E27FC236}">
                <a16:creationId xmlns:a16="http://schemas.microsoft.com/office/drawing/2014/main" id="{F8519F32-1F4F-4920-B8A8-7280F712A46C}"/>
              </a:ext>
            </a:extLst>
          </p:cNvPr>
          <p:cNvSpPr/>
          <p:nvPr/>
        </p:nvSpPr>
        <p:spPr>
          <a:xfrm>
            <a:off x="6046689" y="3006018"/>
            <a:ext cx="232337"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itchFamily="49" charset="-122"/>
            </a:endParaRPr>
          </a:p>
        </p:txBody>
      </p:sp>
      <p:sp>
        <p:nvSpPr>
          <p:cNvPr id="73" name="矩形 72">
            <a:extLst>
              <a:ext uri="{FF2B5EF4-FFF2-40B4-BE49-F238E27FC236}">
                <a16:creationId xmlns:a16="http://schemas.microsoft.com/office/drawing/2014/main" id="{2352910C-363B-4F13-8B85-F3B7DCDAA933}"/>
              </a:ext>
            </a:extLst>
          </p:cNvPr>
          <p:cNvSpPr/>
          <p:nvPr/>
        </p:nvSpPr>
        <p:spPr>
          <a:xfrm>
            <a:off x="6279027" y="3006018"/>
            <a:ext cx="232337"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itchFamily="49" charset="-122"/>
            </a:endParaRPr>
          </a:p>
        </p:txBody>
      </p:sp>
      <p:sp>
        <p:nvSpPr>
          <p:cNvPr id="74" name="矩形 73">
            <a:extLst>
              <a:ext uri="{FF2B5EF4-FFF2-40B4-BE49-F238E27FC236}">
                <a16:creationId xmlns:a16="http://schemas.microsoft.com/office/drawing/2014/main" id="{B92C0A70-2DFE-4BB6-8174-C480D4343F42}"/>
              </a:ext>
            </a:extLst>
          </p:cNvPr>
          <p:cNvSpPr/>
          <p:nvPr/>
        </p:nvSpPr>
        <p:spPr>
          <a:xfrm>
            <a:off x="6511364" y="3006018"/>
            <a:ext cx="232337"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itchFamily="49" charset="-122"/>
            </a:endParaRPr>
          </a:p>
        </p:txBody>
      </p:sp>
      <p:sp>
        <p:nvSpPr>
          <p:cNvPr id="75" name="矩形 74">
            <a:extLst>
              <a:ext uri="{FF2B5EF4-FFF2-40B4-BE49-F238E27FC236}">
                <a16:creationId xmlns:a16="http://schemas.microsoft.com/office/drawing/2014/main" id="{431F4E9D-43C1-4DCD-91D9-756C98933C3B}"/>
              </a:ext>
            </a:extLst>
          </p:cNvPr>
          <p:cNvSpPr/>
          <p:nvPr/>
        </p:nvSpPr>
        <p:spPr>
          <a:xfrm>
            <a:off x="6743701" y="3006018"/>
            <a:ext cx="232337"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itchFamily="49" charset="-122"/>
            </a:endParaRPr>
          </a:p>
        </p:txBody>
      </p:sp>
      <p:sp>
        <p:nvSpPr>
          <p:cNvPr id="76" name="矩形 75">
            <a:extLst>
              <a:ext uri="{FF2B5EF4-FFF2-40B4-BE49-F238E27FC236}">
                <a16:creationId xmlns:a16="http://schemas.microsoft.com/office/drawing/2014/main" id="{625C86D6-37CA-4FF5-919D-ABAEAACAAF63}"/>
              </a:ext>
            </a:extLst>
          </p:cNvPr>
          <p:cNvSpPr/>
          <p:nvPr/>
        </p:nvSpPr>
        <p:spPr>
          <a:xfrm>
            <a:off x="5814352" y="3288408"/>
            <a:ext cx="232337"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itchFamily="49" charset="-122"/>
            </a:endParaRPr>
          </a:p>
        </p:txBody>
      </p:sp>
      <p:sp>
        <p:nvSpPr>
          <p:cNvPr id="77" name="矩形 76">
            <a:extLst>
              <a:ext uri="{FF2B5EF4-FFF2-40B4-BE49-F238E27FC236}">
                <a16:creationId xmlns:a16="http://schemas.microsoft.com/office/drawing/2014/main" id="{EEC98E78-7EDB-44AF-9E86-CF9CBCF87F31}"/>
              </a:ext>
            </a:extLst>
          </p:cNvPr>
          <p:cNvSpPr/>
          <p:nvPr/>
        </p:nvSpPr>
        <p:spPr>
          <a:xfrm>
            <a:off x="6046689" y="3288408"/>
            <a:ext cx="232337"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itchFamily="49" charset="-122"/>
            </a:endParaRPr>
          </a:p>
        </p:txBody>
      </p:sp>
      <p:sp>
        <p:nvSpPr>
          <p:cNvPr id="78" name="矩形 77">
            <a:extLst>
              <a:ext uri="{FF2B5EF4-FFF2-40B4-BE49-F238E27FC236}">
                <a16:creationId xmlns:a16="http://schemas.microsoft.com/office/drawing/2014/main" id="{66C3C58E-19D5-48C6-9503-E5EC34AE86AE}"/>
              </a:ext>
            </a:extLst>
          </p:cNvPr>
          <p:cNvSpPr/>
          <p:nvPr/>
        </p:nvSpPr>
        <p:spPr>
          <a:xfrm>
            <a:off x="6279027" y="3288408"/>
            <a:ext cx="232337"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itchFamily="49" charset="-122"/>
            </a:endParaRPr>
          </a:p>
        </p:txBody>
      </p:sp>
      <p:sp>
        <p:nvSpPr>
          <p:cNvPr id="79" name="矩形 78">
            <a:extLst>
              <a:ext uri="{FF2B5EF4-FFF2-40B4-BE49-F238E27FC236}">
                <a16:creationId xmlns:a16="http://schemas.microsoft.com/office/drawing/2014/main" id="{4F04A8FC-EABE-4D3E-914B-9590053509B1}"/>
              </a:ext>
            </a:extLst>
          </p:cNvPr>
          <p:cNvSpPr/>
          <p:nvPr/>
        </p:nvSpPr>
        <p:spPr>
          <a:xfrm>
            <a:off x="6511364" y="3288408"/>
            <a:ext cx="232337"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itchFamily="49" charset="-122"/>
            </a:endParaRPr>
          </a:p>
        </p:txBody>
      </p:sp>
      <p:sp>
        <p:nvSpPr>
          <p:cNvPr id="80" name="矩形 79">
            <a:extLst>
              <a:ext uri="{FF2B5EF4-FFF2-40B4-BE49-F238E27FC236}">
                <a16:creationId xmlns:a16="http://schemas.microsoft.com/office/drawing/2014/main" id="{6CDDFF6B-98CB-457A-994D-BCD5889D7C28}"/>
              </a:ext>
            </a:extLst>
          </p:cNvPr>
          <p:cNvSpPr/>
          <p:nvPr/>
        </p:nvSpPr>
        <p:spPr>
          <a:xfrm>
            <a:off x="6743701" y="3288408"/>
            <a:ext cx="232337"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itchFamily="49" charset="-122"/>
            </a:endParaRPr>
          </a:p>
        </p:txBody>
      </p:sp>
      <p:sp>
        <p:nvSpPr>
          <p:cNvPr id="81" name="矩形 80">
            <a:extLst>
              <a:ext uri="{FF2B5EF4-FFF2-40B4-BE49-F238E27FC236}">
                <a16:creationId xmlns:a16="http://schemas.microsoft.com/office/drawing/2014/main" id="{AD3C8330-2077-4FEC-98BC-71A0B603E4C2}"/>
              </a:ext>
            </a:extLst>
          </p:cNvPr>
          <p:cNvSpPr/>
          <p:nvPr/>
        </p:nvSpPr>
        <p:spPr>
          <a:xfrm>
            <a:off x="5814352" y="3552762"/>
            <a:ext cx="232337"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itchFamily="49" charset="-122"/>
            </a:endParaRPr>
          </a:p>
        </p:txBody>
      </p:sp>
      <p:sp>
        <p:nvSpPr>
          <p:cNvPr id="82" name="矩形 81">
            <a:extLst>
              <a:ext uri="{FF2B5EF4-FFF2-40B4-BE49-F238E27FC236}">
                <a16:creationId xmlns:a16="http://schemas.microsoft.com/office/drawing/2014/main" id="{B33A9707-7296-44DC-8169-ECBFCFEB3715}"/>
              </a:ext>
            </a:extLst>
          </p:cNvPr>
          <p:cNvSpPr/>
          <p:nvPr/>
        </p:nvSpPr>
        <p:spPr>
          <a:xfrm>
            <a:off x="6046689" y="3552762"/>
            <a:ext cx="232337"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itchFamily="49" charset="-122"/>
            </a:endParaRPr>
          </a:p>
        </p:txBody>
      </p:sp>
      <p:sp>
        <p:nvSpPr>
          <p:cNvPr id="83" name="矩形 82">
            <a:extLst>
              <a:ext uri="{FF2B5EF4-FFF2-40B4-BE49-F238E27FC236}">
                <a16:creationId xmlns:a16="http://schemas.microsoft.com/office/drawing/2014/main" id="{A4C26BFB-CAE4-4C66-9481-4E16905F0AE4}"/>
              </a:ext>
            </a:extLst>
          </p:cNvPr>
          <p:cNvSpPr/>
          <p:nvPr/>
        </p:nvSpPr>
        <p:spPr>
          <a:xfrm>
            <a:off x="6279027" y="3552762"/>
            <a:ext cx="232337"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itchFamily="49" charset="-122"/>
            </a:endParaRPr>
          </a:p>
        </p:txBody>
      </p:sp>
      <p:sp>
        <p:nvSpPr>
          <p:cNvPr id="84" name="矩形 83">
            <a:extLst>
              <a:ext uri="{FF2B5EF4-FFF2-40B4-BE49-F238E27FC236}">
                <a16:creationId xmlns:a16="http://schemas.microsoft.com/office/drawing/2014/main" id="{1AF9BFDC-FA6D-4D09-98A1-F8AEB8137B19}"/>
              </a:ext>
            </a:extLst>
          </p:cNvPr>
          <p:cNvSpPr/>
          <p:nvPr/>
        </p:nvSpPr>
        <p:spPr>
          <a:xfrm>
            <a:off x="6511364" y="3552762"/>
            <a:ext cx="232337"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itchFamily="49" charset="-122"/>
            </a:endParaRPr>
          </a:p>
        </p:txBody>
      </p:sp>
      <p:sp>
        <p:nvSpPr>
          <p:cNvPr id="85" name="矩形 84">
            <a:extLst>
              <a:ext uri="{FF2B5EF4-FFF2-40B4-BE49-F238E27FC236}">
                <a16:creationId xmlns:a16="http://schemas.microsoft.com/office/drawing/2014/main" id="{7CF109BB-9846-4400-93AC-6C680F0A4357}"/>
              </a:ext>
            </a:extLst>
          </p:cNvPr>
          <p:cNvSpPr/>
          <p:nvPr/>
        </p:nvSpPr>
        <p:spPr>
          <a:xfrm>
            <a:off x="6743701" y="3552762"/>
            <a:ext cx="232337"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itchFamily="49" charset="-122"/>
            </a:endParaRPr>
          </a:p>
        </p:txBody>
      </p:sp>
      <p:sp>
        <p:nvSpPr>
          <p:cNvPr id="86" name="矩形 85">
            <a:extLst>
              <a:ext uri="{FF2B5EF4-FFF2-40B4-BE49-F238E27FC236}">
                <a16:creationId xmlns:a16="http://schemas.microsoft.com/office/drawing/2014/main" id="{FDEBD7ED-137B-492D-B8A6-17F09EAD49FC}"/>
              </a:ext>
            </a:extLst>
          </p:cNvPr>
          <p:cNvSpPr/>
          <p:nvPr/>
        </p:nvSpPr>
        <p:spPr>
          <a:xfrm>
            <a:off x="5814352" y="3835153"/>
            <a:ext cx="232337"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itchFamily="49" charset="-122"/>
            </a:endParaRPr>
          </a:p>
        </p:txBody>
      </p:sp>
      <p:sp>
        <p:nvSpPr>
          <p:cNvPr id="87" name="矩形 86">
            <a:extLst>
              <a:ext uri="{FF2B5EF4-FFF2-40B4-BE49-F238E27FC236}">
                <a16:creationId xmlns:a16="http://schemas.microsoft.com/office/drawing/2014/main" id="{C52DA802-1CDD-4F94-A7FE-0508BFCB55BD}"/>
              </a:ext>
            </a:extLst>
          </p:cNvPr>
          <p:cNvSpPr/>
          <p:nvPr/>
        </p:nvSpPr>
        <p:spPr>
          <a:xfrm>
            <a:off x="6046689" y="3835153"/>
            <a:ext cx="232337"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itchFamily="49" charset="-122"/>
            </a:endParaRPr>
          </a:p>
        </p:txBody>
      </p:sp>
      <p:sp>
        <p:nvSpPr>
          <p:cNvPr id="88" name="矩形 87">
            <a:extLst>
              <a:ext uri="{FF2B5EF4-FFF2-40B4-BE49-F238E27FC236}">
                <a16:creationId xmlns:a16="http://schemas.microsoft.com/office/drawing/2014/main" id="{FAC69698-BB95-40E5-87C6-9A5018D87BA0}"/>
              </a:ext>
            </a:extLst>
          </p:cNvPr>
          <p:cNvSpPr/>
          <p:nvPr/>
        </p:nvSpPr>
        <p:spPr>
          <a:xfrm>
            <a:off x="6279027" y="3835153"/>
            <a:ext cx="232337"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itchFamily="49" charset="-122"/>
            </a:endParaRPr>
          </a:p>
        </p:txBody>
      </p:sp>
      <p:sp>
        <p:nvSpPr>
          <p:cNvPr id="89" name="矩形 88">
            <a:extLst>
              <a:ext uri="{FF2B5EF4-FFF2-40B4-BE49-F238E27FC236}">
                <a16:creationId xmlns:a16="http://schemas.microsoft.com/office/drawing/2014/main" id="{9630C8A0-A574-411D-8AB0-8BED8D9FF014}"/>
              </a:ext>
            </a:extLst>
          </p:cNvPr>
          <p:cNvSpPr/>
          <p:nvPr/>
        </p:nvSpPr>
        <p:spPr>
          <a:xfrm>
            <a:off x="6511364" y="3835153"/>
            <a:ext cx="232337"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itchFamily="49" charset="-122"/>
            </a:endParaRPr>
          </a:p>
        </p:txBody>
      </p:sp>
      <p:sp>
        <p:nvSpPr>
          <p:cNvPr id="90" name="矩形 89">
            <a:extLst>
              <a:ext uri="{FF2B5EF4-FFF2-40B4-BE49-F238E27FC236}">
                <a16:creationId xmlns:a16="http://schemas.microsoft.com/office/drawing/2014/main" id="{AC5699D4-DABB-49AB-84D9-84AC2306E4B5}"/>
              </a:ext>
            </a:extLst>
          </p:cNvPr>
          <p:cNvSpPr/>
          <p:nvPr/>
        </p:nvSpPr>
        <p:spPr>
          <a:xfrm>
            <a:off x="6743701" y="3835153"/>
            <a:ext cx="232337"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itchFamily="49" charset="-122"/>
            </a:endParaRPr>
          </a:p>
        </p:txBody>
      </p:sp>
      <p:sp>
        <p:nvSpPr>
          <p:cNvPr id="91" name="箭头: 右 90">
            <a:extLst>
              <a:ext uri="{FF2B5EF4-FFF2-40B4-BE49-F238E27FC236}">
                <a16:creationId xmlns:a16="http://schemas.microsoft.com/office/drawing/2014/main" id="{2F0D32A6-598B-43C9-9AA3-9A4628C0CB7E}"/>
              </a:ext>
            </a:extLst>
          </p:cNvPr>
          <p:cNvSpPr/>
          <p:nvPr/>
        </p:nvSpPr>
        <p:spPr>
          <a:xfrm>
            <a:off x="4182987" y="3305215"/>
            <a:ext cx="934352" cy="265584"/>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itchFamily="49" charset="-122"/>
            </a:endParaRPr>
          </a:p>
        </p:txBody>
      </p:sp>
      <p:sp>
        <p:nvSpPr>
          <p:cNvPr id="92" name="标题 1"/>
          <p:cNvSpPr>
            <a:spLocks noGrp="1"/>
          </p:cNvSpPr>
          <p:nvPr>
            <p:ph type="title"/>
          </p:nvPr>
        </p:nvSpPr>
        <p:spPr>
          <a:xfrm>
            <a:off x="534612" y="121959"/>
            <a:ext cx="7507706" cy="657727"/>
          </a:xfrm>
        </p:spPr>
        <p:txBody>
          <a:bodyPr/>
          <a:lstStyle/>
          <a:p>
            <a:r>
              <a:rPr lang="zh-CN" altLang="en-US" sz="2000" dirty="0">
                <a:latin typeface="Times New Roman" panose="02020603050405020304" pitchFamily="18" charset="0"/>
                <a:cs typeface="Times New Roman" panose="02020603050405020304" pitchFamily="18" charset="0"/>
              </a:rPr>
              <a:t>卷积神经网络：卷积操作</a:t>
            </a:r>
            <a:endParaRPr lang="zh-CN" altLang="en-US" sz="2000" b="1" dirty="0">
              <a:latin typeface="Times New Roman" panose="02020603050405020304" pitchFamily="18" charset="0"/>
              <a:cs typeface="Times New Roman" panose="02020603050405020304" pitchFamily="18" charset="0"/>
            </a:endParaRPr>
          </a:p>
        </p:txBody>
      </p:sp>
      <p:grpSp>
        <p:nvGrpSpPr>
          <p:cNvPr id="3" name="组合 2"/>
          <p:cNvGrpSpPr/>
          <p:nvPr/>
        </p:nvGrpSpPr>
        <p:grpSpPr>
          <a:xfrm>
            <a:off x="3693076" y="4381897"/>
            <a:ext cx="4112548" cy="1843922"/>
            <a:chOff x="3126108" y="2976148"/>
            <a:chExt cx="4838773" cy="2100359"/>
          </a:xfrm>
        </p:grpSpPr>
        <mc:AlternateContent xmlns:mc="http://schemas.openxmlformats.org/markup-compatibility/2006" xmlns:a14="http://schemas.microsoft.com/office/drawing/2010/main">
          <mc:Choice Requires="a14">
            <p:sp>
              <p:nvSpPr>
                <p:cNvPr id="93" name="流程图: 延期 92">
                  <a:extLst>
                    <a:ext uri="{FF2B5EF4-FFF2-40B4-BE49-F238E27FC236}">
                      <a16:creationId xmlns:a16="http://schemas.microsoft.com/office/drawing/2014/main" id="{A58974FC-8CE3-46D4-8816-CF7819BB8AF1}"/>
                    </a:ext>
                  </a:extLst>
                </p:cNvPr>
                <p:cNvSpPr/>
                <p:nvPr/>
              </p:nvSpPr>
              <p:spPr>
                <a:xfrm>
                  <a:off x="7043393" y="3730500"/>
                  <a:ext cx="921488" cy="859022"/>
                </a:xfrm>
                <a:prstGeom prst="flowChartDelay">
                  <a:avLst/>
                </a:prstGeom>
                <a:solidFill>
                  <a:srgbClr val="92D050"/>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400" dirty="0">
                      <a:ea typeface="黑体" pitchFamily="49" charset="-122"/>
                    </a:rPr>
                    <a:t>输出</a:t>
                  </a:r>
                  <a:endParaRPr lang="en-US" altLang="zh-CN" sz="1400" dirty="0">
                    <a:ea typeface="黑体" pitchFamily="49" charset="-122"/>
                  </a:endParaRPr>
                </a:p>
                <a:p>
                  <a:pPr algn="ct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ea typeface="黑体" pitchFamily="49" charset="-122"/>
                          </a:rPr>
                          <m:t>𝑂𝑢𝑡</m:t>
                        </m:r>
                      </m:oMath>
                    </m:oMathPara>
                  </a14:m>
                  <a:endParaRPr lang="zh-CN" altLang="en-US" dirty="0">
                    <a:ea typeface="黑体" pitchFamily="49" charset="-122"/>
                  </a:endParaRPr>
                </a:p>
              </p:txBody>
            </p:sp>
          </mc:Choice>
          <mc:Fallback xmlns="">
            <p:sp>
              <p:nvSpPr>
                <p:cNvPr id="93" name="流程图: 延期 92">
                  <a:extLst>
                    <a:ext uri="{FF2B5EF4-FFF2-40B4-BE49-F238E27FC236}">
                      <a16:creationId xmlns:a16="http://schemas.microsoft.com/office/drawing/2014/main" xmlns:a14="http://schemas.microsoft.com/office/drawing/2010/main" xmlns="" id="{A58974FC-8CE3-46D4-8816-CF7819BB8AF1}"/>
                    </a:ext>
                  </a:extLst>
                </p:cNvPr>
                <p:cNvSpPr>
                  <a:spLocks noRot="1" noChangeAspect="1" noMove="1" noResize="1" noEditPoints="1" noAdjustHandles="1" noChangeArrowheads="1" noChangeShapeType="1" noTextEdit="1"/>
                </p:cNvSpPr>
                <p:nvPr/>
              </p:nvSpPr>
              <p:spPr>
                <a:xfrm>
                  <a:off x="7043393" y="3730500"/>
                  <a:ext cx="921488" cy="859022"/>
                </a:xfrm>
                <a:prstGeom prst="flowChartDelay">
                  <a:avLst/>
                </a:prstGeom>
                <a:blipFill rotWithShape="1">
                  <a:blip r:embed="rId2"/>
                  <a:stretch>
                    <a:fillRect t="-312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4" name="矩形 93">
                  <a:extLst>
                    <a:ext uri="{FF2B5EF4-FFF2-40B4-BE49-F238E27FC236}">
                      <a16:creationId xmlns:a16="http://schemas.microsoft.com/office/drawing/2014/main" id="{A32ED554-DE56-4DD8-B5FB-38E5EE543DA4}"/>
                    </a:ext>
                  </a:extLst>
                </p:cNvPr>
                <p:cNvSpPr/>
                <p:nvPr/>
              </p:nvSpPr>
              <p:spPr>
                <a:xfrm>
                  <a:off x="5930519" y="3730500"/>
                  <a:ext cx="1112874" cy="859022"/>
                </a:xfrm>
                <a:prstGeom prst="rect">
                  <a:avLst/>
                </a:prstGeom>
                <a:solidFill>
                  <a:srgbClr val="FFFF00"/>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400" dirty="0">
                      <a:ea typeface="黑体" pitchFamily="49" charset="-122"/>
                    </a:rPr>
                    <a:t>激活函数</a:t>
                  </a:r>
                  <a:endParaRPr lang="en-US" altLang="zh-CN" sz="1400" dirty="0">
                    <a:ea typeface="黑体" pitchFamily="49" charset="-122"/>
                  </a:endParaRPr>
                </a:p>
                <a:p>
                  <a:pPr algn="ctr"/>
                  <a14:m>
                    <m:oMathPara xmlns:m="http://schemas.openxmlformats.org/officeDocument/2006/math">
                      <m:oMathParaPr>
                        <m:jc m:val="centerGroup"/>
                      </m:oMathParaPr>
                      <m:oMath xmlns:m="http://schemas.openxmlformats.org/officeDocument/2006/math">
                        <m:r>
                          <a:rPr lang="en-US" altLang="zh-CN" i="1" dirty="0">
                            <a:latin typeface="Cambria Math" panose="02040503050406030204" pitchFamily="18" charset="0"/>
                          </a:rPr>
                          <m:t>𝑔</m:t>
                        </m:r>
                      </m:oMath>
                    </m:oMathPara>
                  </a14:m>
                  <a:endParaRPr lang="zh-CN" altLang="en-US" dirty="0">
                    <a:ea typeface="黑体" pitchFamily="49" charset="-122"/>
                  </a:endParaRPr>
                </a:p>
              </p:txBody>
            </p:sp>
          </mc:Choice>
          <mc:Fallback xmlns="">
            <p:sp>
              <p:nvSpPr>
                <p:cNvPr id="94" name="矩形 93">
                  <a:extLst>
                    <a:ext uri="{FF2B5EF4-FFF2-40B4-BE49-F238E27FC236}">
                      <a16:creationId xmlns:a16="http://schemas.microsoft.com/office/drawing/2014/main" xmlns:a14="http://schemas.microsoft.com/office/drawing/2010/main" xmlns="" id="{A32ED554-DE56-4DD8-B5FB-38E5EE543DA4}"/>
                    </a:ext>
                  </a:extLst>
                </p:cNvPr>
                <p:cNvSpPr>
                  <a:spLocks noRot="1" noChangeAspect="1" noMove="1" noResize="1" noEditPoints="1" noAdjustHandles="1" noChangeArrowheads="1" noChangeShapeType="1" noTextEdit="1"/>
                </p:cNvSpPr>
                <p:nvPr/>
              </p:nvSpPr>
              <p:spPr>
                <a:xfrm>
                  <a:off x="5930519" y="3730500"/>
                  <a:ext cx="1112874" cy="859022"/>
                </a:xfrm>
                <a:prstGeom prst="rect">
                  <a:avLst/>
                </a:prstGeom>
                <a:blipFill rotWithShape="1">
                  <a:blip r:embed="rId3"/>
                  <a:stretch>
                    <a:fillRect t="-3125" b="-312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5" name="流程图: 延期 94">
                  <a:extLst>
                    <a:ext uri="{FF2B5EF4-FFF2-40B4-BE49-F238E27FC236}">
                      <a16:creationId xmlns:a16="http://schemas.microsoft.com/office/drawing/2014/main" id="{A5B870AB-0237-45FE-86E0-ECB209EE1F71}"/>
                    </a:ext>
                  </a:extLst>
                </p:cNvPr>
                <p:cNvSpPr/>
                <p:nvPr/>
              </p:nvSpPr>
              <p:spPr>
                <a:xfrm flipH="1">
                  <a:off x="5009031" y="3730500"/>
                  <a:ext cx="921488" cy="859022"/>
                </a:xfrm>
                <a:prstGeom prst="flowChartDelay">
                  <a:avLst/>
                </a:prstGeom>
                <a:solidFill>
                  <a:srgbClr val="00B050"/>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400" dirty="0">
                      <a:ea typeface="黑体" pitchFamily="49" charset="-122"/>
                    </a:rPr>
                    <a:t>输入</a:t>
                  </a:r>
                  <a14:m>
                    <m:oMath xmlns:m="http://schemas.openxmlformats.org/officeDocument/2006/math">
                      <m:r>
                        <a:rPr lang="en-US" altLang="zh-CN" i="1">
                          <a:latin typeface="Cambria Math" panose="02040503050406030204" pitchFamily="18" charset="0"/>
                          <a:ea typeface="黑体" panose="02010609060101010101" pitchFamily="49" charset="-122"/>
                        </a:rPr>
                        <m:t>𝐼𝑛</m:t>
                      </m:r>
                    </m:oMath>
                  </a14:m>
                  <a:endParaRPr lang="zh-CN" altLang="en-US" dirty="0">
                    <a:ea typeface="黑体" pitchFamily="49" charset="-122"/>
                  </a:endParaRPr>
                </a:p>
              </p:txBody>
            </p:sp>
          </mc:Choice>
          <mc:Fallback xmlns="">
            <p:sp>
              <p:nvSpPr>
                <p:cNvPr id="95" name="流程图: 延期 94">
                  <a:extLst>
                    <a:ext uri="{FF2B5EF4-FFF2-40B4-BE49-F238E27FC236}">
                      <a16:creationId xmlns:a16="http://schemas.microsoft.com/office/drawing/2014/main" xmlns:a14="http://schemas.microsoft.com/office/drawing/2010/main" xmlns="" id="{A5B870AB-0237-45FE-86E0-ECB209EE1F71}"/>
                    </a:ext>
                  </a:extLst>
                </p:cNvPr>
                <p:cNvSpPr>
                  <a:spLocks noRot="1" noChangeAspect="1" noMove="1" noResize="1" noEditPoints="1" noAdjustHandles="1" noChangeArrowheads="1" noChangeShapeType="1" noTextEdit="1"/>
                </p:cNvSpPr>
                <p:nvPr/>
              </p:nvSpPr>
              <p:spPr>
                <a:xfrm flipH="1">
                  <a:off x="5009031" y="3730500"/>
                  <a:ext cx="921488" cy="859022"/>
                </a:xfrm>
                <a:prstGeom prst="flowChartDelay">
                  <a:avLst/>
                </a:prstGeom>
                <a:blipFill rotWithShape="1">
                  <a:blip r:embed="rId4"/>
                  <a:stretch>
                    <a:fillRect t="-1042"/>
                  </a:stretch>
                </a:blipFill>
              </p:spPr>
              <p:txBody>
                <a:bodyPr/>
                <a:lstStyle/>
                <a:p>
                  <a:r>
                    <a:rPr lang="zh-CN" altLang="en-US">
                      <a:noFill/>
                    </a:rPr>
                    <a:t> </a:t>
                  </a:r>
                </a:p>
              </p:txBody>
            </p:sp>
          </mc:Fallback>
        </mc:AlternateContent>
        <p:cxnSp>
          <p:nvCxnSpPr>
            <p:cNvPr id="96" name="直接箭头连接符 95">
              <a:extLst>
                <a:ext uri="{FF2B5EF4-FFF2-40B4-BE49-F238E27FC236}">
                  <a16:creationId xmlns:a16="http://schemas.microsoft.com/office/drawing/2014/main" id="{C1246A57-5E1B-4119-BFE8-7AEAD84CB4AF}"/>
                </a:ext>
              </a:extLst>
            </p:cNvPr>
            <p:cNvCxnSpPr>
              <a:cxnSpLocks/>
              <a:stCxn id="98" idx="5"/>
            </p:cNvCxnSpPr>
            <p:nvPr/>
          </p:nvCxnSpPr>
          <p:spPr>
            <a:xfrm>
              <a:off x="3941745" y="3397202"/>
              <a:ext cx="1040718" cy="557638"/>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7" name="直接箭头连接符 96">
              <a:extLst>
                <a:ext uri="{FF2B5EF4-FFF2-40B4-BE49-F238E27FC236}">
                  <a16:creationId xmlns:a16="http://schemas.microsoft.com/office/drawing/2014/main" id="{906E3568-E027-4F82-9DEB-E794864660A6}"/>
                </a:ext>
              </a:extLst>
            </p:cNvPr>
            <p:cNvCxnSpPr>
              <a:cxnSpLocks/>
              <a:stCxn id="99" idx="5"/>
            </p:cNvCxnSpPr>
            <p:nvPr/>
          </p:nvCxnSpPr>
          <p:spPr>
            <a:xfrm>
              <a:off x="3568590" y="4028384"/>
              <a:ext cx="1413873" cy="131627"/>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8" name="椭圆 97">
                  <a:extLst>
                    <a:ext uri="{FF2B5EF4-FFF2-40B4-BE49-F238E27FC236}">
                      <a16:creationId xmlns:a16="http://schemas.microsoft.com/office/drawing/2014/main" id="{E741B014-7E41-48F8-AA8D-E55B78335902}"/>
                    </a:ext>
                  </a:extLst>
                </p:cNvPr>
                <p:cNvSpPr/>
                <p:nvPr/>
              </p:nvSpPr>
              <p:spPr>
                <a:xfrm>
                  <a:off x="3499263" y="2976148"/>
                  <a:ext cx="518400" cy="493295"/>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altLang="zh-CN" i="1" smtClean="0">
                                <a:latin typeface="Cambria Math" panose="02040503050406030204" pitchFamily="18" charset="0"/>
                                <a:ea typeface="黑体" pitchFamily="49" charset="-122"/>
                              </a:rPr>
                            </m:ctrlPr>
                          </m:sSubPr>
                          <m:e>
                            <m:r>
                              <a:rPr lang="en-US" altLang="zh-CN" b="0" i="1" smtClean="0">
                                <a:latin typeface="Cambria Math" panose="02040503050406030204" pitchFamily="18" charset="0"/>
                                <a:ea typeface="黑体" pitchFamily="49" charset="-122"/>
                              </a:rPr>
                              <m:t>𝑎</m:t>
                            </m:r>
                          </m:e>
                          <m:sub>
                            <m:r>
                              <a:rPr lang="en-US" altLang="zh-CN" i="1">
                                <a:latin typeface="Cambria Math" panose="02040503050406030204" pitchFamily="18" charset="0"/>
                                <a:ea typeface="黑体" pitchFamily="49" charset="-122"/>
                              </a:rPr>
                              <m:t>1</m:t>
                            </m:r>
                          </m:sub>
                        </m:sSub>
                      </m:oMath>
                    </m:oMathPara>
                  </a14:m>
                  <a:endParaRPr lang="zh-CN" altLang="en-US" dirty="0">
                    <a:ea typeface="黑体" pitchFamily="49" charset="-122"/>
                  </a:endParaRPr>
                </a:p>
              </p:txBody>
            </p:sp>
          </mc:Choice>
          <mc:Fallback xmlns="">
            <p:sp>
              <p:nvSpPr>
                <p:cNvPr id="98" name="椭圆 97">
                  <a:extLst>
                    <a:ext uri="{FF2B5EF4-FFF2-40B4-BE49-F238E27FC236}">
                      <a16:creationId xmlns:a16="http://schemas.microsoft.com/office/drawing/2014/main" xmlns:a14="http://schemas.microsoft.com/office/drawing/2010/main" xmlns="" id="{E741B014-7E41-48F8-AA8D-E55B78335902}"/>
                    </a:ext>
                  </a:extLst>
                </p:cNvPr>
                <p:cNvSpPr>
                  <a:spLocks noRot="1" noChangeAspect="1" noMove="1" noResize="1" noEditPoints="1" noAdjustHandles="1" noChangeArrowheads="1" noChangeShapeType="1" noTextEdit="1"/>
                </p:cNvSpPr>
                <p:nvPr/>
              </p:nvSpPr>
              <p:spPr>
                <a:xfrm>
                  <a:off x="3499263" y="2976148"/>
                  <a:ext cx="518400" cy="493295"/>
                </a:xfrm>
                <a:prstGeom prst="ellipse">
                  <a:avLst/>
                </a:prstGeom>
                <a:blipFill rotWithShape="1">
                  <a:blip r:embed="rId5"/>
                  <a:stretch>
                    <a:fillRect b="-350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9" name="椭圆 98">
                  <a:extLst>
                    <a:ext uri="{FF2B5EF4-FFF2-40B4-BE49-F238E27FC236}">
                      <a16:creationId xmlns:a16="http://schemas.microsoft.com/office/drawing/2014/main" id="{0F581B86-09BF-4FB5-92C1-DD5BAF4CA307}"/>
                    </a:ext>
                  </a:extLst>
                </p:cNvPr>
                <p:cNvSpPr/>
                <p:nvPr/>
              </p:nvSpPr>
              <p:spPr>
                <a:xfrm>
                  <a:off x="3126108" y="3607330"/>
                  <a:ext cx="518400" cy="493295"/>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altLang="zh-CN" i="1" smtClean="0">
                                <a:latin typeface="Cambria Math" panose="02040503050406030204" pitchFamily="18" charset="0"/>
                                <a:ea typeface="黑体" pitchFamily="49" charset="-122"/>
                              </a:rPr>
                            </m:ctrlPr>
                          </m:sSubPr>
                          <m:e>
                            <m:r>
                              <a:rPr lang="en-US" altLang="zh-CN" b="0" i="1" smtClean="0">
                                <a:latin typeface="Cambria Math" panose="02040503050406030204" pitchFamily="18" charset="0"/>
                                <a:ea typeface="黑体" pitchFamily="49" charset="-122"/>
                              </a:rPr>
                              <m:t>𝑎</m:t>
                            </m:r>
                          </m:e>
                          <m:sub>
                            <m:r>
                              <a:rPr lang="en-US" altLang="zh-CN" i="1">
                                <a:latin typeface="Cambria Math" panose="02040503050406030204" pitchFamily="18" charset="0"/>
                                <a:ea typeface="黑体" pitchFamily="49" charset="-122"/>
                              </a:rPr>
                              <m:t>2</m:t>
                            </m:r>
                          </m:sub>
                        </m:sSub>
                      </m:oMath>
                    </m:oMathPara>
                  </a14:m>
                  <a:endParaRPr lang="zh-CN" altLang="en-US" dirty="0">
                    <a:ea typeface="黑体" pitchFamily="49" charset="-122"/>
                  </a:endParaRPr>
                </a:p>
              </p:txBody>
            </p:sp>
          </mc:Choice>
          <mc:Fallback xmlns="">
            <p:sp>
              <p:nvSpPr>
                <p:cNvPr id="99" name="椭圆 98">
                  <a:extLst>
                    <a:ext uri="{FF2B5EF4-FFF2-40B4-BE49-F238E27FC236}">
                      <a16:creationId xmlns:a16="http://schemas.microsoft.com/office/drawing/2014/main" xmlns:a14="http://schemas.microsoft.com/office/drawing/2010/main" xmlns="" id="{0F581B86-09BF-4FB5-92C1-DD5BAF4CA307}"/>
                    </a:ext>
                  </a:extLst>
                </p:cNvPr>
                <p:cNvSpPr>
                  <a:spLocks noRot="1" noChangeAspect="1" noMove="1" noResize="1" noEditPoints="1" noAdjustHandles="1" noChangeArrowheads="1" noChangeShapeType="1" noTextEdit="1"/>
                </p:cNvSpPr>
                <p:nvPr/>
              </p:nvSpPr>
              <p:spPr>
                <a:xfrm>
                  <a:off x="3126108" y="3607330"/>
                  <a:ext cx="518400" cy="493295"/>
                </a:xfrm>
                <a:prstGeom prst="ellipse">
                  <a:avLst/>
                </a:prstGeom>
                <a:blipFill rotWithShape="1">
                  <a:blip r:embed="rId6"/>
                  <a:stretch>
                    <a:fillRect b="-172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0" name="文本框 35">
                  <a:extLst>
                    <a:ext uri="{FF2B5EF4-FFF2-40B4-BE49-F238E27FC236}">
                      <a16:creationId xmlns:a16="http://schemas.microsoft.com/office/drawing/2014/main" id="{290081B2-5202-408E-AD0A-11583988EC43}"/>
                    </a:ext>
                  </a:extLst>
                </p:cNvPr>
                <p:cNvSpPr txBox="1"/>
                <p:nvPr/>
              </p:nvSpPr>
              <p:spPr>
                <a:xfrm>
                  <a:off x="4314287" y="3225217"/>
                  <a:ext cx="467999" cy="42069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ea typeface="黑体" pitchFamily="49" charset="-122"/>
                              </a:rPr>
                            </m:ctrlPr>
                          </m:sSubPr>
                          <m:e>
                            <m:r>
                              <a:rPr lang="en-US" altLang="zh-CN" b="0" i="1" smtClean="0">
                                <a:latin typeface="Cambria Math" panose="02040503050406030204" pitchFamily="18" charset="0"/>
                                <a:ea typeface="黑体" pitchFamily="49" charset="-122"/>
                              </a:rPr>
                              <m:t>𝑤</m:t>
                            </m:r>
                          </m:e>
                          <m:sub>
                            <m:r>
                              <a:rPr lang="en-US" altLang="zh-CN" i="1">
                                <a:latin typeface="Cambria Math" panose="02040503050406030204" pitchFamily="18" charset="0"/>
                                <a:ea typeface="黑体" pitchFamily="49" charset="-122"/>
                              </a:rPr>
                              <m:t>1</m:t>
                            </m:r>
                          </m:sub>
                        </m:sSub>
                      </m:oMath>
                    </m:oMathPara>
                  </a14:m>
                  <a:endParaRPr lang="zh-CN" altLang="en-US" dirty="0">
                    <a:ea typeface="黑体" pitchFamily="49" charset="-122"/>
                  </a:endParaRPr>
                </a:p>
              </p:txBody>
            </p:sp>
          </mc:Choice>
          <mc:Fallback xmlns="">
            <p:sp>
              <p:nvSpPr>
                <p:cNvPr id="100" name="文本框 35">
                  <a:extLst>
                    <a:ext uri="{FF2B5EF4-FFF2-40B4-BE49-F238E27FC236}">
                      <a16:creationId xmlns:a16="http://schemas.microsoft.com/office/drawing/2014/main" xmlns:a14="http://schemas.microsoft.com/office/drawing/2010/main" xmlns="" id="{290081B2-5202-408E-AD0A-11583988EC43}"/>
                    </a:ext>
                  </a:extLst>
                </p:cNvPr>
                <p:cNvSpPr txBox="1">
                  <a:spLocks noRot="1" noChangeAspect="1" noMove="1" noResize="1" noEditPoints="1" noAdjustHandles="1" noChangeArrowheads="1" noChangeShapeType="1" noTextEdit="1"/>
                </p:cNvSpPr>
                <p:nvPr/>
              </p:nvSpPr>
              <p:spPr>
                <a:xfrm>
                  <a:off x="4314287" y="3225217"/>
                  <a:ext cx="467999" cy="369333"/>
                </a:xfrm>
                <a:prstGeom prst="rect">
                  <a:avLst/>
                </a:prstGeom>
                <a:blipFill rotWithShape="1">
                  <a:blip r:embed="rId7"/>
                  <a:stretch>
                    <a:fillRect r="-1515" b="-5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1" name="文本框 38">
                  <a:extLst>
                    <a:ext uri="{FF2B5EF4-FFF2-40B4-BE49-F238E27FC236}">
                      <a16:creationId xmlns:a16="http://schemas.microsoft.com/office/drawing/2014/main" id="{52670006-D4F1-4384-B37C-949D211F65A4}"/>
                    </a:ext>
                  </a:extLst>
                </p:cNvPr>
                <p:cNvSpPr txBox="1"/>
                <p:nvPr/>
              </p:nvSpPr>
              <p:spPr>
                <a:xfrm>
                  <a:off x="3941133" y="3650380"/>
                  <a:ext cx="467999" cy="42069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ea typeface="黑体" pitchFamily="49" charset="-122"/>
                              </a:rPr>
                            </m:ctrlPr>
                          </m:sSubPr>
                          <m:e>
                            <m:r>
                              <a:rPr lang="en-US" altLang="zh-CN" b="0" i="1" smtClean="0">
                                <a:latin typeface="Cambria Math" panose="02040503050406030204" pitchFamily="18" charset="0"/>
                                <a:ea typeface="黑体" pitchFamily="49" charset="-122"/>
                              </a:rPr>
                              <m:t>𝑤</m:t>
                            </m:r>
                          </m:e>
                          <m:sub>
                            <m:r>
                              <a:rPr lang="en-US" altLang="zh-CN" i="1">
                                <a:latin typeface="Cambria Math" panose="02040503050406030204" pitchFamily="18" charset="0"/>
                                <a:ea typeface="黑体" pitchFamily="49" charset="-122"/>
                              </a:rPr>
                              <m:t>2</m:t>
                            </m:r>
                          </m:sub>
                        </m:sSub>
                      </m:oMath>
                    </m:oMathPara>
                  </a14:m>
                  <a:endParaRPr lang="zh-CN" altLang="en-US" dirty="0">
                    <a:ea typeface="黑体" pitchFamily="49" charset="-122"/>
                  </a:endParaRPr>
                </a:p>
              </p:txBody>
            </p:sp>
          </mc:Choice>
          <mc:Fallback xmlns="">
            <p:sp>
              <p:nvSpPr>
                <p:cNvPr id="101" name="文本框 38">
                  <a:extLst>
                    <a:ext uri="{FF2B5EF4-FFF2-40B4-BE49-F238E27FC236}">
                      <a16:creationId xmlns:a16="http://schemas.microsoft.com/office/drawing/2014/main" xmlns:a14="http://schemas.microsoft.com/office/drawing/2010/main" xmlns="" id="{52670006-D4F1-4384-B37C-949D211F65A4}"/>
                    </a:ext>
                  </a:extLst>
                </p:cNvPr>
                <p:cNvSpPr txBox="1">
                  <a:spLocks noRot="1" noChangeAspect="1" noMove="1" noResize="1" noEditPoints="1" noAdjustHandles="1" noChangeArrowheads="1" noChangeShapeType="1" noTextEdit="1"/>
                </p:cNvSpPr>
                <p:nvPr/>
              </p:nvSpPr>
              <p:spPr>
                <a:xfrm>
                  <a:off x="3941133" y="3650381"/>
                  <a:ext cx="467999" cy="369333"/>
                </a:xfrm>
                <a:prstGeom prst="rect">
                  <a:avLst/>
                </a:prstGeom>
                <a:blipFill rotWithShape="1">
                  <a:blip r:embed="rId8"/>
                  <a:stretch>
                    <a:fillRect r="-3030" b="-50000"/>
                  </a:stretch>
                </a:blipFill>
              </p:spPr>
              <p:txBody>
                <a:bodyPr/>
                <a:lstStyle/>
                <a:p>
                  <a:r>
                    <a:rPr lang="zh-CN" altLang="en-US">
                      <a:noFill/>
                    </a:rPr>
                    <a:t> </a:t>
                  </a:r>
                </a:p>
              </p:txBody>
            </p:sp>
          </mc:Fallback>
        </mc:AlternateContent>
        <p:sp>
          <p:nvSpPr>
            <p:cNvPr id="102" name="文本框 36">
              <a:extLst>
                <a:ext uri="{FF2B5EF4-FFF2-40B4-BE49-F238E27FC236}">
                  <a16:creationId xmlns:a16="http://schemas.microsoft.com/office/drawing/2014/main" id="{4AD26B77-6613-4D28-AAE3-C86EC9D2E06D}"/>
                </a:ext>
              </a:extLst>
            </p:cNvPr>
            <p:cNvSpPr txBox="1"/>
            <p:nvPr/>
          </p:nvSpPr>
          <p:spPr>
            <a:xfrm>
              <a:off x="3186906" y="4313183"/>
              <a:ext cx="543189" cy="369331"/>
            </a:xfrm>
            <a:prstGeom prst="rect">
              <a:avLst/>
            </a:prstGeom>
            <a:noFill/>
          </p:spPr>
          <p:txBody>
            <a:bodyPr vert="eaVert" wrap="square" rtlCol="0">
              <a:spAutoFit/>
            </a:bodyPr>
            <a:lstStyle/>
            <a:p>
              <a:r>
                <a:rPr lang="en-US" altLang="zh-CN" dirty="0">
                  <a:ea typeface="黑体" pitchFamily="49" charset="-122"/>
                </a:rPr>
                <a:t>…</a:t>
              </a:r>
              <a:endParaRPr lang="zh-CN" altLang="en-US" dirty="0">
                <a:ea typeface="黑体" pitchFamily="49" charset="-122"/>
              </a:endParaRPr>
            </a:p>
          </p:txBody>
        </p:sp>
        <p:cxnSp>
          <p:nvCxnSpPr>
            <p:cNvPr id="103" name="直接箭头连接符 102">
              <a:extLst>
                <a:ext uri="{FF2B5EF4-FFF2-40B4-BE49-F238E27FC236}">
                  <a16:creationId xmlns:a16="http://schemas.microsoft.com/office/drawing/2014/main" id="{A78B3969-90CC-4E40-A418-5D9BA72F3599}"/>
                </a:ext>
              </a:extLst>
            </p:cNvPr>
            <p:cNvCxnSpPr>
              <a:cxnSpLocks/>
            </p:cNvCxnSpPr>
            <p:nvPr/>
          </p:nvCxnSpPr>
          <p:spPr>
            <a:xfrm flipV="1">
              <a:off x="3644508" y="4307803"/>
              <a:ext cx="1337955" cy="668737"/>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4" name="文本框 42">
                  <a:extLst>
                    <a:ext uri="{FF2B5EF4-FFF2-40B4-BE49-F238E27FC236}">
                      <a16:creationId xmlns:a16="http://schemas.microsoft.com/office/drawing/2014/main" id="{E7AC8A25-AFAF-4F6F-B4AB-9F00C1D71ED7}"/>
                    </a:ext>
                  </a:extLst>
                </p:cNvPr>
                <p:cNvSpPr txBox="1"/>
                <p:nvPr/>
              </p:nvSpPr>
              <p:spPr>
                <a:xfrm>
                  <a:off x="4090156" y="4655811"/>
                  <a:ext cx="467999" cy="42069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ea typeface="黑体" pitchFamily="49" charset="-122"/>
                              </a:rPr>
                            </m:ctrlPr>
                          </m:sSubPr>
                          <m:e>
                            <m:r>
                              <a:rPr lang="en-US" altLang="zh-CN" b="0" i="1" smtClean="0">
                                <a:latin typeface="Cambria Math" panose="02040503050406030204" pitchFamily="18" charset="0"/>
                                <a:ea typeface="黑体" pitchFamily="49" charset="-122"/>
                              </a:rPr>
                              <m:t>𝑤</m:t>
                            </m:r>
                          </m:e>
                          <m:sub>
                            <m:r>
                              <a:rPr lang="en-US" altLang="zh-CN" b="0" i="1" smtClean="0">
                                <a:latin typeface="Cambria Math" panose="02040503050406030204" pitchFamily="18" charset="0"/>
                                <a:ea typeface="黑体" pitchFamily="49" charset="-122"/>
                              </a:rPr>
                              <m:t>𝑛</m:t>
                            </m:r>
                          </m:sub>
                        </m:sSub>
                      </m:oMath>
                    </m:oMathPara>
                  </a14:m>
                  <a:endParaRPr lang="zh-CN" altLang="en-US" dirty="0">
                    <a:ea typeface="黑体" pitchFamily="49" charset="-122"/>
                  </a:endParaRPr>
                </a:p>
              </p:txBody>
            </p:sp>
          </mc:Choice>
          <mc:Fallback xmlns="">
            <p:sp>
              <p:nvSpPr>
                <p:cNvPr id="104" name="文本框 42">
                  <a:extLst>
                    <a:ext uri="{FF2B5EF4-FFF2-40B4-BE49-F238E27FC236}">
                      <a16:creationId xmlns:a16="http://schemas.microsoft.com/office/drawing/2014/main" xmlns:a14="http://schemas.microsoft.com/office/drawing/2010/main" xmlns="" id="{E7AC8A25-AFAF-4F6F-B4AB-9F00C1D71ED7}"/>
                    </a:ext>
                  </a:extLst>
                </p:cNvPr>
                <p:cNvSpPr txBox="1">
                  <a:spLocks noRot="1" noChangeAspect="1" noMove="1" noResize="1" noEditPoints="1" noAdjustHandles="1" noChangeArrowheads="1" noChangeShapeType="1" noTextEdit="1"/>
                </p:cNvSpPr>
                <p:nvPr/>
              </p:nvSpPr>
              <p:spPr>
                <a:xfrm>
                  <a:off x="4090156" y="4655810"/>
                  <a:ext cx="468000" cy="369332"/>
                </a:xfrm>
                <a:prstGeom prst="rect">
                  <a:avLst/>
                </a:prstGeom>
                <a:blipFill rotWithShape="1">
                  <a:blip r:embed="rId9"/>
                  <a:stretch>
                    <a:fillRect r="-3077" b="-48718"/>
                  </a:stretch>
                </a:blipFill>
              </p:spPr>
              <p:txBody>
                <a:bodyPr/>
                <a:lstStyle/>
                <a:p>
                  <a:r>
                    <a:rPr lang="zh-CN" altLang="en-US">
                      <a:noFill/>
                    </a:rPr>
                    <a:t> </a:t>
                  </a:r>
                </a:p>
              </p:txBody>
            </p:sp>
          </mc:Fallback>
        </mc:AlternateContent>
      </p:grpSp>
      <p:graphicFrame>
        <p:nvGraphicFramePr>
          <p:cNvPr id="4" name="表格 3"/>
          <p:cNvGraphicFramePr>
            <a:graphicFrameLocks noGrp="1"/>
          </p:cNvGraphicFramePr>
          <p:nvPr>
            <p:extLst>
              <p:ext uri="{D42A27DB-BD31-4B8C-83A1-F6EECF244321}">
                <p14:modId xmlns:p14="http://schemas.microsoft.com/office/powerpoint/2010/main" val="3304281432"/>
              </p:ext>
            </p:extLst>
          </p:nvPr>
        </p:nvGraphicFramePr>
        <p:xfrm>
          <a:off x="359569" y="4803355"/>
          <a:ext cx="837968" cy="1076576"/>
        </p:xfrm>
        <a:graphic>
          <a:graphicData uri="http://schemas.openxmlformats.org/drawingml/2006/table">
            <a:tbl>
              <a:tblPr firstRow="1" bandRow="1">
                <a:tableStyleId>{5C22544A-7EE6-4342-B048-85BDC9FD1C3A}</a:tableStyleId>
              </a:tblPr>
              <a:tblGrid>
                <a:gridCol w="266797">
                  <a:extLst>
                    <a:ext uri="{9D8B030D-6E8A-4147-A177-3AD203B41FA5}">
                      <a16:colId xmlns:a16="http://schemas.microsoft.com/office/drawing/2014/main" val="20000"/>
                    </a:ext>
                  </a:extLst>
                </a:gridCol>
                <a:gridCol w="243256">
                  <a:extLst>
                    <a:ext uri="{9D8B030D-6E8A-4147-A177-3AD203B41FA5}">
                      <a16:colId xmlns:a16="http://schemas.microsoft.com/office/drawing/2014/main" val="20001"/>
                    </a:ext>
                  </a:extLst>
                </a:gridCol>
                <a:gridCol w="327915">
                  <a:extLst>
                    <a:ext uri="{9D8B030D-6E8A-4147-A177-3AD203B41FA5}">
                      <a16:colId xmlns:a16="http://schemas.microsoft.com/office/drawing/2014/main" val="20002"/>
                    </a:ext>
                  </a:extLst>
                </a:gridCol>
              </a:tblGrid>
              <a:tr h="362814">
                <a:tc>
                  <a:txBody>
                    <a:bodyPr/>
                    <a:lstStyle/>
                    <a:p>
                      <a:endParaRPr lang="zh-CN" altLang="en-US" sz="1500" dirty="0">
                        <a:latin typeface="Times New Roman" panose="02020603050405020304" pitchFamily="18" charset="0"/>
                        <a:cs typeface="Times New Roman" panose="02020603050405020304" pitchFamily="18" charset="0"/>
                      </a:endParaRPr>
                    </a:p>
                  </a:txBody>
                  <a:tcPr marT="60960" marB="60960">
                    <a:solidFill>
                      <a:srgbClr val="FFFF00"/>
                    </a:solidFill>
                  </a:tcPr>
                </a:tc>
                <a:tc>
                  <a:txBody>
                    <a:bodyPr/>
                    <a:lstStyle/>
                    <a:p>
                      <a:endParaRPr lang="zh-CN" altLang="en-US" sz="1500" dirty="0">
                        <a:latin typeface="Times New Roman" panose="02020603050405020304" pitchFamily="18" charset="0"/>
                        <a:cs typeface="Times New Roman" panose="02020603050405020304" pitchFamily="18" charset="0"/>
                      </a:endParaRPr>
                    </a:p>
                  </a:txBody>
                  <a:tcPr marT="60960" marB="60960">
                    <a:solidFill>
                      <a:schemeClr val="accent6">
                        <a:lumMod val="40000"/>
                        <a:lumOff val="60000"/>
                      </a:schemeClr>
                    </a:solidFill>
                  </a:tcPr>
                </a:tc>
                <a:tc>
                  <a:txBody>
                    <a:bodyPr/>
                    <a:lstStyle/>
                    <a:p>
                      <a:endParaRPr lang="zh-CN" altLang="en-US" sz="1500">
                        <a:latin typeface="Times New Roman" panose="02020603050405020304" pitchFamily="18" charset="0"/>
                        <a:cs typeface="Times New Roman" panose="02020603050405020304" pitchFamily="18" charset="0"/>
                      </a:endParaRPr>
                    </a:p>
                  </a:txBody>
                  <a:tcPr marT="60960" marB="60960"/>
                </a:tc>
                <a:extLst>
                  <a:ext uri="{0D108BD9-81ED-4DB2-BD59-A6C34878D82A}">
                    <a16:rowId xmlns:a16="http://schemas.microsoft.com/office/drawing/2014/main" val="10000"/>
                  </a:ext>
                </a:extLst>
              </a:tr>
              <a:tr h="356881">
                <a:tc>
                  <a:txBody>
                    <a:bodyPr/>
                    <a:lstStyle/>
                    <a:p>
                      <a:endParaRPr lang="zh-CN" altLang="en-US" sz="1500" dirty="0">
                        <a:latin typeface="Times New Roman" panose="02020603050405020304" pitchFamily="18" charset="0"/>
                        <a:cs typeface="Times New Roman" panose="02020603050405020304" pitchFamily="18" charset="0"/>
                      </a:endParaRPr>
                    </a:p>
                  </a:txBody>
                  <a:tcPr marT="60960" marB="60960">
                    <a:solidFill>
                      <a:schemeClr val="accent2">
                        <a:lumMod val="40000"/>
                        <a:lumOff val="60000"/>
                      </a:schemeClr>
                    </a:solidFill>
                  </a:tcPr>
                </a:tc>
                <a:tc>
                  <a:txBody>
                    <a:bodyPr/>
                    <a:lstStyle/>
                    <a:p>
                      <a:endParaRPr lang="zh-CN" altLang="en-US" sz="1500" dirty="0">
                        <a:latin typeface="Times New Roman" panose="02020603050405020304" pitchFamily="18" charset="0"/>
                        <a:cs typeface="Times New Roman" panose="02020603050405020304" pitchFamily="18" charset="0"/>
                      </a:endParaRPr>
                    </a:p>
                  </a:txBody>
                  <a:tcPr marT="60960" marB="60960"/>
                </a:tc>
                <a:tc>
                  <a:txBody>
                    <a:bodyPr/>
                    <a:lstStyle/>
                    <a:p>
                      <a:endParaRPr lang="zh-CN" altLang="en-US" sz="1500" dirty="0">
                        <a:latin typeface="Times New Roman" panose="02020603050405020304" pitchFamily="18" charset="0"/>
                        <a:cs typeface="Times New Roman" panose="02020603050405020304" pitchFamily="18" charset="0"/>
                      </a:endParaRPr>
                    </a:p>
                  </a:txBody>
                  <a:tcPr marT="60960" marB="60960">
                    <a:solidFill>
                      <a:srgbClr val="FF0000"/>
                    </a:solidFill>
                  </a:tcPr>
                </a:tc>
                <a:extLst>
                  <a:ext uri="{0D108BD9-81ED-4DB2-BD59-A6C34878D82A}">
                    <a16:rowId xmlns:a16="http://schemas.microsoft.com/office/drawing/2014/main" val="10001"/>
                  </a:ext>
                </a:extLst>
              </a:tr>
              <a:tr h="356881">
                <a:tc>
                  <a:txBody>
                    <a:bodyPr/>
                    <a:lstStyle/>
                    <a:p>
                      <a:endParaRPr lang="zh-CN" altLang="en-US" sz="1500">
                        <a:latin typeface="Times New Roman" panose="02020603050405020304" pitchFamily="18" charset="0"/>
                        <a:cs typeface="Times New Roman" panose="02020603050405020304" pitchFamily="18" charset="0"/>
                      </a:endParaRPr>
                    </a:p>
                  </a:txBody>
                  <a:tcPr marT="60960" marB="60960"/>
                </a:tc>
                <a:tc>
                  <a:txBody>
                    <a:bodyPr/>
                    <a:lstStyle/>
                    <a:p>
                      <a:endParaRPr lang="zh-CN" altLang="en-US" sz="1500" dirty="0">
                        <a:latin typeface="Times New Roman" panose="02020603050405020304" pitchFamily="18" charset="0"/>
                        <a:cs typeface="Times New Roman" panose="02020603050405020304" pitchFamily="18" charset="0"/>
                      </a:endParaRPr>
                    </a:p>
                  </a:txBody>
                  <a:tcPr marT="60960" marB="60960">
                    <a:solidFill>
                      <a:schemeClr val="tx1">
                        <a:lumMod val="65000"/>
                        <a:lumOff val="35000"/>
                      </a:schemeClr>
                    </a:solidFill>
                  </a:tcPr>
                </a:tc>
                <a:tc>
                  <a:txBody>
                    <a:bodyPr/>
                    <a:lstStyle/>
                    <a:p>
                      <a:endParaRPr lang="zh-CN" altLang="en-US" sz="1500" dirty="0">
                        <a:latin typeface="Times New Roman" panose="02020603050405020304" pitchFamily="18" charset="0"/>
                        <a:cs typeface="Times New Roman" panose="02020603050405020304" pitchFamily="18" charset="0"/>
                      </a:endParaRPr>
                    </a:p>
                  </a:txBody>
                  <a:tcPr marT="60960" marB="60960">
                    <a:solidFill>
                      <a:schemeClr val="tx1">
                        <a:lumMod val="50000"/>
                        <a:lumOff val="50000"/>
                      </a:schemeClr>
                    </a:solidFill>
                  </a:tcPr>
                </a:tc>
                <a:extLst>
                  <a:ext uri="{0D108BD9-81ED-4DB2-BD59-A6C34878D82A}">
                    <a16:rowId xmlns:a16="http://schemas.microsoft.com/office/drawing/2014/main" val="10002"/>
                  </a:ext>
                </a:extLst>
              </a:tr>
            </a:tbl>
          </a:graphicData>
        </a:graphic>
      </p:graphicFrame>
      <p:sp>
        <p:nvSpPr>
          <p:cNvPr id="5" name="矩形 4"/>
          <p:cNvSpPr/>
          <p:nvPr/>
        </p:nvSpPr>
        <p:spPr>
          <a:xfrm>
            <a:off x="1236407" y="5152550"/>
            <a:ext cx="1765954" cy="954107"/>
          </a:xfrm>
          <a:prstGeom prst="rect">
            <a:avLst/>
          </a:prstGeom>
        </p:spPr>
        <p:txBody>
          <a:bodyPr wrap="square">
            <a:spAutoFit/>
          </a:bodyPr>
          <a:lstStyle/>
          <a:p>
            <a:pPr algn="ctr"/>
            <a:r>
              <a:rPr lang="en-US" altLang="zh-CN" sz="1400" dirty="0">
                <a:latin typeface="Times New Roman" panose="02020603050405020304" pitchFamily="18" charset="0"/>
                <a:ea typeface="黑体" panose="02010609060101010101" pitchFamily="49" charset="-122"/>
                <a:cs typeface="Times New Roman" panose="02020603050405020304" pitchFamily="18" charset="0"/>
              </a:rPr>
              <a:t>  3*3</a:t>
            </a:r>
            <a:r>
              <a:rPr lang="zh-CN" altLang="en-US" sz="1400" dirty="0">
                <a:latin typeface="Times New Roman" panose="02020603050405020304" pitchFamily="18" charset="0"/>
                <a:ea typeface="黑体" panose="02010609060101010101" pitchFamily="49" charset="-122"/>
                <a:cs typeface="Times New Roman" panose="02020603050405020304" pitchFamily="18" charset="0"/>
              </a:rPr>
              <a:t>的卷积核</a:t>
            </a:r>
            <a:endParaRPr lang="en-US" altLang="zh-CN" sz="1400" dirty="0">
              <a:latin typeface="Times New Roman" panose="02020603050405020304" pitchFamily="18" charset="0"/>
              <a:ea typeface="黑体" panose="02010609060101010101" pitchFamily="49" charset="-122"/>
              <a:cs typeface="Times New Roman" panose="02020603050405020304" pitchFamily="18" charset="0"/>
            </a:endParaRPr>
          </a:p>
          <a:p>
            <a:pPr algn="ctr"/>
            <a:r>
              <a:rPr lang="zh-CN" altLang="en-US" sz="1400" dirty="0">
                <a:latin typeface="Times New Roman" panose="02020603050405020304" pitchFamily="18" charset="0"/>
                <a:ea typeface="黑体" panose="02010609060101010101" pitchFamily="49" charset="-122"/>
                <a:cs typeface="Times New Roman" panose="02020603050405020304" pitchFamily="18" charset="0"/>
              </a:rPr>
              <a:t>（参数通过数据驱动方式被学习得到且被共享）</a:t>
            </a:r>
          </a:p>
        </p:txBody>
      </p:sp>
      <p:cxnSp>
        <p:nvCxnSpPr>
          <p:cNvPr id="7" name="直接箭头连接符 6"/>
          <p:cNvCxnSpPr>
            <a:stCxn id="4" idx="0"/>
          </p:cNvCxnSpPr>
          <p:nvPr/>
        </p:nvCxnSpPr>
        <p:spPr>
          <a:xfrm flipV="1">
            <a:off x="778553" y="2836679"/>
            <a:ext cx="1109630" cy="196667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5" name="椭圆 104">
                <a:extLst>
                  <a:ext uri="{FF2B5EF4-FFF2-40B4-BE49-F238E27FC236}">
                    <a16:creationId xmlns:a16="http://schemas.microsoft.com/office/drawing/2014/main" id="{0F581B86-09BF-4FB5-92C1-DD5BAF4CA307}"/>
                  </a:ext>
                </a:extLst>
              </p:cNvPr>
              <p:cNvSpPr/>
              <p:nvPr/>
            </p:nvSpPr>
            <p:spPr>
              <a:xfrm>
                <a:off x="3630326" y="5844511"/>
                <a:ext cx="440596" cy="433068"/>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altLang="zh-CN" i="1" smtClean="0">
                              <a:latin typeface="Cambria Math" panose="02040503050406030204" pitchFamily="18" charset="0"/>
                              <a:ea typeface="黑体" pitchFamily="49" charset="-122"/>
                            </a:rPr>
                          </m:ctrlPr>
                        </m:sSubPr>
                        <m:e>
                          <m:r>
                            <a:rPr lang="en-US" altLang="zh-CN" b="0" i="1" smtClean="0">
                              <a:latin typeface="Cambria Math" panose="02040503050406030204" pitchFamily="18" charset="0"/>
                              <a:ea typeface="黑体" pitchFamily="49" charset="-122"/>
                            </a:rPr>
                            <m:t>𝑎</m:t>
                          </m:r>
                        </m:e>
                        <m:sub>
                          <m:r>
                            <a:rPr lang="en-US" altLang="zh-CN" b="0" i="1" smtClean="0">
                              <a:latin typeface="Cambria Math"/>
                              <a:ea typeface="黑体" pitchFamily="49" charset="-122"/>
                            </a:rPr>
                            <m:t>𝑛</m:t>
                          </m:r>
                        </m:sub>
                      </m:sSub>
                    </m:oMath>
                  </m:oMathPara>
                </a14:m>
                <a:endParaRPr lang="zh-CN" altLang="en-US" dirty="0">
                  <a:ea typeface="黑体" pitchFamily="49" charset="-122"/>
                </a:endParaRPr>
              </a:p>
            </p:txBody>
          </p:sp>
        </mc:Choice>
        <mc:Fallback xmlns="">
          <p:sp>
            <p:nvSpPr>
              <p:cNvPr id="105" name="椭圆 104">
                <a:extLst>
                  <a:ext uri="{FF2B5EF4-FFF2-40B4-BE49-F238E27FC236}">
                    <a16:creationId xmlns="" xmlns:a16="http://schemas.microsoft.com/office/drawing/2014/main" xmlns:a14="http://schemas.microsoft.com/office/drawing/2010/main" id="{0F581B86-09BF-4FB5-92C1-DD5BAF4CA307}"/>
                  </a:ext>
                </a:extLst>
              </p:cNvPr>
              <p:cNvSpPr>
                <a:spLocks noRot="1" noChangeAspect="1" noMove="1" noResize="1" noEditPoints="1" noAdjustHandles="1" noChangeArrowheads="1" noChangeShapeType="1" noTextEdit="1"/>
              </p:cNvSpPr>
              <p:nvPr/>
            </p:nvSpPr>
            <p:spPr>
              <a:xfrm>
                <a:off x="3630326" y="4383383"/>
                <a:ext cx="440596" cy="324801"/>
              </a:xfrm>
              <a:prstGeom prst="ellipse">
                <a:avLst/>
              </a:prstGeom>
              <a:blipFill rotWithShape="1">
                <a:blip r:embed="rId10"/>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12318172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853808" y="4257790"/>
            <a:ext cx="7596130" cy="2313647"/>
          </a:xfrm>
          <a:prstGeom prst="rect">
            <a:avLst/>
          </a:prstGeom>
        </p:spPr>
        <p:txBody>
          <a:bodyPr wrap="square">
            <a:spAutoFit/>
          </a:bodyPr>
          <a:lstStyle/>
          <a:p>
            <a:pPr algn="just">
              <a:lnSpc>
                <a:spcPct val="150000"/>
              </a:lnSpc>
            </a:pPr>
            <a:r>
              <a:rPr lang="zh-CN" altLang="zh-CN" sz="1400" b="1" dirty="0">
                <a:latin typeface="Times New Roman" panose="02020603050405020304" pitchFamily="18" charset="0"/>
                <a:ea typeface="楷体" panose="02010609060101010101" pitchFamily="49" charset="-122"/>
                <a:cs typeface="Times New Roman" panose="02020603050405020304" pitchFamily="18" charset="0"/>
              </a:rPr>
              <a:t>神经科学家发现，人的视觉神经细胞对不同的视觉模式具有特征选择性（</a:t>
            </a:r>
            <a:r>
              <a:rPr lang="en-US" altLang="zh-CN" sz="1400" b="1" dirty="0">
                <a:latin typeface="Times New Roman" panose="02020603050405020304" pitchFamily="18" charset="0"/>
                <a:ea typeface="楷体" panose="02010609060101010101" pitchFamily="49" charset="-122"/>
                <a:cs typeface="Times New Roman" panose="02020603050405020304" pitchFamily="18" charset="0"/>
              </a:rPr>
              <a:t>Feature Selectivity</a:t>
            </a:r>
            <a:r>
              <a:rPr lang="zh-CN" altLang="zh-CN" sz="1400" b="1" dirty="0">
                <a:latin typeface="Times New Roman" panose="02020603050405020304" pitchFamily="18" charset="0"/>
                <a:ea typeface="楷体" panose="02010609060101010101" pitchFamily="49" charset="-122"/>
                <a:cs typeface="Times New Roman" panose="02020603050405020304" pitchFamily="18" charset="0"/>
              </a:rPr>
              <a:t>），即不同视觉神经细胞对边界、运动和颜色等不同信息具有强弱不同的选择性。因此，不同卷积核可被用来刻画视觉神经细胞对外界信息感受时的不同选择性。同时也可以看到，卷积所得结果中，每个输出点的取值仅依赖于其在输入图像中该点及其邻域区域点的取值，与这个区域之外的其他点取值均无关，该区域被称为感受野（</a:t>
            </a:r>
            <a:r>
              <a:rPr lang="en-US" altLang="zh-CN" sz="1400" b="1" dirty="0">
                <a:latin typeface="Times New Roman" panose="02020603050405020304" pitchFamily="18" charset="0"/>
                <a:ea typeface="楷体" panose="02010609060101010101" pitchFamily="49" charset="-122"/>
                <a:cs typeface="Times New Roman" panose="02020603050405020304" pitchFamily="18" charset="0"/>
              </a:rPr>
              <a:t>receptive field</a:t>
            </a:r>
            <a:r>
              <a:rPr lang="zh-CN" altLang="zh-CN" sz="1400" b="1" dirty="0">
                <a:latin typeface="Times New Roman" panose="02020603050405020304" pitchFamily="18" charset="0"/>
                <a:ea typeface="楷体" panose="02010609060101010101" pitchFamily="49" charset="-122"/>
                <a:cs typeface="Times New Roman" panose="02020603050405020304" pitchFamily="18" charset="0"/>
              </a:rPr>
              <a:t>），正所谓</a:t>
            </a:r>
            <a:r>
              <a:rPr lang="en-US" altLang="zh-CN" sz="1400" b="1" dirty="0">
                <a:latin typeface="Times New Roman" panose="02020603050405020304" pitchFamily="18" charset="0"/>
                <a:ea typeface="楷体" panose="02010609060101010101" pitchFamily="49" charset="-122"/>
                <a:cs typeface="Times New Roman" panose="02020603050405020304" pitchFamily="18" charset="0"/>
              </a:rPr>
              <a:t>“</a:t>
            </a:r>
            <a:r>
              <a:rPr lang="zh-CN" altLang="zh-CN" sz="1400" b="1" dirty="0">
                <a:latin typeface="Times New Roman" panose="02020603050405020304" pitchFamily="18" charset="0"/>
                <a:ea typeface="楷体" panose="02010609060101010101" pitchFamily="49" charset="-122"/>
                <a:cs typeface="Times New Roman" panose="02020603050405020304" pitchFamily="18" charset="0"/>
              </a:rPr>
              <a:t>管中窥豹、见微知著</a:t>
            </a:r>
            <a:r>
              <a:rPr lang="en-US" altLang="zh-CN" sz="1400" b="1" dirty="0">
                <a:latin typeface="Times New Roman" panose="02020603050405020304" pitchFamily="18" charset="0"/>
                <a:ea typeface="楷体" panose="02010609060101010101" pitchFamily="49" charset="-122"/>
                <a:cs typeface="Times New Roman" panose="02020603050405020304" pitchFamily="18" charset="0"/>
              </a:rPr>
              <a:t>”</a:t>
            </a:r>
            <a:r>
              <a:rPr lang="zh-CN" altLang="zh-CN" sz="1400" b="1" dirty="0">
                <a:latin typeface="Times New Roman" panose="02020603050405020304" pitchFamily="18" charset="0"/>
                <a:ea typeface="楷体" panose="02010609060101010101" pitchFamily="49" charset="-122"/>
                <a:cs typeface="Times New Roman" panose="02020603050405020304" pitchFamily="18" charset="0"/>
              </a:rPr>
              <a:t>。在卷积神经网络中，感受野是卷积神经网络每一层输出的特征图（</a:t>
            </a:r>
            <a:r>
              <a:rPr lang="en-US" altLang="zh-CN" sz="1400" b="1" dirty="0">
                <a:latin typeface="Times New Roman" panose="02020603050405020304" pitchFamily="18" charset="0"/>
                <a:ea typeface="楷体" panose="02010609060101010101" pitchFamily="49" charset="-122"/>
                <a:cs typeface="Times New Roman" panose="02020603050405020304" pitchFamily="18" charset="0"/>
              </a:rPr>
              <a:t>feature map</a:t>
            </a:r>
            <a:r>
              <a:rPr lang="zh-CN" altLang="zh-CN" sz="1400" b="1" dirty="0">
                <a:latin typeface="Times New Roman" panose="02020603050405020304" pitchFamily="18" charset="0"/>
                <a:ea typeface="楷体" panose="02010609060101010101" pitchFamily="49" charset="-122"/>
                <a:cs typeface="Times New Roman" panose="02020603050405020304" pitchFamily="18" charset="0"/>
              </a:rPr>
              <a:t>）上的像素点在输入图像上映射的区域大小。也就是说，感受野是特征图上一个点对应输入图像上的区域。</a:t>
            </a:r>
          </a:p>
        </p:txBody>
      </p:sp>
      <p:sp>
        <p:nvSpPr>
          <p:cNvPr id="8" name="标题 1"/>
          <p:cNvSpPr>
            <a:spLocks noGrp="1"/>
          </p:cNvSpPr>
          <p:nvPr>
            <p:ph type="title"/>
          </p:nvPr>
        </p:nvSpPr>
        <p:spPr>
          <a:xfrm>
            <a:off x="534612" y="121959"/>
            <a:ext cx="7507706" cy="657727"/>
          </a:xfrm>
        </p:spPr>
        <p:txBody>
          <a:bodyPr/>
          <a:lstStyle/>
          <a:p>
            <a:r>
              <a:rPr lang="zh-CN" altLang="en-US" sz="2000" dirty="0">
                <a:latin typeface="Times New Roman" panose="02020603050405020304" pitchFamily="18" charset="0"/>
                <a:cs typeface="Times New Roman" panose="02020603050405020304" pitchFamily="18" charset="0"/>
              </a:rPr>
              <a:t>卷积神经网络：卷积操作</a:t>
            </a:r>
            <a:endParaRPr lang="zh-CN" altLang="en-US" sz="2000" b="1" dirty="0">
              <a:latin typeface="Times New Roman" panose="02020603050405020304" pitchFamily="18" charset="0"/>
              <a:cs typeface="Times New Roman" panose="02020603050405020304" pitchFamily="18" charset="0"/>
            </a:endParaRPr>
          </a:p>
        </p:txBody>
      </p:sp>
      <p:pic>
        <p:nvPicPr>
          <p:cNvPr id="4" name="图片 3">
            <a:extLst>
              <a:ext uri="{FF2B5EF4-FFF2-40B4-BE49-F238E27FC236}">
                <a16:creationId xmlns:a16="http://schemas.microsoft.com/office/drawing/2014/main" id="{3DDBEC71-7054-4139-B9E5-5D43024A42A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61155" y="1004856"/>
            <a:ext cx="3214229" cy="2753957"/>
          </a:xfrm>
          <a:prstGeom prst="rect">
            <a:avLst/>
          </a:prstGeom>
        </p:spPr>
      </p:pic>
      <p:sp>
        <p:nvSpPr>
          <p:cNvPr id="7" name="文本框 6">
            <a:extLst>
              <a:ext uri="{FF2B5EF4-FFF2-40B4-BE49-F238E27FC236}">
                <a16:creationId xmlns:a16="http://schemas.microsoft.com/office/drawing/2014/main" id="{92F99855-4C79-491A-B1A1-033F86602916}"/>
              </a:ext>
            </a:extLst>
          </p:cNvPr>
          <p:cNvSpPr txBox="1"/>
          <p:nvPr/>
        </p:nvSpPr>
        <p:spPr>
          <a:xfrm>
            <a:off x="2210208" y="3859587"/>
            <a:ext cx="5496179" cy="369332"/>
          </a:xfrm>
          <a:prstGeom prst="rect">
            <a:avLst/>
          </a:prstGeom>
          <a:noFill/>
        </p:spPr>
        <p:txBody>
          <a:bodyPr wrap="square" rtlCol="0">
            <a:spAutoFit/>
          </a:bodyPr>
          <a:lstStyle/>
          <a:p>
            <a:r>
              <a:rPr lang="zh-CN" altLang="en-US" b="1" dirty="0">
                <a:latin typeface="Times New Roman" panose="02020603050405020304" pitchFamily="18" charset="0"/>
                <a:ea typeface="楷体" panose="02010609060101010101" pitchFamily="49" charset="-122"/>
                <a:cs typeface="Times New Roman" panose="02020603050405020304" pitchFamily="18" charset="0"/>
              </a:rPr>
              <a:t>图</a:t>
            </a:r>
            <a:r>
              <a:rPr lang="en-US" altLang="zh-CN" b="1" dirty="0">
                <a:latin typeface="Times New Roman" panose="02020603050405020304" pitchFamily="18" charset="0"/>
                <a:ea typeface="楷体" panose="02010609060101010101" pitchFamily="49" charset="-122"/>
                <a:cs typeface="Times New Roman" panose="02020603050405020304" pitchFamily="18" charset="0"/>
              </a:rPr>
              <a:t>6.12  3</a:t>
            </a:r>
            <a:r>
              <a:rPr lang="zh-CN" altLang="en-US" b="1" dirty="0">
                <a:latin typeface="Times New Roman" panose="02020603050405020304" pitchFamily="18" charset="0"/>
                <a:ea typeface="楷体" panose="02010609060101010101" pitchFamily="49" charset="-122"/>
                <a:cs typeface="Times New Roman" panose="02020603050405020304" pitchFamily="18" charset="0"/>
              </a:rPr>
              <a:t>个卷积核对图像进行卷积示意图</a:t>
            </a:r>
            <a:endParaRPr lang="en-US" altLang="zh-CN" b="1" dirty="0">
              <a:latin typeface="Times New Roman" panose="02020603050405020304" pitchFamily="18" charset="0"/>
              <a:ea typeface="楷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303372004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p:cNvSpPr>
            <a:spLocks noGrp="1"/>
          </p:cNvSpPr>
          <p:nvPr>
            <p:ph type="title"/>
          </p:nvPr>
        </p:nvSpPr>
        <p:spPr>
          <a:xfrm>
            <a:off x="534612" y="121959"/>
            <a:ext cx="7507706" cy="657727"/>
          </a:xfrm>
        </p:spPr>
        <p:txBody>
          <a:bodyPr/>
          <a:lstStyle/>
          <a:p>
            <a:r>
              <a:rPr lang="zh-CN" altLang="en-US" sz="2000" dirty="0">
                <a:latin typeface="Times New Roman" panose="02020603050405020304" pitchFamily="18" charset="0"/>
                <a:cs typeface="Times New Roman" panose="02020603050405020304" pitchFamily="18" charset="0"/>
              </a:rPr>
              <a:t>卷积神经网络：池化操作</a:t>
            </a:r>
            <a:endParaRPr lang="zh-CN" altLang="en-US" sz="2000" b="1" dirty="0">
              <a:latin typeface="Times New Roman" panose="02020603050405020304" pitchFamily="18" charset="0"/>
              <a:cs typeface="Times New Roman" panose="02020603050405020304" pitchFamily="18" charset="0"/>
            </a:endParaRPr>
          </a:p>
        </p:txBody>
      </p:sp>
      <p:pic>
        <p:nvPicPr>
          <p:cNvPr id="8" name="Picture 6"/>
          <p:cNvPicPr/>
          <p:nvPr/>
        </p:nvPicPr>
        <p:blipFill>
          <a:blip r:embed="rId2"/>
          <a:stretch>
            <a:fillRect/>
          </a:stretch>
        </p:blipFill>
        <p:spPr>
          <a:xfrm>
            <a:off x="2458983" y="1283573"/>
            <a:ext cx="3971290" cy="1981200"/>
          </a:xfrm>
          <a:prstGeom prst="rect">
            <a:avLst/>
          </a:prstGeom>
        </p:spPr>
      </p:pic>
      <p:sp>
        <p:nvSpPr>
          <p:cNvPr id="4" name="矩形 3"/>
          <p:cNvSpPr/>
          <p:nvPr/>
        </p:nvSpPr>
        <p:spPr>
          <a:xfrm>
            <a:off x="694063" y="3704123"/>
            <a:ext cx="7755874" cy="2169825"/>
          </a:xfrm>
          <a:prstGeom prst="rect">
            <a:avLst/>
          </a:prstGeom>
        </p:spPr>
        <p:txBody>
          <a:bodyPr wrap="square">
            <a:spAutoFit/>
          </a:bodyPr>
          <a:lstStyle/>
          <a:p>
            <a:pPr algn="just">
              <a:lnSpc>
                <a:spcPct val="150000"/>
              </a:lnSpc>
            </a:pPr>
            <a:r>
              <a:rPr lang="zh-CN" altLang="zh-CN" b="1" dirty="0">
                <a:latin typeface="Times New Roman" panose="02020603050405020304" pitchFamily="18" charset="0"/>
                <a:ea typeface="楷体" panose="02010609060101010101" pitchFamily="49" charset="-122"/>
                <a:cs typeface="Times New Roman" panose="02020603050405020304" pitchFamily="18" charset="0"/>
              </a:rPr>
              <a:t>由于图像中存在较多冗余，在图像处理中，可用某一区域子块的统计信息（如最大值或均值等）来刻画该区域中所有像素点呈现的空间分布模式，以替代区域子块中所有像素点取值，这就是卷积神经网络中池化</a:t>
            </a:r>
            <a:r>
              <a:rPr lang="en-US" altLang="zh-CN" b="1" dirty="0">
                <a:latin typeface="Times New Roman" panose="02020603050405020304" pitchFamily="18" charset="0"/>
                <a:ea typeface="楷体" panose="02010609060101010101" pitchFamily="49" charset="-122"/>
                <a:cs typeface="Times New Roman" panose="02020603050405020304" pitchFamily="18" charset="0"/>
              </a:rPr>
              <a:t>(pooling)</a:t>
            </a:r>
            <a:r>
              <a:rPr lang="zh-CN" altLang="zh-CN" b="1" dirty="0">
                <a:latin typeface="Times New Roman" panose="02020603050405020304" pitchFamily="18" charset="0"/>
                <a:ea typeface="楷体" panose="02010609060101010101" pitchFamily="49" charset="-122"/>
                <a:cs typeface="Times New Roman" panose="02020603050405020304" pitchFamily="18" charset="0"/>
              </a:rPr>
              <a:t>操作。池化操作对卷积结果特征图进行约减，实现了下采样，同时保留了特征图中主要信息。</a:t>
            </a:r>
          </a:p>
        </p:txBody>
      </p:sp>
    </p:spTree>
    <p:extLst>
      <p:ext uri="{BB962C8B-B14F-4D97-AF65-F5344CB8AC3E}">
        <p14:creationId xmlns:p14="http://schemas.microsoft.com/office/powerpoint/2010/main" val="118061281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p:cNvSpPr>
            <a:spLocks noGrp="1"/>
          </p:cNvSpPr>
          <p:nvPr>
            <p:ph type="title"/>
          </p:nvPr>
        </p:nvSpPr>
        <p:spPr>
          <a:xfrm>
            <a:off x="534612" y="121959"/>
            <a:ext cx="7507706" cy="657727"/>
          </a:xfrm>
        </p:spPr>
        <p:txBody>
          <a:bodyPr/>
          <a:lstStyle/>
          <a:p>
            <a:r>
              <a:rPr lang="zh-CN" altLang="en-US" sz="2000" dirty="0">
                <a:latin typeface="Times New Roman" panose="02020603050405020304" pitchFamily="18" charset="0"/>
                <a:cs typeface="Times New Roman" panose="02020603050405020304" pitchFamily="18" charset="0"/>
              </a:rPr>
              <a:t>卷积神经网络：池化操作</a:t>
            </a:r>
            <a:endParaRPr lang="zh-CN" altLang="en-US" sz="2000" b="1" dirty="0">
              <a:latin typeface="Times New Roman" panose="02020603050405020304" pitchFamily="18" charset="0"/>
              <a:cs typeface="Times New Roman" panose="02020603050405020304" pitchFamily="18" charset="0"/>
            </a:endParaRPr>
          </a:p>
        </p:txBody>
      </p:sp>
      <p:sp>
        <p:nvSpPr>
          <p:cNvPr id="2" name="矩形 1"/>
          <p:cNvSpPr/>
          <p:nvPr/>
        </p:nvSpPr>
        <p:spPr>
          <a:xfrm>
            <a:off x="683045" y="4711143"/>
            <a:ext cx="7866043" cy="1754326"/>
          </a:xfrm>
          <a:prstGeom prst="rect">
            <a:avLst/>
          </a:prstGeom>
        </p:spPr>
        <p:txBody>
          <a:bodyPr wrap="square">
            <a:spAutoFit/>
          </a:bodyPr>
          <a:lstStyle/>
          <a:p>
            <a:pPr algn="just">
              <a:lnSpc>
                <a:spcPct val="150000"/>
              </a:lnSpc>
            </a:pPr>
            <a:r>
              <a:rPr lang="zh-CN" altLang="zh-CN" b="1" dirty="0">
                <a:latin typeface="Times New Roman" panose="02020603050405020304" pitchFamily="18" charset="0"/>
                <a:ea typeface="楷体" panose="02010609060101010101" pitchFamily="49" charset="-122"/>
                <a:cs typeface="Times New Roman" panose="02020603050405020304" pitchFamily="18" charset="0"/>
              </a:rPr>
              <a:t>对于输入的海量标注数据，通过多次迭代训练，卷积神经网络在若干次卷积操作、接着对卷积所得结果进行激活函数操作和池化操作下，最后通过全连接层来学习得到输入数据的特征表达，即分布式向量表达</a:t>
            </a:r>
            <a:r>
              <a:rPr lang="en-US" altLang="zh-CN" b="1" dirty="0">
                <a:latin typeface="Times New Roman" panose="02020603050405020304" pitchFamily="18" charset="0"/>
                <a:ea typeface="楷体" panose="02010609060101010101" pitchFamily="49" charset="-122"/>
                <a:cs typeface="Times New Roman" panose="02020603050405020304" pitchFamily="18" charset="0"/>
              </a:rPr>
              <a:t>(distributed vector representation)</a:t>
            </a:r>
            <a:r>
              <a:rPr lang="zh-CN" altLang="zh-CN" b="1" dirty="0">
                <a:latin typeface="Times New Roman" panose="02020603050405020304" pitchFamily="18" charset="0"/>
                <a:ea typeface="楷体" panose="02010609060101010101" pitchFamily="49" charset="-122"/>
                <a:cs typeface="Times New Roman" panose="02020603050405020304" pitchFamily="18" charset="0"/>
              </a:rPr>
              <a:t>。</a:t>
            </a:r>
            <a:endParaRPr lang="zh-CN" altLang="en-US" b="1" dirty="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4" name="图片 3">
            <a:extLst>
              <a:ext uri="{FF2B5EF4-FFF2-40B4-BE49-F238E27FC236}">
                <a16:creationId xmlns:a16="http://schemas.microsoft.com/office/drawing/2014/main" id="{CE34DC09-9E41-405D-BF9F-5B960961FA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1443" y="1078140"/>
            <a:ext cx="7765961" cy="3099803"/>
          </a:xfrm>
          <a:prstGeom prst="rect">
            <a:avLst/>
          </a:prstGeom>
        </p:spPr>
      </p:pic>
      <p:sp>
        <p:nvSpPr>
          <p:cNvPr id="8" name="文本框 7">
            <a:extLst>
              <a:ext uri="{FF2B5EF4-FFF2-40B4-BE49-F238E27FC236}">
                <a16:creationId xmlns:a16="http://schemas.microsoft.com/office/drawing/2014/main" id="{1F04B8F1-7025-4843-A1F0-904D20D7B07A}"/>
              </a:ext>
            </a:extLst>
          </p:cNvPr>
          <p:cNvSpPr txBox="1"/>
          <p:nvPr/>
        </p:nvSpPr>
        <p:spPr>
          <a:xfrm>
            <a:off x="2037531" y="4259877"/>
            <a:ext cx="5325412" cy="369332"/>
          </a:xfrm>
          <a:prstGeom prst="rect">
            <a:avLst/>
          </a:prstGeom>
          <a:noFill/>
        </p:spPr>
        <p:txBody>
          <a:bodyPr wrap="square" rtlCol="0">
            <a:spAutoFit/>
          </a:bodyPr>
          <a:lstStyle/>
          <a:p>
            <a:r>
              <a:rPr lang="zh-CN" altLang="en-US" b="1" dirty="0">
                <a:latin typeface="Times New Roman" panose="02020603050405020304" pitchFamily="18" charset="0"/>
                <a:ea typeface="楷体" panose="02010609060101010101" pitchFamily="49" charset="-122"/>
                <a:cs typeface="Times New Roman" panose="02020603050405020304" pitchFamily="18" charset="0"/>
              </a:rPr>
              <a:t>图</a:t>
            </a:r>
            <a:r>
              <a:rPr lang="en-US" altLang="zh-CN" b="1" dirty="0">
                <a:latin typeface="Times New Roman" panose="02020603050405020304" pitchFamily="18" charset="0"/>
                <a:ea typeface="楷体" panose="02010609060101010101" pitchFamily="49" charset="-122"/>
                <a:cs typeface="Times New Roman" panose="02020603050405020304" pitchFamily="18" charset="0"/>
              </a:rPr>
              <a:t>6.15 </a:t>
            </a:r>
            <a:r>
              <a:rPr lang="zh-CN" altLang="en-US" b="1" dirty="0">
                <a:latin typeface="Times New Roman" panose="02020603050405020304" pitchFamily="18" charset="0"/>
                <a:ea typeface="楷体" panose="02010609060101010101" pitchFamily="49" charset="-122"/>
                <a:cs typeface="Times New Roman" panose="02020603050405020304" pitchFamily="18" charset="0"/>
              </a:rPr>
              <a:t>基于卷积神经网络的图像分类示意图</a:t>
            </a:r>
            <a:endParaRPr lang="en-US" altLang="zh-CN" b="1" dirty="0">
              <a:latin typeface="Times New Roman" panose="02020603050405020304" pitchFamily="18" charset="0"/>
              <a:ea typeface="楷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363822031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p:cNvSpPr>
            <a:spLocks noGrp="1"/>
          </p:cNvSpPr>
          <p:nvPr>
            <p:ph type="title"/>
          </p:nvPr>
        </p:nvSpPr>
        <p:spPr>
          <a:xfrm>
            <a:off x="534612" y="121959"/>
            <a:ext cx="7507706" cy="657727"/>
          </a:xfrm>
        </p:spPr>
        <p:txBody>
          <a:bodyPr/>
          <a:lstStyle/>
          <a:p>
            <a:r>
              <a:rPr lang="zh-CN" altLang="en-US" sz="2000" dirty="0">
                <a:latin typeface="Times New Roman" panose="02020603050405020304" pitchFamily="18" charset="0"/>
                <a:cs typeface="Times New Roman" panose="02020603050405020304" pitchFamily="18" charset="0"/>
              </a:rPr>
              <a:t>神经网络正则化</a:t>
            </a:r>
            <a:endParaRPr lang="zh-CN" altLang="en-US" sz="2000" b="1" dirty="0">
              <a:latin typeface="Times New Roman" panose="02020603050405020304" pitchFamily="18" charset="0"/>
              <a:cs typeface="Times New Roman" panose="02020603050405020304" pitchFamily="18" charset="0"/>
            </a:endParaRPr>
          </a:p>
        </p:txBody>
      </p:sp>
      <p:sp>
        <p:nvSpPr>
          <p:cNvPr id="6" name="文本框 5">
            <a:extLst>
              <a:ext uri="{FF2B5EF4-FFF2-40B4-BE49-F238E27FC236}">
                <a16:creationId xmlns:a16="http://schemas.microsoft.com/office/drawing/2014/main" id="{155CB6B6-84FC-4A1F-9C38-CFB5489A5744}"/>
              </a:ext>
            </a:extLst>
          </p:cNvPr>
          <p:cNvSpPr txBox="1"/>
          <p:nvPr/>
        </p:nvSpPr>
        <p:spPr>
          <a:xfrm>
            <a:off x="418711" y="1129174"/>
            <a:ext cx="4572000" cy="3046988"/>
          </a:xfrm>
          <a:prstGeom prst="rect">
            <a:avLst/>
          </a:prstGeom>
          <a:noFill/>
        </p:spPr>
        <p:txBody>
          <a:bodyPr wrap="square">
            <a:spAutoFit/>
          </a:bodyPr>
          <a:lstStyle/>
          <a:p>
            <a:r>
              <a:rPr lang="zh-CN" altLang="zh-CN" dirty="0"/>
              <a:t>为了缓解神经网络在训练过程中出现的过拟合问题，需要采取一些正则化技术来提升神经网络的泛化能力</a:t>
            </a:r>
            <a:r>
              <a:rPr lang="en-US" altLang="zh-CN" dirty="0"/>
              <a:t>(generalization)</a:t>
            </a:r>
            <a:r>
              <a:rPr lang="zh-CN" altLang="en-US" sz="2400" b="1" dirty="0">
                <a:solidFill>
                  <a:srgbClr val="7030A0"/>
                </a:solidFill>
                <a:effectLst/>
                <a:latin typeface="Times New Roman" panose="02020603050405020304" pitchFamily="18" charset="0"/>
                <a:ea typeface="华文楷体" panose="02010600040101010101" pitchFamily="2" charset="-122"/>
                <a:cs typeface="Times New Roman" panose="02020603050405020304" pitchFamily="18" charset="0"/>
              </a:rPr>
              <a:t> </a:t>
            </a:r>
            <a:endParaRPr lang="en-US" altLang="zh-CN" sz="2400" b="1" dirty="0">
              <a:solidFill>
                <a:srgbClr val="7030A0"/>
              </a:solidFill>
              <a:effectLst/>
              <a:latin typeface="Times New Roman" panose="02020603050405020304" pitchFamily="18" charset="0"/>
              <a:ea typeface="华文楷体" panose="02010600040101010101" pitchFamily="2" charset="-122"/>
              <a:cs typeface="Times New Roman" panose="02020603050405020304" pitchFamily="18" charset="0"/>
            </a:endParaRPr>
          </a:p>
          <a:p>
            <a:pPr marL="342900" indent="-342900">
              <a:lnSpc>
                <a:spcPct val="200000"/>
              </a:lnSpc>
              <a:buFont typeface="Arial" panose="020B0604020202020204" pitchFamily="34" charset="0"/>
              <a:buChar char="•"/>
            </a:pPr>
            <a:r>
              <a:rPr lang="en-US" altLang="zh-CN" b="1" dirty="0">
                <a:solidFill>
                  <a:srgbClr val="7030A0"/>
                </a:solidFill>
                <a:effectLst/>
                <a:latin typeface="Times New Roman" panose="02020603050405020304" pitchFamily="18" charset="0"/>
                <a:ea typeface="华文楷体" panose="02010600040101010101" pitchFamily="2" charset="-122"/>
                <a:cs typeface="Times New Roman" panose="02020603050405020304" pitchFamily="18" charset="0"/>
              </a:rPr>
              <a:t>Dropout</a:t>
            </a:r>
            <a:endParaRPr lang="en-US" altLang="zh-CN" dirty="0">
              <a:latin typeface="Times New Roman" panose="02020603050405020304" pitchFamily="18" charset="0"/>
              <a:ea typeface="华文楷体" panose="02010600040101010101" pitchFamily="2" charset="-122"/>
              <a:cs typeface="Times New Roman" panose="02020603050405020304" pitchFamily="18" charset="0"/>
            </a:endParaRPr>
          </a:p>
          <a:p>
            <a:pPr marL="342900" indent="-342900">
              <a:lnSpc>
                <a:spcPct val="200000"/>
              </a:lnSpc>
              <a:buFont typeface="Arial" panose="020B0604020202020204" pitchFamily="34" charset="0"/>
              <a:buChar char="•"/>
            </a:pPr>
            <a:r>
              <a:rPr lang="en-US" altLang="zh-CN" b="1" dirty="0">
                <a:solidFill>
                  <a:srgbClr val="7030A0"/>
                </a:solidFill>
                <a:latin typeface="Times New Roman" panose="02020603050405020304" pitchFamily="18" charset="0"/>
                <a:ea typeface="华文楷体" panose="02010600040101010101" pitchFamily="2" charset="-122"/>
                <a:cs typeface="Times New Roman" panose="02020603050405020304" pitchFamily="18" charset="0"/>
              </a:rPr>
              <a:t>Batch-Normalization</a:t>
            </a:r>
          </a:p>
          <a:p>
            <a:pPr marL="342900" indent="-342900">
              <a:lnSpc>
                <a:spcPct val="200000"/>
              </a:lnSpc>
              <a:buFont typeface="Arial" panose="020B0604020202020204" pitchFamily="34" charset="0"/>
              <a:buChar char="•"/>
            </a:pPr>
            <a:r>
              <a:rPr lang="en-US" altLang="zh-CN" b="1" dirty="0">
                <a:solidFill>
                  <a:srgbClr val="7030A0"/>
                </a:solidFill>
                <a:latin typeface="Times New Roman" panose="02020603050405020304" pitchFamily="18" charset="0"/>
                <a:ea typeface="华文楷体" panose="02010600040101010101" pitchFamily="2" charset="-122"/>
                <a:cs typeface="Times New Roman" panose="02020603050405020304" pitchFamily="18" charset="0"/>
              </a:rPr>
              <a:t>L1-Norm &amp; L2-Norm</a:t>
            </a:r>
          </a:p>
          <a:p>
            <a:endParaRPr lang="zh-CN" altLang="en-US" sz="2400" b="1" dirty="0">
              <a:solidFill>
                <a:srgbClr val="7030A0"/>
              </a:solidFill>
              <a:latin typeface="Times New Roman" panose="02020603050405020304" pitchFamily="18" charset="0"/>
              <a:ea typeface="华文楷体" panose="02010600040101010101" pitchFamily="2" charset="-122"/>
              <a:cs typeface="Times New Roman" panose="02020603050405020304" pitchFamily="18" charset="0"/>
            </a:endParaRPr>
          </a:p>
        </p:txBody>
      </p:sp>
      <p:pic>
        <p:nvPicPr>
          <p:cNvPr id="5" name="图片 4">
            <a:extLst>
              <a:ext uri="{FF2B5EF4-FFF2-40B4-BE49-F238E27FC236}">
                <a16:creationId xmlns:a16="http://schemas.microsoft.com/office/drawing/2014/main" id="{EF42F6EF-0B7E-4EAB-ABBD-ECFB076593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74830" y="1227872"/>
            <a:ext cx="2541144" cy="2547154"/>
          </a:xfrm>
          <a:prstGeom prst="rect">
            <a:avLst/>
          </a:prstGeom>
        </p:spPr>
      </p:pic>
      <p:sp>
        <p:nvSpPr>
          <p:cNvPr id="9" name="文本框 8">
            <a:extLst>
              <a:ext uri="{FF2B5EF4-FFF2-40B4-BE49-F238E27FC236}">
                <a16:creationId xmlns:a16="http://schemas.microsoft.com/office/drawing/2014/main" id="{7D285C7C-FF56-4198-928D-E7A89CC71993}"/>
              </a:ext>
            </a:extLst>
          </p:cNvPr>
          <p:cNvSpPr txBox="1"/>
          <p:nvPr/>
        </p:nvSpPr>
        <p:spPr>
          <a:xfrm>
            <a:off x="4875170" y="3931501"/>
            <a:ext cx="4219931" cy="369332"/>
          </a:xfrm>
          <a:prstGeom prst="rect">
            <a:avLst/>
          </a:prstGeom>
          <a:noFill/>
        </p:spPr>
        <p:txBody>
          <a:bodyPr wrap="square" rtlCol="0">
            <a:spAutoFit/>
          </a:bodyPr>
          <a:lstStyle/>
          <a:p>
            <a:pPr algn="just"/>
            <a:r>
              <a:rPr lang="zh-CN" altLang="en-US" b="1" dirty="0">
                <a:latin typeface="Times New Roman" panose="02020603050405020304" pitchFamily="18" charset="0"/>
                <a:ea typeface="楷体" panose="02010609060101010101" pitchFamily="49" charset="-122"/>
                <a:cs typeface="Times New Roman" panose="02020603050405020304" pitchFamily="18" charset="0"/>
              </a:rPr>
              <a:t>图</a:t>
            </a:r>
            <a:r>
              <a:rPr lang="en-US" altLang="zh-CN" b="1" dirty="0">
                <a:latin typeface="Times New Roman" panose="02020603050405020304" pitchFamily="18" charset="0"/>
                <a:ea typeface="楷体" panose="02010609060101010101" pitchFamily="49" charset="-122"/>
                <a:cs typeface="Times New Roman" panose="02020603050405020304" pitchFamily="18" charset="0"/>
              </a:rPr>
              <a:t>6.16 </a:t>
            </a:r>
            <a:r>
              <a:rPr lang="zh-CN" altLang="en-US" b="1" dirty="0">
                <a:latin typeface="Times New Roman" panose="02020603050405020304" pitchFamily="18" charset="0"/>
                <a:ea typeface="楷体" panose="02010609060101010101" pitchFamily="49" charset="-122"/>
                <a:cs typeface="Times New Roman" panose="02020603050405020304" pitchFamily="18" charset="0"/>
              </a:rPr>
              <a:t>使用</a:t>
            </a:r>
            <a:r>
              <a:rPr lang="en-US" altLang="zh-CN" b="1" dirty="0">
                <a:latin typeface="Times New Roman" panose="02020603050405020304" pitchFamily="18" charset="0"/>
                <a:ea typeface="楷体" panose="02010609060101010101" pitchFamily="49" charset="-122"/>
                <a:cs typeface="Times New Roman" panose="02020603050405020304" pitchFamily="18" charset="0"/>
              </a:rPr>
              <a:t>Dropout</a:t>
            </a:r>
            <a:r>
              <a:rPr lang="zh-CN" altLang="en-US" b="1" dirty="0">
                <a:latin typeface="Times New Roman" panose="02020603050405020304" pitchFamily="18" charset="0"/>
                <a:ea typeface="楷体" panose="02010609060101010101" pitchFamily="49" charset="-122"/>
                <a:cs typeface="Times New Roman" panose="02020603050405020304" pitchFamily="18" charset="0"/>
              </a:rPr>
              <a:t>的神经网络模型</a:t>
            </a:r>
            <a:endParaRPr lang="en-US" altLang="zh-CN" b="1" dirty="0">
              <a:latin typeface="Times New Roman" panose="02020603050405020304" pitchFamily="18" charset="0"/>
              <a:ea typeface="楷体" panose="02010609060101010101" pitchFamily="49"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EA46376C-19E9-4321-AF23-5B27C45EB2D6}"/>
                  </a:ext>
                </a:extLst>
              </p:cNvPr>
              <p:cNvSpPr txBox="1"/>
              <p:nvPr/>
            </p:nvSpPr>
            <p:spPr>
              <a:xfrm>
                <a:off x="534612" y="4525650"/>
                <a:ext cx="8442776" cy="1806520"/>
              </a:xfrm>
              <a:prstGeom prst="rect">
                <a:avLst/>
              </a:prstGeom>
              <a:noFill/>
            </p:spPr>
            <p:txBody>
              <a:bodyPr wrap="square">
                <a:spAutoFit/>
              </a:bodyPr>
              <a:lstStyle/>
              <a:p>
                <a:pPr algn="just">
                  <a:lnSpc>
                    <a:spcPct val="150000"/>
                  </a:lnSpc>
                  <a:spcAft>
                    <a:spcPts val="600"/>
                  </a:spcAft>
                </a:pPr>
                <a14:m>
                  <m:oMath xmlns:m="http://schemas.openxmlformats.org/officeDocument/2006/math">
                    <m:sSub>
                      <m:sSubPr>
                        <m:ctrlPr>
                          <a:rPr lang="zh-CN" altLang="zh-CN" sz="1800" b="1" i="1" kern="100" smtClean="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kern="100">
                            <a:effectLst/>
                            <a:latin typeface="Cambria Math" panose="02040503050406030204" pitchFamily="18" charset="0"/>
                            <a:ea typeface="Cambria Math" panose="02040503050406030204" pitchFamily="18" charset="0"/>
                            <a:cs typeface="Times New Roman" panose="02020603050405020304" pitchFamily="18" charset="0"/>
                          </a:rPr>
                          <m:t>𝑳</m:t>
                        </m:r>
                      </m:e>
                      <m:sub>
                        <m:r>
                          <a:rPr lang="en-US" altLang="zh-CN" sz="1800" b="1" i="1" kern="100">
                            <a:effectLst/>
                            <a:latin typeface="Cambria Math" panose="02040503050406030204" pitchFamily="18" charset="0"/>
                            <a:ea typeface="Cambria Math" panose="02040503050406030204" pitchFamily="18" charset="0"/>
                            <a:cs typeface="Times New Roman" panose="02020603050405020304" pitchFamily="18" charset="0"/>
                          </a:rPr>
                          <m:t>𝟏</m:t>
                        </m:r>
                      </m:sub>
                    </m:sSub>
                  </m:oMath>
                </a14:m>
                <a:r>
                  <a:rPr lang="zh-CN" altLang="zh-CN" sz="1800" b="1" kern="100" dirty="0">
                    <a:effectLst/>
                    <a:latin typeface="Times New Roman" panose="02020603050405020304" pitchFamily="18" charset="0"/>
                    <a:ea typeface="华文楷体" panose="02010600040101010101" pitchFamily="2" charset="-122"/>
                    <a:cs typeface="Times New Roman" panose="02020603050405020304" pitchFamily="18" charset="0"/>
                  </a:rPr>
                  <a:t>范数</a:t>
                </a:r>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：数学表示为</a:t>
                </a:r>
                <a14:m>
                  <m:oMath xmlns:m="http://schemas.openxmlformats.org/officeDocument/2006/math">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d>
                          <m:dPr>
                            <m:begChr m:val="‖"/>
                            <m:endChr m:val="‖"/>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𝑊</m:t>
                            </m:r>
                          </m:e>
                        </m:d>
                      </m:e>
                      <m:sub>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1</m:t>
                        </m:r>
                      </m:sub>
                    </m:sSub>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m:t>
                    </m:r>
                    <m:nary>
                      <m:naryPr>
                        <m:chr m:val="∑"/>
                        <m:limLoc m:val="subSup"/>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𝑖</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=1</m:t>
                        </m:r>
                      </m:sub>
                      <m:sup>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ℕ</m:t>
                        </m:r>
                      </m:sup>
                      <m:e>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𝑤</m:t>
                            </m:r>
                          </m:e>
                          <m:sub>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𝑖</m:t>
                            </m:r>
                          </m:sub>
                        </m:sSub>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m:t>
                        </m:r>
                      </m:e>
                    </m:nary>
                  </m:oMath>
                </a14:m>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，指模型参数</a:t>
                </a:r>
                <a14:m>
                  <m:oMath xmlns:m="http://schemas.openxmlformats.org/officeDocument/2006/math">
                    <m:r>
                      <a:rPr lang="en-US" altLang="zh-CN" sz="1800" b="1" i="1" kern="100">
                        <a:effectLst/>
                        <a:latin typeface="Cambria Math" panose="02040503050406030204" pitchFamily="18" charset="0"/>
                        <a:ea typeface="华文楷体" panose="02010600040101010101" pitchFamily="2" charset="-122"/>
                        <a:cs typeface="Times New Roman" panose="02020603050405020304" pitchFamily="18" charset="0"/>
                      </a:rPr>
                      <m:t>𝑾</m:t>
                    </m:r>
                  </m:oMath>
                </a14:m>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中各个元素的绝对值之和。</a:t>
                </a:r>
                <a14:m>
                  <m:oMath xmlns:m="http://schemas.openxmlformats.org/officeDocument/2006/math">
                    <m:sSub>
                      <m:sSubPr>
                        <m:ctrlPr>
                          <a:rPr lang="zh-CN" altLang="zh-CN" sz="1800" b="1"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kern="100">
                            <a:effectLst/>
                            <a:latin typeface="Cambria Math" panose="02040503050406030204" pitchFamily="18" charset="0"/>
                            <a:ea typeface="Cambria Math" panose="02040503050406030204" pitchFamily="18" charset="0"/>
                            <a:cs typeface="Times New Roman" panose="02020603050405020304" pitchFamily="18" charset="0"/>
                          </a:rPr>
                          <m:t>𝑳</m:t>
                        </m:r>
                      </m:e>
                      <m:sub>
                        <m:r>
                          <a:rPr lang="en-US" altLang="zh-CN" sz="1800" b="1" i="1" kern="100">
                            <a:effectLst/>
                            <a:latin typeface="Cambria Math" panose="02040503050406030204" pitchFamily="18" charset="0"/>
                            <a:ea typeface="Cambria Math" panose="02040503050406030204" pitchFamily="18" charset="0"/>
                            <a:cs typeface="Times New Roman" panose="02020603050405020304" pitchFamily="18" charset="0"/>
                          </a:rPr>
                          <m:t>𝟏</m:t>
                        </m:r>
                      </m:sub>
                    </m:sSub>
                  </m:oMath>
                </a14:m>
                <a:r>
                  <a:rPr lang="zh-CN" altLang="zh-CN" sz="1800" b="1" kern="100" dirty="0">
                    <a:effectLst/>
                    <a:latin typeface="Times New Roman" panose="02020603050405020304" pitchFamily="18" charset="0"/>
                    <a:ea typeface="华文楷体" panose="02010600040101010101" pitchFamily="2" charset="-122"/>
                    <a:cs typeface="Times New Roman" panose="02020603050405020304" pitchFamily="18" charset="0"/>
                  </a:rPr>
                  <a:t>范数</a:t>
                </a:r>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也被称为</a:t>
                </a:r>
                <a:r>
                  <a:rPr lang="en-US"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稀疏规则算子</a:t>
                </a:r>
                <a:r>
                  <a:rPr lang="en-US"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Lasso regularization</a:t>
                </a:r>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lnSpc>
                    <a:spcPct val="150000"/>
                  </a:lnSpc>
                  <a:spcAft>
                    <a:spcPts val="600"/>
                  </a:spcAft>
                </a:pPr>
                <a14:m>
                  <m:oMath xmlns:m="http://schemas.openxmlformats.org/officeDocument/2006/math">
                    <m:sSub>
                      <m:sSubPr>
                        <m:ctrlPr>
                          <a:rPr lang="zh-CN" altLang="zh-CN" sz="1800" b="1"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kern="100">
                            <a:effectLst/>
                            <a:latin typeface="Cambria Math" panose="02040503050406030204" pitchFamily="18" charset="0"/>
                            <a:ea typeface="Cambria Math" panose="02040503050406030204" pitchFamily="18" charset="0"/>
                            <a:cs typeface="Times New Roman" panose="02020603050405020304" pitchFamily="18" charset="0"/>
                          </a:rPr>
                          <m:t>𝑳</m:t>
                        </m:r>
                      </m:e>
                      <m:sub>
                        <m:r>
                          <a:rPr lang="en-US" altLang="zh-CN" sz="1800" b="1" i="1" kern="100">
                            <a:effectLst/>
                            <a:latin typeface="Cambria Math" panose="02040503050406030204" pitchFamily="18" charset="0"/>
                            <a:ea typeface="Cambria Math" panose="02040503050406030204" pitchFamily="18" charset="0"/>
                            <a:cs typeface="Times New Roman" panose="02020603050405020304" pitchFamily="18" charset="0"/>
                          </a:rPr>
                          <m:t>𝟐</m:t>
                        </m:r>
                      </m:sub>
                    </m:sSub>
                  </m:oMath>
                </a14:m>
                <a:r>
                  <a:rPr lang="zh-CN" altLang="zh-CN" sz="1800" b="1" kern="100" dirty="0">
                    <a:effectLst/>
                    <a:latin typeface="Times New Roman" panose="02020603050405020304" pitchFamily="18" charset="0"/>
                    <a:ea typeface="华文楷体" panose="02010600040101010101" pitchFamily="2" charset="-122"/>
                    <a:cs typeface="Times New Roman" panose="02020603050405020304" pitchFamily="18" charset="0"/>
                  </a:rPr>
                  <a:t>范数</a:t>
                </a:r>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：数学表示为</a:t>
                </a:r>
                <a14:m>
                  <m:oMath xmlns:m="http://schemas.openxmlformats.org/officeDocument/2006/math">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d>
                          <m:dPr>
                            <m:begChr m:val="‖"/>
                            <m:endChr m:val="‖"/>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𝑊</m:t>
                            </m:r>
                          </m:e>
                        </m:d>
                      </m:e>
                      <m:sub>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2</m:t>
                        </m:r>
                      </m:sub>
                    </m:sSub>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m:t>
                    </m:r>
                    <m:rad>
                      <m:radPr>
                        <m:degHide m:val="on"/>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radPr>
                      <m:deg/>
                      <m:e>
                        <m:nary>
                          <m:naryPr>
                            <m:chr m:val="∑"/>
                            <m:limLoc m:val="subSup"/>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𝑖</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=1</m:t>
                            </m:r>
                          </m:sub>
                          <m:sup>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ℕ</m:t>
                            </m:r>
                          </m:sup>
                          <m:e>
                            <m:sSubSup>
                              <m:sSubSup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𝑤</m:t>
                                </m:r>
                              </m:e>
                              <m:sub>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𝑖</m:t>
                                </m:r>
                              </m:sub>
                              <m:sup>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2</m:t>
                                </m:r>
                              </m:sup>
                            </m:sSubSup>
                          </m:e>
                        </m:nary>
                      </m:e>
                    </m:rad>
                  </m:oMath>
                </a14:m>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，指模型参数</a:t>
                </a:r>
                <a14:m>
                  <m:oMath xmlns:m="http://schemas.openxmlformats.org/officeDocument/2006/math">
                    <m:r>
                      <a:rPr lang="en-US" altLang="zh-CN" sz="1800" b="1" i="1" kern="100">
                        <a:effectLst/>
                        <a:latin typeface="Cambria Math" panose="02040503050406030204" pitchFamily="18" charset="0"/>
                        <a:ea typeface="华文楷体" panose="02010600040101010101" pitchFamily="2" charset="-122"/>
                        <a:cs typeface="Times New Roman" panose="02020603050405020304" pitchFamily="18" charset="0"/>
                      </a:rPr>
                      <m:t>𝑾</m:t>
                    </m:r>
                  </m:oMath>
                </a14:m>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中各个元素平方和的开方。</a:t>
                </a:r>
                <a:endPar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endParaRPr>
              </a:p>
            </p:txBody>
          </p:sp>
        </mc:Choice>
        <mc:Fallback xmlns="">
          <p:sp>
            <p:nvSpPr>
              <p:cNvPr id="11" name="文本框 10">
                <a:extLst>
                  <a:ext uri="{FF2B5EF4-FFF2-40B4-BE49-F238E27FC236}">
                    <a16:creationId xmlns:a16="http://schemas.microsoft.com/office/drawing/2014/main" id="{EA46376C-19E9-4321-AF23-5B27C45EB2D6}"/>
                  </a:ext>
                </a:extLst>
              </p:cNvPr>
              <p:cNvSpPr txBox="1">
                <a:spLocks noRot="1" noChangeAspect="1" noMove="1" noResize="1" noEditPoints="1" noAdjustHandles="1" noChangeArrowheads="1" noChangeShapeType="1" noTextEdit="1"/>
              </p:cNvSpPr>
              <p:nvPr/>
            </p:nvSpPr>
            <p:spPr>
              <a:xfrm>
                <a:off x="534612" y="4525650"/>
                <a:ext cx="8442776" cy="1806520"/>
              </a:xfrm>
              <a:prstGeom prst="rect">
                <a:avLst/>
              </a:prstGeom>
              <a:blipFill>
                <a:blip r:embed="rId3"/>
                <a:stretch>
                  <a:fillRect t="-18182" r="-57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92260346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3">
            <a:extLst>
              <a:ext uri="{FF2B5EF4-FFF2-40B4-BE49-F238E27FC236}">
                <a16:creationId xmlns:a16="http://schemas.microsoft.com/office/drawing/2014/main" id="{6A300084-DFA3-084C-B2F2-40059E9D0BA3}"/>
              </a:ext>
            </a:extLst>
          </p:cNvPr>
          <p:cNvSpPr>
            <a:spLocks noChangeArrowheads="1"/>
          </p:cNvSpPr>
          <p:nvPr/>
        </p:nvSpPr>
        <p:spPr bwMode="auto">
          <a:xfrm>
            <a:off x="15114" y="99620"/>
            <a:ext cx="6780609" cy="9080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800">
                <a:solidFill>
                  <a:schemeClr val="tx1"/>
                </a:solidFill>
                <a:latin typeface="Verdana" panose="020B0604030504040204" pitchFamily="34" charset="0"/>
                <a:ea typeface="宋体" panose="02010600030101010101" pitchFamily="2" charset="-122"/>
              </a:defRPr>
            </a:lvl1pPr>
            <a:lvl2pPr marL="742950" indent="-285750">
              <a:defRPr sz="2800">
                <a:solidFill>
                  <a:schemeClr val="tx1"/>
                </a:solidFill>
                <a:latin typeface="Verdana" panose="020B0604030504040204" pitchFamily="34" charset="0"/>
                <a:ea typeface="宋体" panose="02010600030101010101" pitchFamily="2" charset="-122"/>
              </a:defRPr>
            </a:lvl2pPr>
            <a:lvl3pPr marL="1143000" indent="-228600">
              <a:defRPr sz="2800">
                <a:solidFill>
                  <a:schemeClr val="tx1"/>
                </a:solidFill>
                <a:latin typeface="Verdana" panose="020B0604030504040204" pitchFamily="34" charset="0"/>
                <a:ea typeface="宋体" panose="02010600030101010101" pitchFamily="2" charset="-122"/>
              </a:defRPr>
            </a:lvl3pPr>
            <a:lvl4pPr marL="1600200" indent="-228600">
              <a:defRPr sz="2800">
                <a:solidFill>
                  <a:schemeClr val="tx1"/>
                </a:solidFill>
                <a:latin typeface="Verdana" panose="020B0604030504040204" pitchFamily="34" charset="0"/>
                <a:ea typeface="宋体" panose="02010600030101010101" pitchFamily="2" charset="-122"/>
              </a:defRPr>
            </a:lvl4pPr>
            <a:lvl5pPr marL="2057400" indent="-228600">
              <a:defRPr sz="28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9pPr>
          </a:lstStyle>
          <a:p>
            <a:pPr>
              <a:buFont typeface="Arial" panose="020B0604020202020204" pitchFamily="34" charset="0"/>
              <a:buNone/>
            </a:pPr>
            <a:r>
              <a:rPr lang="zh-CN" altLang="en-US" sz="2400" b="1" dirty="0">
                <a:solidFill>
                  <a:srgbClr val="C00000"/>
                </a:solidFill>
                <a:latin typeface="+mn-lt"/>
                <a:ea typeface="微软雅黑" panose="020B0503020204020204" pitchFamily="34" charset="-122"/>
                <a:sym typeface="Times New Roman" panose="02020603050405020304" pitchFamily="18" charset="0"/>
              </a:rPr>
              <a:t>  提纲</a:t>
            </a:r>
          </a:p>
        </p:txBody>
      </p:sp>
      <p:sp>
        <p:nvSpPr>
          <p:cNvPr id="22" name="矩形 7"/>
          <p:cNvSpPr>
            <a:spLocks noChangeArrowheads="1"/>
          </p:cNvSpPr>
          <p:nvPr/>
        </p:nvSpPr>
        <p:spPr bwMode="auto">
          <a:xfrm>
            <a:off x="523467" y="2035454"/>
            <a:ext cx="7200000" cy="565348"/>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kumimoji="0" lang="zh-CN" altLang="en-US" sz="2800" b="1" dirty="0">
                <a:solidFill>
                  <a:srgbClr val="C00000"/>
                </a:solidFill>
                <a:latin typeface="+mn-lt"/>
                <a:ea typeface="微软雅黑" panose="020B0503020204020204" pitchFamily="34" charset="-122"/>
                <a:sym typeface="Calibri" panose="020F0502020204030204" pitchFamily="34" charset="0"/>
              </a:rPr>
              <a:t>二、前馈神经网络</a:t>
            </a:r>
          </a:p>
        </p:txBody>
      </p:sp>
      <p:sp>
        <p:nvSpPr>
          <p:cNvPr id="24" name="矩形 7"/>
          <p:cNvSpPr>
            <a:spLocks noChangeArrowheads="1"/>
          </p:cNvSpPr>
          <p:nvPr/>
        </p:nvSpPr>
        <p:spPr bwMode="auto">
          <a:xfrm>
            <a:off x="523467" y="1181536"/>
            <a:ext cx="7200000" cy="565348"/>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a:lnSpc>
                <a:spcPct val="120000"/>
              </a:lnSpc>
            </a:pPr>
            <a:r>
              <a:rPr kumimoji="0" lang="zh-CN" altLang="en-US" sz="2800" b="1" dirty="0">
                <a:solidFill>
                  <a:srgbClr val="C00000"/>
                </a:solidFill>
                <a:latin typeface="+mn-lt"/>
                <a:ea typeface="微软雅黑" panose="020B0503020204020204" pitchFamily="34" charset="-122"/>
              </a:rPr>
              <a:t>一、深度学习的历史发展</a:t>
            </a:r>
          </a:p>
        </p:txBody>
      </p:sp>
      <p:sp>
        <p:nvSpPr>
          <p:cNvPr id="6" name="矩形 7">
            <a:extLst>
              <a:ext uri="{FF2B5EF4-FFF2-40B4-BE49-F238E27FC236}">
                <a16:creationId xmlns:a16="http://schemas.microsoft.com/office/drawing/2014/main" id="{E05C446D-2860-4B33-94CC-86AE14334AFE}"/>
              </a:ext>
            </a:extLst>
          </p:cNvPr>
          <p:cNvSpPr>
            <a:spLocks noChangeArrowheads="1"/>
          </p:cNvSpPr>
          <p:nvPr/>
        </p:nvSpPr>
        <p:spPr bwMode="auto">
          <a:xfrm>
            <a:off x="523467" y="2889372"/>
            <a:ext cx="7200000" cy="565348"/>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kumimoji="0" lang="zh-CN" altLang="en-US" sz="2800" b="1" dirty="0">
                <a:solidFill>
                  <a:srgbClr val="C00000"/>
                </a:solidFill>
                <a:latin typeface="+mn-lt"/>
                <a:ea typeface="微软雅黑" panose="020B0503020204020204" pitchFamily="34" charset="-122"/>
                <a:sym typeface="Calibri" panose="020F0502020204030204" pitchFamily="34" charset="0"/>
              </a:rPr>
              <a:t>三、卷积神经网络</a:t>
            </a:r>
          </a:p>
        </p:txBody>
      </p:sp>
      <p:sp>
        <p:nvSpPr>
          <p:cNvPr id="7" name="矩形 7">
            <a:extLst>
              <a:ext uri="{FF2B5EF4-FFF2-40B4-BE49-F238E27FC236}">
                <a16:creationId xmlns:a16="http://schemas.microsoft.com/office/drawing/2014/main" id="{0EBEEAE9-9181-46AE-AE69-241C85B1F010}"/>
              </a:ext>
            </a:extLst>
          </p:cNvPr>
          <p:cNvSpPr>
            <a:spLocks noChangeArrowheads="1"/>
          </p:cNvSpPr>
          <p:nvPr/>
        </p:nvSpPr>
        <p:spPr bwMode="auto">
          <a:xfrm>
            <a:off x="523467" y="3747659"/>
            <a:ext cx="7200000" cy="565348"/>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kumimoji="0" lang="zh-CN" altLang="en-US" sz="2800" b="1" dirty="0">
                <a:solidFill>
                  <a:srgbClr val="00B0F0"/>
                </a:solidFill>
                <a:latin typeface="+mn-lt"/>
                <a:ea typeface="微软雅黑" panose="020B0503020204020204" pitchFamily="34" charset="-122"/>
                <a:sym typeface="Calibri" panose="020F0502020204030204" pitchFamily="34" charset="0"/>
              </a:rPr>
              <a:t>四、循环神经网络</a:t>
            </a:r>
          </a:p>
        </p:txBody>
      </p:sp>
      <p:sp>
        <p:nvSpPr>
          <p:cNvPr id="9" name="矩形 7">
            <a:extLst>
              <a:ext uri="{FF2B5EF4-FFF2-40B4-BE49-F238E27FC236}">
                <a16:creationId xmlns:a16="http://schemas.microsoft.com/office/drawing/2014/main" id="{CE5F0C8C-E61B-41C7-892D-A314C753A49A}"/>
              </a:ext>
            </a:extLst>
          </p:cNvPr>
          <p:cNvSpPr>
            <a:spLocks noChangeArrowheads="1"/>
          </p:cNvSpPr>
          <p:nvPr/>
        </p:nvSpPr>
        <p:spPr bwMode="auto">
          <a:xfrm>
            <a:off x="523467" y="4604929"/>
            <a:ext cx="7200000" cy="565348"/>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kumimoji="0" lang="zh-CN" altLang="en-US" sz="2800" b="1" dirty="0">
                <a:solidFill>
                  <a:srgbClr val="C00000"/>
                </a:solidFill>
                <a:latin typeface="+mn-lt"/>
                <a:ea typeface="微软雅黑" panose="020B0503020204020204" pitchFamily="34" charset="-122"/>
                <a:sym typeface="Calibri" panose="020F0502020204030204" pitchFamily="34" charset="0"/>
              </a:rPr>
              <a:t>五、深度生成学习</a:t>
            </a:r>
          </a:p>
        </p:txBody>
      </p:sp>
      <p:sp>
        <p:nvSpPr>
          <p:cNvPr id="10" name="矩形 7">
            <a:extLst>
              <a:ext uri="{FF2B5EF4-FFF2-40B4-BE49-F238E27FC236}">
                <a16:creationId xmlns:a16="http://schemas.microsoft.com/office/drawing/2014/main" id="{D1056C0E-F4D8-4F55-955E-C6092626C5B8}"/>
              </a:ext>
            </a:extLst>
          </p:cNvPr>
          <p:cNvSpPr>
            <a:spLocks noChangeArrowheads="1"/>
          </p:cNvSpPr>
          <p:nvPr/>
        </p:nvSpPr>
        <p:spPr bwMode="auto">
          <a:xfrm>
            <a:off x="523467" y="5462199"/>
            <a:ext cx="7200000" cy="565348"/>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kumimoji="0" lang="zh-CN" altLang="en-US" sz="2800" b="1" dirty="0">
                <a:solidFill>
                  <a:srgbClr val="C00000"/>
                </a:solidFill>
                <a:latin typeface="+mn-lt"/>
                <a:ea typeface="微软雅黑" panose="020B0503020204020204" pitchFamily="34" charset="-122"/>
                <a:sym typeface="Calibri" panose="020F0502020204030204" pitchFamily="34" charset="0"/>
              </a:rPr>
              <a:t>六、深度学习应用</a:t>
            </a:r>
          </a:p>
        </p:txBody>
      </p:sp>
    </p:spTree>
    <p:extLst>
      <p:ext uri="{BB962C8B-B14F-4D97-AF65-F5344CB8AC3E}">
        <p14:creationId xmlns:p14="http://schemas.microsoft.com/office/powerpoint/2010/main" val="9762727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标题 1"/>
          <p:cNvSpPr>
            <a:spLocks noGrp="1"/>
          </p:cNvSpPr>
          <p:nvPr>
            <p:ph type="title"/>
          </p:nvPr>
        </p:nvSpPr>
        <p:spPr>
          <a:xfrm>
            <a:off x="534612" y="121959"/>
            <a:ext cx="7507706" cy="657727"/>
          </a:xfrm>
        </p:spPr>
        <p:txBody>
          <a:bodyPr/>
          <a:lstStyle/>
          <a:p>
            <a:r>
              <a:rPr lang="zh-CN" altLang="en-US" sz="2000" dirty="0">
                <a:latin typeface="Times New Roman" panose="02020603050405020304" pitchFamily="18" charset="0"/>
                <a:cs typeface="Times New Roman" panose="02020603050405020304" pitchFamily="18" charset="0"/>
              </a:rPr>
              <a:t>循环神经网络</a:t>
            </a:r>
            <a:endParaRPr lang="zh-CN" altLang="en-US" sz="2000" b="1" dirty="0">
              <a:latin typeface="Times New Roman" panose="02020603050405020304" pitchFamily="18" charset="0"/>
              <a:cs typeface="Times New Roman" panose="02020603050405020304" pitchFamily="18" charset="0"/>
            </a:endParaRPr>
          </a:p>
        </p:txBody>
      </p:sp>
      <p:sp>
        <p:nvSpPr>
          <p:cNvPr id="2" name="矩形 1">
            <a:extLst>
              <a:ext uri="{FF2B5EF4-FFF2-40B4-BE49-F238E27FC236}">
                <a16:creationId xmlns:a16="http://schemas.microsoft.com/office/drawing/2014/main" id="{E34F6091-3BDA-4ED0-A52E-C143B5ADC296}"/>
              </a:ext>
            </a:extLst>
          </p:cNvPr>
          <p:cNvSpPr/>
          <p:nvPr/>
        </p:nvSpPr>
        <p:spPr>
          <a:xfrm>
            <a:off x="430306" y="1284701"/>
            <a:ext cx="8097574" cy="3037626"/>
          </a:xfrm>
          <a:prstGeom prst="rect">
            <a:avLst/>
          </a:prstGeom>
        </p:spPr>
        <p:txBody>
          <a:bodyPr wrap="square">
            <a:spAutoFit/>
          </a:bodyPr>
          <a:lstStyle/>
          <a:p>
            <a:pPr marL="285750" indent="-285750" algn="just">
              <a:lnSpc>
                <a:spcPct val="150000"/>
              </a:lnSpc>
              <a:spcAft>
                <a:spcPts val="600"/>
              </a:spcAft>
              <a:buFont typeface="Wingdings" panose="05000000000000000000" pitchFamily="2" charset="2"/>
              <a:buChar char="l"/>
            </a:pP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循环神经网络（</a:t>
            </a:r>
            <a:r>
              <a:rPr lang="en-US" altLang="zh-CN" kern="100" dirty="0">
                <a:latin typeface="Times New Roman" panose="02020603050405020304" pitchFamily="18" charset="0"/>
                <a:ea typeface="华文楷体" panose="02010600040101010101" pitchFamily="2" charset="-122"/>
                <a:cs typeface="Times New Roman" panose="02020603050405020304" pitchFamily="18" charset="0"/>
              </a:rPr>
              <a:t>Recurrent Neural Network, RNN</a:t>
            </a: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）是一类处理序列数据（如文本句子、视频帧等）时所采用的网络结构。先前所介绍的前馈神经网络或卷积神经网络所需要处理的输入数据一次性给定，难以处理存在前后依赖关系的数据。</a:t>
            </a:r>
            <a:endParaRPr lang="zh-CN" altLang="zh-CN" sz="1400" kern="100" dirty="0">
              <a:latin typeface="等线" panose="02010600030101010101" pitchFamily="2" charset="-122"/>
              <a:ea typeface="等线" panose="02010600030101010101" pitchFamily="2" charset="-122"/>
              <a:cs typeface="Times New Roman" panose="02020603050405020304" pitchFamily="18" charset="0"/>
            </a:endParaRPr>
          </a:p>
          <a:p>
            <a:pPr marL="285750" indent="-285750" algn="just">
              <a:lnSpc>
                <a:spcPct val="150000"/>
              </a:lnSpc>
              <a:spcAft>
                <a:spcPts val="600"/>
              </a:spcAft>
              <a:buFont typeface="Wingdings" panose="05000000000000000000" pitchFamily="2" charset="2"/>
              <a:buChar char="l"/>
            </a:pP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循环神经网络的本质是希望模拟人所具有的记忆能力，在学习过程中记住部分已经出现的信息，并利用所记住的信息影响后续结点输出。循环神经网络在自然语言处理，例如语音识别、情感分析、机器翻译等领域有重要应用。</a:t>
            </a:r>
            <a:endPar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31381385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标题 1"/>
          <p:cNvSpPr>
            <a:spLocks noGrp="1"/>
          </p:cNvSpPr>
          <p:nvPr>
            <p:ph type="title"/>
          </p:nvPr>
        </p:nvSpPr>
        <p:spPr>
          <a:xfrm>
            <a:off x="534612" y="121959"/>
            <a:ext cx="7507706" cy="657727"/>
          </a:xfrm>
        </p:spPr>
        <p:txBody>
          <a:bodyPr/>
          <a:lstStyle/>
          <a:p>
            <a:r>
              <a:rPr lang="zh-CN" altLang="en-US" sz="2000" dirty="0">
                <a:latin typeface="Times New Roman" panose="02020603050405020304" pitchFamily="18" charset="0"/>
                <a:cs typeface="Times New Roman" panose="02020603050405020304" pitchFamily="18" charset="0"/>
              </a:rPr>
              <a:t>循环神经网络</a:t>
            </a:r>
            <a:endParaRPr lang="zh-CN" altLang="en-US" sz="2000" b="1" dirty="0">
              <a:latin typeface="Times New Roman" panose="02020603050405020304" pitchFamily="18" charset="0"/>
              <a:cs typeface="Times New Roman" panose="02020603050405020304" pitchFamily="18" charset="0"/>
            </a:endParaRPr>
          </a:p>
        </p:txBody>
      </p:sp>
      <p:pic>
        <p:nvPicPr>
          <p:cNvPr id="20" name="图片 19">
            <a:extLst>
              <a:ext uri="{FF2B5EF4-FFF2-40B4-BE49-F238E27FC236}">
                <a16:creationId xmlns:a16="http://schemas.microsoft.com/office/drawing/2014/main" id="{298BA350-F151-498F-A960-102E0AD565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4612" y="1113499"/>
            <a:ext cx="4347067" cy="2631096"/>
          </a:xfrm>
          <a:prstGeom prst="rect">
            <a:avLst/>
          </a:prstGeom>
        </p:spPr>
      </p:pic>
      <p:sp>
        <p:nvSpPr>
          <p:cNvPr id="69" name="文本框 68">
            <a:extLst>
              <a:ext uri="{FF2B5EF4-FFF2-40B4-BE49-F238E27FC236}">
                <a16:creationId xmlns:a16="http://schemas.microsoft.com/office/drawing/2014/main" id="{837FA99B-04A8-43DF-9AEB-2C6D0E5DB531}"/>
              </a:ext>
            </a:extLst>
          </p:cNvPr>
          <p:cNvSpPr txBox="1"/>
          <p:nvPr/>
        </p:nvSpPr>
        <p:spPr>
          <a:xfrm>
            <a:off x="480485" y="3777715"/>
            <a:ext cx="3846617" cy="584775"/>
          </a:xfrm>
          <a:prstGeom prst="rect">
            <a:avLst/>
          </a:prstGeom>
          <a:noFill/>
        </p:spPr>
        <p:txBody>
          <a:bodyPr wrap="square" rtlCol="0">
            <a:spAutoFit/>
          </a:bodyPr>
          <a:lstStyle/>
          <a:p>
            <a:pPr algn="ct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图</a:t>
            </a:r>
            <a:r>
              <a:rPr lang="en-US" altLang="zh-CN" sz="1600" b="1" dirty="0">
                <a:latin typeface="Times New Roman" panose="02020603050405020304" pitchFamily="18" charset="0"/>
                <a:ea typeface="楷体" panose="02010609060101010101" pitchFamily="49" charset="-122"/>
                <a:cs typeface="Times New Roman" panose="02020603050405020304" pitchFamily="18" charset="0"/>
              </a:rPr>
              <a:t>6.17 </a:t>
            </a: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循环神经网络结构及其展开形式示意图</a:t>
            </a:r>
            <a:endParaRPr lang="en-US" altLang="zh-CN" sz="1600" b="1" dirty="0">
              <a:latin typeface="Times New Roman" panose="02020603050405020304" pitchFamily="18" charset="0"/>
              <a:ea typeface="楷体" panose="02010609060101010101" pitchFamily="49"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 name="矩形 1">
                <a:extLst>
                  <a:ext uri="{FF2B5EF4-FFF2-40B4-BE49-F238E27FC236}">
                    <a16:creationId xmlns:a16="http://schemas.microsoft.com/office/drawing/2014/main" id="{F042D851-5D59-45C1-8D29-6123D543E033}"/>
                  </a:ext>
                </a:extLst>
              </p:cNvPr>
              <p:cNvSpPr/>
              <p:nvPr/>
            </p:nvSpPr>
            <p:spPr>
              <a:xfrm>
                <a:off x="5137110" y="1159272"/>
                <a:ext cx="3846617" cy="2585323"/>
              </a:xfrm>
              <a:prstGeom prst="rect">
                <a:avLst/>
              </a:prstGeom>
            </p:spPr>
            <p:txBody>
              <a:bodyPr wrap="square">
                <a:spAutoFit/>
              </a:bodyPr>
              <a:lstStyle/>
              <a:p>
                <a:r>
                  <a:rPr lang="zh-CN" altLang="zh-CN" dirty="0">
                    <a:latin typeface="Times New Roman" panose="02020603050405020304" pitchFamily="18" charset="0"/>
                    <a:ea typeface="华文楷体" panose="02010600040101010101" pitchFamily="2" charset="-122"/>
                    <a:cs typeface="Times New Roman" panose="02020603050405020304" pitchFamily="18" charset="0"/>
                  </a:rPr>
                  <a:t>由</a:t>
                </a:r>
                <a:r>
                  <a:rPr lang="en-US" altLang="zh-CN" dirty="0">
                    <a:latin typeface="Times New Roman" panose="02020603050405020304" pitchFamily="18" charset="0"/>
                    <a:ea typeface="华文楷体" panose="02010600040101010101" pitchFamily="2" charset="-122"/>
                  </a:rPr>
                  <a:t>“</a:t>
                </a:r>
                <a:r>
                  <a:rPr lang="zh-CN" altLang="zh-CN" dirty="0">
                    <a:latin typeface="Times New Roman" panose="02020603050405020304" pitchFamily="18" charset="0"/>
                    <a:ea typeface="华文楷体" panose="02010600040101010101" pitchFamily="2" charset="-122"/>
                    <a:cs typeface="Times New Roman" panose="02020603050405020304" pitchFamily="18" charset="0"/>
                  </a:rPr>
                  <a:t>循环</a:t>
                </a:r>
                <a:r>
                  <a:rPr lang="en-US" altLang="zh-CN" dirty="0">
                    <a:latin typeface="Times New Roman" panose="02020603050405020304" pitchFamily="18" charset="0"/>
                    <a:ea typeface="华文楷体" panose="02010600040101010101" pitchFamily="2" charset="-122"/>
                  </a:rPr>
                  <a:t>”</a:t>
                </a:r>
                <a:r>
                  <a:rPr lang="zh-CN" altLang="zh-CN" dirty="0">
                    <a:latin typeface="Times New Roman" panose="02020603050405020304" pitchFamily="18" charset="0"/>
                    <a:ea typeface="华文楷体" panose="02010600040101010101" pitchFamily="2" charset="-122"/>
                    <a:cs typeface="Times New Roman" panose="02020603050405020304" pitchFamily="18" charset="0"/>
                  </a:rPr>
                  <a:t>两字可知，循环神经网络在处理数据过程中构成了一个循环体。对于一个序列数据，在每一时刻</a:t>
                </a:r>
                <a14:m>
                  <m:oMath xmlns:m="http://schemas.openxmlformats.org/officeDocument/2006/math">
                    <m:r>
                      <a:rPr lang="en-US" altLang="zh-CN" i="1">
                        <a:latin typeface="Cambria Math" panose="02040503050406030204" pitchFamily="18" charset="0"/>
                        <a:ea typeface="Cambria Math" panose="02040503050406030204" pitchFamily="18" charset="0"/>
                        <a:cs typeface="Times New Roman" panose="02020603050405020304" pitchFamily="18" charset="0"/>
                      </a:rPr>
                      <m:t>𝑡</m:t>
                    </m:r>
                  </m:oMath>
                </a14:m>
                <a:r>
                  <a:rPr lang="zh-CN" altLang="zh-CN" dirty="0">
                    <a:latin typeface="Times New Roman" panose="02020603050405020304" pitchFamily="18" charset="0"/>
                    <a:ea typeface="华文楷体" panose="02010600040101010101" pitchFamily="2" charset="-122"/>
                    <a:cs typeface="Times New Roman" panose="02020603050405020304" pitchFamily="18" charset="0"/>
                  </a:rPr>
                  <a:t>，循环神经网络单元会读取当前输入数据</a:t>
                </a:r>
                <a14:m>
                  <m:oMath xmlns:m="http://schemas.openxmlformats.org/officeDocument/2006/math">
                    <m:sSub>
                      <m:sSubPr>
                        <m:ctrlPr>
                          <a:rPr lang="zh-CN" altLang="zh-CN"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i="1">
                            <a:latin typeface="Cambria Math" panose="02040503050406030204" pitchFamily="18" charset="0"/>
                            <a:ea typeface="华文楷体" panose="02010600040101010101" pitchFamily="2" charset="-122"/>
                            <a:cs typeface="Times New Roman" panose="02020603050405020304" pitchFamily="18" charset="0"/>
                          </a:rPr>
                          <m:t>𝑡</m:t>
                        </m:r>
                      </m:sub>
                    </m:sSub>
                  </m:oMath>
                </a14:m>
                <a:r>
                  <a:rPr lang="zh-CN" altLang="zh-CN" dirty="0">
                    <a:latin typeface="Times New Roman" panose="02020603050405020304" pitchFamily="18" charset="0"/>
                    <a:ea typeface="华文楷体" panose="02010600040101010101" pitchFamily="2" charset="-122"/>
                    <a:cs typeface="Times New Roman" panose="02020603050405020304" pitchFamily="18" charset="0"/>
                  </a:rPr>
                  <a:t>和前一时刻输入数据</a:t>
                </a:r>
                <a14:m>
                  <m:oMath xmlns:m="http://schemas.openxmlformats.org/officeDocument/2006/math">
                    <m:sSub>
                      <m:sSubPr>
                        <m:ctrlPr>
                          <a:rPr lang="zh-CN" altLang="zh-CN"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i="1">
                            <a:latin typeface="Cambria Math" panose="02040503050406030204" pitchFamily="18" charset="0"/>
                            <a:ea typeface="华文楷体" panose="02010600040101010101" pitchFamily="2" charset="-122"/>
                            <a:cs typeface="Times New Roman" panose="02020603050405020304" pitchFamily="18" charset="0"/>
                          </a:rPr>
                          <m:t>𝑡</m:t>
                        </m:r>
                        <m:r>
                          <a:rPr lang="en-US" altLang="zh-CN" i="1">
                            <a:latin typeface="Cambria Math" panose="02040503050406030204" pitchFamily="18" charset="0"/>
                            <a:ea typeface="华文楷体" panose="02010600040101010101" pitchFamily="2" charset="-122"/>
                            <a:cs typeface="Times New Roman" panose="02020603050405020304" pitchFamily="18" charset="0"/>
                          </a:rPr>
                          <m:t>−1</m:t>
                        </m:r>
                      </m:sub>
                    </m:sSub>
                  </m:oMath>
                </a14:m>
                <a:r>
                  <a:rPr lang="zh-CN" altLang="zh-CN" dirty="0">
                    <a:latin typeface="Times New Roman" panose="02020603050405020304" pitchFamily="18" charset="0"/>
                    <a:ea typeface="华文楷体" panose="02010600040101010101" pitchFamily="2" charset="-122"/>
                    <a:cs typeface="Times New Roman" panose="02020603050405020304" pitchFamily="18" charset="0"/>
                  </a:rPr>
                  <a:t>所对应的隐式编码结果</a:t>
                </a:r>
                <a14:m>
                  <m:oMath xmlns:m="http://schemas.openxmlformats.org/officeDocument/2006/math">
                    <m:sSub>
                      <m:sSubPr>
                        <m:ctrlPr>
                          <a:rPr lang="zh-CN" altLang="zh-CN"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ea typeface="华文楷体" panose="02010600040101010101" pitchFamily="2" charset="-122"/>
                            <a:cs typeface="Times New Roman" panose="02020603050405020304" pitchFamily="18" charset="0"/>
                          </a:rPr>
                          <m:t>h</m:t>
                        </m:r>
                      </m:e>
                      <m:sub>
                        <m:r>
                          <a:rPr lang="en-US" altLang="zh-CN" i="1">
                            <a:latin typeface="Cambria Math" panose="02040503050406030204" pitchFamily="18" charset="0"/>
                            <a:ea typeface="华文楷体" panose="02010600040101010101" pitchFamily="2" charset="-122"/>
                            <a:cs typeface="Times New Roman" panose="02020603050405020304" pitchFamily="18" charset="0"/>
                          </a:rPr>
                          <m:t>𝑡</m:t>
                        </m:r>
                        <m:r>
                          <a:rPr lang="en-US" altLang="zh-CN" i="1">
                            <a:latin typeface="Cambria Math" panose="02040503050406030204" pitchFamily="18" charset="0"/>
                            <a:ea typeface="华文楷体" panose="02010600040101010101" pitchFamily="2" charset="-122"/>
                            <a:cs typeface="Times New Roman" panose="02020603050405020304" pitchFamily="18" charset="0"/>
                          </a:rPr>
                          <m:t>−1</m:t>
                        </m:r>
                      </m:sub>
                    </m:sSub>
                  </m:oMath>
                </a14:m>
                <a:r>
                  <a:rPr lang="zh-CN" altLang="zh-CN" dirty="0">
                    <a:latin typeface="Times New Roman" panose="02020603050405020304" pitchFamily="18" charset="0"/>
                    <a:ea typeface="华文楷体" panose="02010600040101010101" pitchFamily="2" charset="-122"/>
                    <a:cs typeface="Times New Roman" panose="02020603050405020304" pitchFamily="18" charset="0"/>
                  </a:rPr>
                  <a:t>，一起生成</a:t>
                </a:r>
                <a14:m>
                  <m:oMath xmlns:m="http://schemas.openxmlformats.org/officeDocument/2006/math">
                    <m:r>
                      <a:rPr lang="en-US" altLang="zh-CN" i="1">
                        <a:latin typeface="Cambria Math" panose="02040503050406030204" pitchFamily="18" charset="0"/>
                        <a:ea typeface="Cambria Math" panose="02040503050406030204" pitchFamily="18" charset="0"/>
                        <a:cs typeface="Times New Roman" panose="02020603050405020304" pitchFamily="18" charset="0"/>
                      </a:rPr>
                      <m:t>𝑡</m:t>
                    </m:r>
                  </m:oMath>
                </a14:m>
                <a:r>
                  <a:rPr lang="zh-CN" altLang="zh-CN" dirty="0">
                    <a:latin typeface="Times New Roman" panose="02020603050405020304" pitchFamily="18" charset="0"/>
                    <a:ea typeface="华文楷体" panose="02010600040101010101" pitchFamily="2" charset="-122"/>
                    <a:cs typeface="Times New Roman" panose="02020603050405020304" pitchFamily="18" charset="0"/>
                  </a:rPr>
                  <a:t>时刻的隐式编码结果</a:t>
                </a:r>
                <a14:m>
                  <m:oMath xmlns:m="http://schemas.openxmlformats.org/officeDocument/2006/math">
                    <m:sSub>
                      <m:sSubPr>
                        <m:ctrlPr>
                          <a:rPr lang="zh-CN" altLang="zh-CN"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ea typeface="华文楷体" panose="02010600040101010101" pitchFamily="2" charset="-122"/>
                            <a:cs typeface="Times New Roman" panose="02020603050405020304" pitchFamily="18" charset="0"/>
                          </a:rPr>
                          <m:t>h</m:t>
                        </m:r>
                      </m:e>
                      <m:sub>
                        <m:r>
                          <a:rPr lang="en-US" altLang="zh-CN" i="1">
                            <a:latin typeface="Cambria Math" panose="02040503050406030204" pitchFamily="18" charset="0"/>
                            <a:ea typeface="华文楷体" panose="02010600040101010101" pitchFamily="2" charset="-122"/>
                            <a:cs typeface="Times New Roman" panose="02020603050405020304" pitchFamily="18" charset="0"/>
                          </a:rPr>
                          <m:t>𝑡</m:t>
                        </m:r>
                      </m:sub>
                    </m:sSub>
                  </m:oMath>
                </a14:m>
                <a:r>
                  <a:rPr lang="zh-CN" altLang="zh-CN" dirty="0">
                    <a:latin typeface="Times New Roman" panose="02020603050405020304" pitchFamily="18" charset="0"/>
                    <a:ea typeface="华文楷体" panose="02010600040101010101" pitchFamily="2" charset="-122"/>
                    <a:cs typeface="Times New Roman" panose="02020603050405020304" pitchFamily="18" charset="0"/>
                  </a:rPr>
                  <a:t>。接着将</a:t>
                </a:r>
                <a14:m>
                  <m:oMath xmlns:m="http://schemas.openxmlformats.org/officeDocument/2006/math">
                    <m:sSub>
                      <m:sSubPr>
                        <m:ctrlPr>
                          <a:rPr lang="zh-CN" altLang="zh-CN"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ea typeface="华文楷体" panose="02010600040101010101" pitchFamily="2" charset="-122"/>
                            <a:cs typeface="Times New Roman" panose="02020603050405020304" pitchFamily="18" charset="0"/>
                          </a:rPr>
                          <m:t>h</m:t>
                        </m:r>
                      </m:e>
                      <m:sub>
                        <m:r>
                          <a:rPr lang="en-US" altLang="zh-CN" i="1">
                            <a:latin typeface="Cambria Math" panose="02040503050406030204" pitchFamily="18" charset="0"/>
                            <a:ea typeface="华文楷体" panose="02010600040101010101" pitchFamily="2" charset="-122"/>
                            <a:cs typeface="Times New Roman" panose="02020603050405020304" pitchFamily="18" charset="0"/>
                          </a:rPr>
                          <m:t>𝑡</m:t>
                        </m:r>
                      </m:sub>
                    </m:sSub>
                  </m:oMath>
                </a14:m>
                <a:r>
                  <a:rPr lang="zh-CN" altLang="zh-CN" dirty="0">
                    <a:latin typeface="Times New Roman" panose="02020603050405020304" pitchFamily="18" charset="0"/>
                    <a:ea typeface="华文楷体" panose="02010600040101010101" pitchFamily="2" charset="-122"/>
                    <a:cs typeface="Times New Roman" panose="02020603050405020304" pitchFamily="18" charset="0"/>
                  </a:rPr>
                  <a:t>后传，去参与生成</a:t>
                </a:r>
                <a14:m>
                  <m:oMath xmlns:m="http://schemas.openxmlformats.org/officeDocument/2006/math">
                    <m:r>
                      <a:rPr lang="en-US" altLang="zh-CN" i="1">
                        <a:latin typeface="Cambria Math" panose="02040503050406030204" pitchFamily="18" charset="0"/>
                        <a:ea typeface="Cambria Math" panose="02040503050406030204" pitchFamily="18" charset="0"/>
                        <a:cs typeface="Times New Roman" panose="02020603050405020304" pitchFamily="18" charset="0"/>
                      </a:rPr>
                      <m:t>𝑡</m:t>
                    </m:r>
                    <m:r>
                      <a:rPr lang="en-US" altLang="zh-CN" i="1">
                        <a:latin typeface="Cambria Math" panose="02040503050406030204" pitchFamily="18" charset="0"/>
                        <a:ea typeface="等线" panose="02010600030101010101" pitchFamily="2" charset="-122"/>
                        <a:cs typeface="Times New Roman" panose="02020603050405020304" pitchFamily="18" charset="0"/>
                      </a:rPr>
                      <m:t>+1</m:t>
                    </m:r>
                  </m:oMath>
                </a14:m>
                <a:r>
                  <a:rPr lang="zh-CN" altLang="zh-CN" dirty="0">
                    <a:latin typeface="Times New Roman" panose="02020603050405020304" pitchFamily="18" charset="0"/>
                    <a:ea typeface="华文楷体" panose="02010600040101010101" pitchFamily="2" charset="-122"/>
                    <a:cs typeface="Times New Roman" panose="02020603050405020304" pitchFamily="18" charset="0"/>
                  </a:rPr>
                  <a:t>时刻输入数据</a:t>
                </a:r>
                <a14:m>
                  <m:oMath xmlns:m="http://schemas.openxmlformats.org/officeDocument/2006/math">
                    <m:sSub>
                      <m:sSubPr>
                        <m:ctrlPr>
                          <a:rPr lang="zh-CN" altLang="zh-CN"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i="1">
                            <a:latin typeface="Cambria Math" panose="02040503050406030204" pitchFamily="18" charset="0"/>
                            <a:ea typeface="华文楷体" panose="02010600040101010101" pitchFamily="2" charset="-122"/>
                            <a:cs typeface="Times New Roman" panose="02020603050405020304" pitchFamily="18" charset="0"/>
                          </a:rPr>
                          <m:t>𝑡</m:t>
                        </m:r>
                        <m:r>
                          <a:rPr lang="en-US" altLang="zh-CN" i="1">
                            <a:latin typeface="Cambria Math" panose="02040503050406030204" pitchFamily="18" charset="0"/>
                            <a:ea typeface="华文楷体" panose="02010600040101010101" pitchFamily="2" charset="-122"/>
                            <a:cs typeface="Times New Roman" panose="02020603050405020304" pitchFamily="18" charset="0"/>
                          </a:rPr>
                          <m:t>+1</m:t>
                        </m:r>
                      </m:sub>
                    </m:sSub>
                  </m:oMath>
                </a14:m>
                <a:r>
                  <a:rPr lang="zh-CN" altLang="zh-CN" dirty="0">
                    <a:latin typeface="Times New Roman" panose="02020603050405020304" pitchFamily="18" charset="0"/>
                    <a:ea typeface="华文楷体" panose="02010600040101010101" pitchFamily="2" charset="-122"/>
                    <a:cs typeface="Times New Roman" panose="02020603050405020304" pitchFamily="18" charset="0"/>
                  </a:rPr>
                  <a:t>的隐式编码</a:t>
                </a:r>
                <a14:m>
                  <m:oMath xmlns:m="http://schemas.openxmlformats.org/officeDocument/2006/math">
                    <m:sSub>
                      <m:sSubPr>
                        <m:ctrlPr>
                          <a:rPr lang="zh-CN" altLang="zh-CN"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ea typeface="华文楷体" panose="02010600040101010101" pitchFamily="2" charset="-122"/>
                            <a:cs typeface="Times New Roman" panose="02020603050405020304" pitchFamily="18" charset="0"/>
                          </a:rPr>
                          <m:t>h</m:t>
                        </m:r>
                      </m:e>
                      <m:sub>
                        <m:r>
                          <a:rPr lang="en-US" altLang="zh-CN" i="1">
                            <a:latin typeface="Cambria Math" panose="02040503050406030204" pitchFamily="18" charset="0"/>
                            <a:ea typeface="华文楷体" panose="02010600040101010101" pitchFamily="2" charset="-122"/>
                            <a:cs typeface="Times New Roman" panose="02020603050405020304" pitchFamily="18" charset="0"/>
                          </a:rPr>
                          <m:t>𝑡</m:t>
                        </m:r>
                        <m:r>
                          <a:rPr lang="en-US" altLang="zh-CN" i="1">
                            <a:latin typeface="Cambria Math" panose="02040503050406030204" pitchFamily="18" charset="0"/>
                            <a:ea typeface="华文楷体" panose="02010600040101010101" pitchFamily="2" charset="-122"/>
                            <a:cs typeface="Times New Roman" panose="02020603050405020304" pitchFamily="18" charset="0"/>
                          </a:rPr>
                          <m:t>+1</m:t>
                        </m:r>
                      </m:sub>
                    </m:sSub>
                  </m:oMath>
                </a14:m>
                <a:r>
                  <a:rPr lang="zh-CN" altLang="zh-CN"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en-US" dirty="0"/>
              </a:p>
            </p:txBody>
          </p:sp>
        </mc:Choice>
        <mc:Fallback xmlns="">
          <p:sp>
            <p:nvSpPr>
              <p:cNvPr id="2" name="矩形 1">
                <a:extLst>
                  <a:ext uri="{FF2B5EF4-FFF2-40B4-BE49-F238E27FC236}">
                    <a16:creationId xmlns:a16="http://schemas.microsoft.com/office/drawing/2014/main" id="{F042D851-5D59-45C1-8D29-6123D543E033}"/>
                  </a:ext>
                </a:extLst>
              </p:cNvPr>
              <p:cNvSpPr>
                <a:spLocks noRot="1" noChangeAspect="1" noMove="1" noResize="1" noEditPoints="1" noAdjustHandles="1" noChangeArrowheads="1" noChangeShapeType="1" noTextEdit="1"/>
              </p:cNvSpPr>
              <p:nvPr/>
            </p:nvSpPr>
            <p:spPr>
              <a:xfrm>
                <a:off x="5137110" y="1159272"/>
                <a:ext cx="3846617" cy="2585323"/>
              </a:xfrm>
              <a:prstGeom prst="rect">
                <a:avLst/>
              </a:prstGeom>
              <a:blipFill>
                <a:blip r:embed="rId4"/>
                <a:stretch>
                  <a:fillRect l="-1426" t="-1415" r="-7132" b="-306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矩形 2">
                <a:extLst>
                  <a:ext uri="{FF2B5EF4-FFF2-40B4-BE49-F238E27FC236}">
                    <a16:creationId xmlns:a16="http://schemas.microsoft.com/office/drawing/2014/main" id="{0BB9DF48-2545-41D6-BFED-BB7CB7B951C5}"/>
                  </a:ext>
                </a:extLst>
              </p:cNvPr>
              <p:cNvSpPr/>
              <p:nvPr/>
            </p:nvSpPr>
            <p:spPr>
              <a:xfrm>
                <a:off x="246936" y="4395610"/>
                <a:ext cx="8549885" cy="2129686"/>
              </a:xfrm>
              <a:prstGeom prst="rect">
                <a:avLst/>
              </a:prstGeom>
            </p:spPr>
            <p:txBody>
              <a:bodyPr wrap="square">
                <a:spAutoFit/>
              </a:bodyPr>
              <a:lstStyle/>
              <a:p>
                <a:pPr indent="266700" algn="just">
                  <a:lnSpc>
                    <a:spcPct val="150000"/>
                  </a:lnSpc>
                  <a:spcAft>
                    <a:spcPts val="600"/>
                  </a:spcAft>
                </a:pP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时刻</a:t>
                </a:r>
                <a14:m>
                  <m:oMath xmlns:m="http://schemas.openxmlformats.org/officeDocument/2006/math">
                    <m:r>
                      <a:rPr lang="en-US" altLang="zh-CN" i="1" kern="100">
                        <a:latin typeface="Cambria Math" panose="02040503050406030204" pitchFamily="18" charset="0"/>
                        <a:ea typeface="Cambria Math" panose="02040503050406030204" pitchFamily="18" charset="0"/>
                        <a:cs typeface="Times New Roman" panose="02020603050405020304" pitchFamily="18" charset="0"/>
                      </a:rPr>
                      <m:t>𝑡</m:t>
                    </m:r>
                  </m:oMath>
                </a14:m>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所得到的隐式编码</a:t>
                </a:r>
                <a14:m>
                  <m:oMath xmlns:m="http://schemas.openxmlformats.org/officeDocument/2006/math">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h</m:t>
                        </m:r>
                      </m:e>
                      <m:sub>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𝑡</m:t>
                        </m:r>
                      </m:sub>
                    </m:sSub>
                  </m:oMath>
                </a14:m>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是由上一时刻隐式编码</a:t>
                </a:r>
                <a14:m>
                  <m:oMath xmlns:m="http://schemas.openxmlformats.org/officeDocument/2006/math">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h</m:t>
                        </m:r>
                      </m:e>
                      <m:sub>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𝑡</m:t>
                        </m:r>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−1</m:t>
                        </m:r>
                      </m:sub>
                    </m:sSub>
                  </m:oMath>
                </a14:m>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和当前输入</a:t>
                </a:r>
                <a14:m>
                  <m:oMath xmlns:m="http://schemas.openxmlformats.org/officeDocument/2006/math">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𝑡</m:t>
                        </m:r>
                      </m:sub>
                    </m:sSub>
                  </m:oMath>
                </a14:m>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共同参与生成的，这可认为隐式编码</a:t>
                </a:r>
                <a14:m>
                  <m:oMath xmlns:m="http://schemas.openxmlformats.org/officeDocument/2006/math">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h</m:t>
                        </m:r>
                      </m:e>
                      <m:sub>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𝑡</m:t>
                        </m:r>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−1</m:t>
                        </m:r>
                      </m:sub>
                    </m:sSub>
                  </m:oMath>
                </a14:m>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已经</a:t>
                </a:r>
                <a:r>
                  <a:rPr lang="en-US" altLang="zh-CN" kern="1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记忆</a:t>
                </a:r>
                <a:r>
                  <a:rPr lang="en-US" altLang="zh-CN" kern="1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了</a:t>
                </a:r>
                <a14:m>
                  <m:oMath xmlns:m="http://schemas.openxmlformats.org/officeDocument/2006/math">
                    <m:r>
                      <a:rPr lang="en-US" altLang="zh-CN" i="1" kern="100">
                        <a:latin typeface="Cambria Math" panose="02040503050406030204" pitchFamily="18" charset="0"/>
                        <a:ea typeface="Cambria Math" panose="02040503050406030204" pitchFamily="18" charset="0"/>
                        <a:cs typeface="Times New Roman" panose="02020603050405020304" pitchFamily="18" charset="0"/>
                      </a:rPr>
                      <m:t>𝑡</m:t>
                    </m:r>
                  </m:oMath>
                </a14:m>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时刻之前的时序信息，或者说前序时刻信息影响了后续时刻信息的处理。与前馈神经网络和卷积神经网络在处理时需要将所有数据一次性输入不同，这体现了循环神经网络可刻画序列数据存在时序依赖这一重要特点。</a:t>
                </a:r>
                <a:endPar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endParaRPr>
              </a:p>
            </p:txBody>
          </p:sp>
        </mc:Choice>
        <mc:Fallback xmlns="">
          <p:sp>
            <p:nvSpPr>
              <p:cNvPr id="3" name="矩形 2">
                <a:extLst>
                  <a:ext uri="{FF2B5EF4-FFF2-40B4-BE49-F238E27FC236}">
                    <a16:creationId xmlns:a16="http://schemas.microsoft.com/office/drawing/2014/main" id="{0BB9DF48-2545-41D6-BFED-BB7CB7B951C5}"/>
                  </a:ext>
                </a:extLst>
              </p:cNvPr>
              <p:cNvSpPr>
                <a:spLocks noRot="1" noChangeAspect="1" noMove="1" noResize="1" noEditPoints="1" noAdjustHandles="1" noChangeArrowheads="1" noChangeShapeType="1" noTextEdit="1"/>
              </p:cNvSpPr>
              <p:nvPr/>
            </p:nvSpPr>
            <p:spPr>
              <a:xfrm>
                <a:off x="246936" y="4395610"/>
                <a:ext cx="8549885" cy="2129686"/>
              </a:xfrm>
              <a:prstGeom prst="rect">
                <a:avLst/>
              </a:prstGeom>
              <a:blipFill>
                <a:blip r:embed="rId5"/>
                <a:stretch>
                  <a:fillRect l="-642" r="-571" b="-401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8340723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3">
            <a:extLst>
              <a:ext uri="{FF2B5EF4-FFF2-40B4-BE49-F238E27FC236}">
                <a16:creationId xmlns:a16="http://schemas.microsoft.com/office/drawing/2014/main" id="{6A300084-DFA3-084C-B2F2-40059E9D0BA3}"/>
              </a:ext>
            </a:extLst>
          </p:cNvPr>
          <p:cNvSpPr>
            <a:spLocks noChangeArrowheads="1"/>
          </p:cNvSpPr>
          <p:nvPr/>
        </p:nvSpPr>
        <p:spPr bwMode="auto">
          <a:xfrm>
            <a:off x="15114" y="99620"/>
            <a:ext cx="6780609" cy="9080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800">
                <a:solidFill>
                  <a:schemeClr val="tx1"/>
                </a:solidFill>
                <a:latin typeface="Verdana" panose="020B0604030504040204" pitchFamily="34" charset="0"/>
                <a:ea typeface="宋体" panose="02010600030101010101" pitchFamily="2" charset="-122"/>
              </a:defRPr>
            </a:lvl1pPr>
            <a:lvl2pPr marL="742950" indent="-285750">
              <a:defRPr sz="2800">
                <a:solidFill>
                  <a:schemeClr val="tx1"/>
                </a:solidFill>
                <a:latin typeface="Verdana" panose="020B0604030504040204" pitchFamily="34" charset="0"/>
                <a:ea typeface="宋体" panose="02010600030101010101" pitchFamily="2" charset="-122"/>
              </a:defRPr>
            </a:lvl2pPr>
            <a:lvl3pPr marL="1143000" indent="-228600">
              <a:defRPr sz="2800">
                <a:solidFill>
                  <a:schemeClr val="tx1"/>
                </a:solidFill>
                <a:latin typeface="Verdana" panose="020B0604030504040204" pitchFamily="34" charset="0"/>
                <a:ea typeface="宋体" panose="02010600030101010101" pitchFamily="2" charset="-122"/>
              </a:defRPr>
            </a:lvl3pPr>
            <a:lvl4pPr marL="1600200" indent="-228600">
              <a:defRPr sz="2800">
                <a:solidFill>
                  <a:schemeClr val="tx1"/>
                </a:solidFill>
                <a:latin typeface="Verdana" panose="020B0604030504040204" pitchFamily="34" charset="0"/>
                <a:ea typeface="宋体" panose="02010600030101010101" pitchFamily="2" charset="-122"/>
              </a:defRPr>
            </a:lvl4pPr>
            <a:lvl5pPr marL="2057400" indent="-228600">
              <a:defRPr sz="28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9pPr>
          </a:lstStyle>
          <a:p>
            <a:pPr>
              <a:buFont typeface="Arial" panose="020B0604020202020204" pitchFamily="34" charset="0"/>
              <a:buNone/>
            </a:pPr>
            <a:r>
              <a:rPr lang="zh-CN" altLang="en-US" sz="2400" b="1" dirty="0">
                <a:solidFill>
                  <a:srgbClr val="C00000"/>
                </a:solidFill>
                <a:latin typeface="+mn-lt"/>
                <a:ea typeface="微软雅黑" panose="020B0503020204020204" pitchFamily="34" charset="-122"/>
                <a:sym typeface="Times New Roman" panose="02020603050405020304" pitchFamily="18" charset="0"/>
              </a:rPr>
              <a:t>  提纲</a:t>
            </a:r>
          </a:p>
        </p:txBody>
      </p:sp>
      <p:sp>
        <p:nvSpPr>
          <p:cNvPr id="22" name="矩形 7"/>
          <p:cNvSpPr>
            <a:spLocks noChangeArrowheads="1"/>
          </p:cNvSpPr>
          <p:nvPr/>
        </p:nvSpPr>
        <p:spPr bwMode="auto">
          <a:xfrm>
            <a:off x="523467" y="2035454"/>
            <a:ext cx="7200000" cy="565348"/>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kumimoji="0" lang="zh-CN" altLang="en-US" sz="2800" b="1" dirty="0">
                <a:solidFill>
                  <a:srgbClr val="00B0F0"/>
                </a:solidFill>
                <a:latin typeface="+mn-lt"/>
                <a:ea typeface="微软雅黑" panose="020B0503020204020204" pitchFamily="34" charset="-122"/>
                <a:sym typeface="Calibri" panose="020F0502020204030204" pitchFamily="34" charset="0"/>
              </a:rPr>
              <a:t>二、前馈神经网络</a:t>
            </a:r>
          </a:p>
        </p:txBody>
      </p:sp>
      <p:sp>
        <p:nvSpPr>
          <p:cNvPr id="24" name="矩形 7"/>
          <p:cNvSpPr>
            <a:spLocks noChangeArrowheads="1"/>
          </p:cNvSpPr>
          <p:nvPr/>
        </p:nvSpPr>
        <p:spPr bwMode="auto">
          <a:xfrm>
            <a:off x="523467" y="1181536"/>
            <a:ext cx="7200000" cy="565348"/>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a:lnSpc>
                <a:spcPct val="120000"/>
              </a:lnSpc>
            </a:pPr>
            <a:r>
              <a:rPr kumimoji="0" lang="zh-CN" altLang="en-US" sz="2800" b="1" dirty="0">
                <a:solidFill>
                  <a:srgbClr val="C00000"/>
                </a:solidFill>
                <a:latin typeface="+mn-lt"/>
                <a:ea typeface="微软雅黑" panose="020B0503020204020204" pitchFamily="34" charset="-122"/>
              </a:rPr>
              <a:t>一、深度学习的历史发展</a:t>
            </a:r>
          </a:p>
        </p:txBody>
      </p:sp>
      <p:sp>
        <p:nvSpPr>
          <p:cNvPr id="6" name="矩形 7">
            <a:extLst>
              <a:ext uri="{FF2B5EF4-FFF2-40B4-BE49-F238E27FC236}">
                <a16:creationId xmlns:a16="http://schemas.microsoft.com/office/drawing/2014/main" id="{E05C446D-2860-4B33-94CC-86AE14334AFE}"/>
              </a:ext>
            </a:extLst>
          </p:cNvPr>
          <p:cNvSpPr>
            <a:spLocks noChangeArrowheads="1"/>
          </p:cNvSpPr>
          <p:nvPr/>
        </p:nvSpPr>
        <p:spPr bwMode="auto">
          <a:xfrm>
            <a:off x="523467" y="2889372"/>
            <a:ext cx="7200000" cy="565348"/>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kumimoji="0" lang="zh-CN" altLang="en-US" sz="2800" b="1" dirty="0">
                <a:solidFill>
                  <a:srgbClr val="C00000"/>
                </a:solidFill>
                <a:latin typeface="+mn-lt"/>
                <a:ea typeface="微软雅黑" panose="020B0503020204020204" pitchFamily="34" charset="-122"/>
                <a:sym typeface="Calibri" panose="020F0502020204030204" pitchFamily="34" charset="0"/>
              </a:rPr>
              <a:t>三、卷积神经网络</a:t>
            </a:r>
          </a:p>
        </p:txBody>
      </p:sp>
      <p:sp>
        <p:nvSpPr>
          <p:cNvPr id="7" name="矩形 7">
            <a:extLst>
              <a:ext uri="{FF2B5EF4-FFF2-40B4-BE49-F238E27FC236}">
                <a16:creationId xmlns:a16="http://schemas.microsoft.com/office/drawing/2014/main" id="{0EBEEAE9-9181-46AE-AE69-241C85B1F010}"/>
              </a:ext>
            </a:extLst>
          </p:cNvPr>
          <p:cNvSpPr>
            <a:spLocks noChangeArrowheads="1"/>
          </p:cNvSpPr>
          <p:nvPr/>
        </p:nvSpPr>
        <p:spPr bwMode="auto">
          <a:xfrm>
            <a:off x="523467" y="3747659"/>
            <a:ext cx="7200000" cy="565348"/>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kumimoji="0" lang="zh-CN" altLang="en-US" sz="2800" b="1" dirty="0">
                <a:solidFill>
                  <a:srgbClr val="C00000"/>
                </a:solidFill>
                <a:latin typeface="+mn-lt"/>
                <a:ea typeface="微软雅黑" panose="020B0503020204020204" pitchFamily="34" charset="-122"/>
                <a:sym typeface="Calibri" panose="020F0502020204030204" pitchFamily="34" charset="0"/>
              </a:rPr>
              <a:t>四、循环神经网络</a:t>
            </a:r>
          </a:p>
        </p:txBody>
      </p:sp>
      <p:sp>
        <p:nvSpPr>
          <p:cNvPr id="9" name="矩形 7">
            <a:extLst>
              <a:ext uri="{FF2B5EF4-FFF2-40B4-BE49-F238E27FC236}">
                <a16:creationId xmlns:a16="http://schemas.microsoft.com/office/drawing/2014/main" id="{CE5F0C8C-E61B-41C7-892D-A314C753A49A}"/>
              </a:ext>
            </a:extLst>
          </p:cNvPr>
          <p:cNvSpPr>
            <a:spLocks noChangeArrowheads="1"/>
          </p:cNvSpPr>
          <p:nvPr/>
        </p:nvSpPr>
        <p:spPr bwMode="auto">
          <a:xfrm>
            <a:off x="523467" y="4604929"/>
            <a:ext cx="7200000" cy="565348"/>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kumimoji="0" lang="zh-CN" altLang="en-US" sz="2800" b="1" dirty="0">
                <a:solidFill>
                  <a:srgbClr val="C00000"/>
                </a:solidFill>
                <a:latin typeface="+mn-lt"/>
                <a:ea typeface="微软雅黑" panose="020B0503020204020204" pitchFamily="34" charset="-122"/>
                <a:sym typeface="Calibri" panose="020F0502020204030204" pitchFamily="34" charset="0"/>
              </a:rPr>
              <a:t>五、深度生成学习</a:t>
            </a:r>
          </a:p>
        </p:txBody>
      </p:sp>
      <p:sp>
        <p:nvSpPr>
          <p:cNvPr id="10" name="矩形 7">
            <a:extLst>
              <a:ext uri="{FF2B5EF4-FFF2-40B4-BE49-F238E27FC236}">
                <a16:creationId xmlns:a16="http://schemas.microsoft.com/office/drawing/2014/main" id="{D1056C0E-F4D8-4F55-955E-C6092626C5B8}"/>
              </a:ext>
            </a:extLst>
          </p:cNvPr>
          <p:cNvSpPr>
            <a:spLocks noChangeArrowheads="1"/>
          </p:cNvSpPr>
          <p:nvPr/>
        </p:nvSpPr>
        <p:spPr bwMode="auto">
          <a:xfrm>
            <a:off x="523467" y="5462199"/>
            <a:ext cx="7200000" cy="565348"/>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kumimoji="0" lang="zh-CN" altLang="en-US" sz="2800" b="1" dirty="0">
                <a:solidFill>
                  <a:srgbClr val="C00000"/>
                </a:solidFill>
                <a:latin typeface="+mn-lt"/>
                <a:ea typeface="微软雅黑" panose="020B0503020204020204" pitchFamily="34" charset="-122"/>
                <a:sym typeface="Calibri" panose="020F0502020204030204" pitchFamily="34" charset="0"/>
              </a:rPr>
              <a:t>六、深度学习应用</a:t>
            </a:r>
          </a:p>
        </p:txBody>
      </p:sp>
    </p:spTree>
    <p:extLst>
      <p:ext uri="{BB962C8B-B14F-4D97-AF65-F5344CB8AC3E}">
        <p14:creationId xmlns:p14="http://schemas.microsoft.com/office/powerpoint/2010/main" val="180834687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标题 1"/>
          <p:cNvSpPr>
            <a:spLocks noGrp="1"/>
          </p:cNvSpPr>
          <p:nvPr>
            <p:ph type="title"/>
          </p:nvPr>
        </p:nvSpPr>
        <p:spPr>
          <a:xfrm>
            <a:off x="534612" y="121959"/>
            <a:ext cx="7507706" cy="657727"/>
          </a:xfrm>
        </p:spPr>
        <p:txBody>
          <a:bodyPr/>
          <a:lstStyle/>
          <a:p>
            <a:r>
              <a:rPr lang="zh-CN" altLang="en-US" sz="2000" dirty="0">
                <a:latin typeface="Times New Roman" panose="02020603050405020304" pitchFamily="18" charset="0"/>
                <a:cs typeface="Times New Roman" panose="02020603050405020304" pitchFamily="18" charset="0"/>
              </a:rPr>
              <a:t>循环神经网络</a:t>
            </a:r>
            <a:endParaRPr lang="zh-CN" altLang="en-US" sz="2000" b="1" dirty="0">
              <a:latin typeface="Times New Roman" panose="02020603050405020304" pitchFamily="18" charset="0"/>
              <a:cs typeface="Times New Roman" panose="02020603050405020304" pitchFamily="18" charset="0"/>
            </a:endParaRPr>
          </a:p>
        </p:txBody>
      </p:sp>
      <p:pic>
        <p:nvPicPr>
          <p:cNvPr id="20" name="图片 19">
            <a:extLst>
              <a:ext uri="{FF2B5EF4-FFF2-40B4-BE49-F238E27FC236}">
                <a16:creationId xmlns:a16="http://schemas.microsoft.com/office/drawing/2014/main" id="{298BA350-F151-498F-A960-102E0AD565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4612" y="1113499"/>
            <a:ext cx="4347067" cy="2631096"/>
          </a:xfrm>
          <a:prstGeom prst="rect">
            <a:avLst/>
          </a:prstGeom>
        </p:spPr>
      </p:pic>
      <p:sp>
        <p:nvSpPr>
          <p:cNvPr id="69" name="文本框 68">
            <a:extLst>
              <a:ext uri="{FF2B5EF4-FFF2-40B4-BE49-F238E27FC236}">
                <a16:creationId xmlns:a16="http://schemas.microsoft.com/office/drawing/2014/main" id="{837FA99B-04A8-43DF-9AEB-2C6D0E5DB531}"/>
              </a:ext>
            </a:extLst>
          </p:cNvPr>
          <p:cNvSpPr txBox="1"/>
          <p:nvPr/>
        </p:nvSpPr>
        <p:spPr>
          <a:xfrm>
            <a:off x="480485" y="3777715"/>
            <a:ext cx="3846617" cy="584775"/>
          </a:xfrm>
          <a:prstGeom prst="rect">
            <a:avLst/>
          </a:prstGeom>
          <a:noFill/>
        </p:spPr>
        <p:txBody>
          <a:bodyPr wrap="square" rtlCol="0">
            <a:spAutoFit/>
          </a:bodyPr>
          <a:lstStyle/>
          <a:p>
            <a:pPr algn="ct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图</a:t>
            </a:r>
            <a:r>
              <a:rPr lang="en-US" altLang="zh-CN" sz="1600" b="1" dirty="0">
                <a:latin typeface="Times New Roman" panose="02020603050405020304" pitchFamily="18" charset="0"/>
                <a:ea typeface="楷体" panose="02010609060101010101" pitchFamily="49" charset="-122"/>
                <a:cs typeface="Times New Roman" panose="02020603050405020304" pitchFamily="18" charset="0"/>
              </a:rPr>
              <a:t>6.17 </a:t>
            </a: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循环神经网络结构及其展开形式示意图</a:t>
            </a:r>
            <a:endParaRPr lang="en-US" altLang="zh-CN" sz="1600" b="1" dirty="0">
              <a:latin typeface="Times New Roman" panose="02020603050405020304" pitchFamily="18" charset="0"/>
              <a:ea typeface="楷体" panose="02010609060101010101" pitchFamily="49"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8598314E-873D-436D-BA56-B807A77D1BD8}"/>
                  </a:ext>
                </a:extLst>
              </p:cNvPr>
              <p:cNvSpPr/>
              <p:nvPr/>
            </p:nvSpPr>
            <p:spPr>
              <a:xfrm>
                <a:off x="5106156" y="1261328"/>
                <a:ext cx="3705335" cy="2400657"/>
              </a:xfrm>
              <a:prstGeom prst="rect">
                <a:avLst/>
              </a:prstGeom>
            </p:spPr>
            <p:txBody>
              <a:bodyPr wrap="square">
                <a:spAutoFit/>
              </a:bodyPr>
              <a:lstStyle/>
              <a:p>
                <a:pPr indent="266700">
                  <a:spcAft>
                    <a:spcPts val="600"/>
                  </a:spcAft>
                </a:pPr>
                <a:r>
                  <a:rPr lang="zh-CN" altLang="zh-CN" sz="1400" kern="100" dirty="0">
                    <a:latin typeface="Times New Roman" panose="02020603050405020304" pitchFamily="18" charset="0"/>
                    <a:ea typeface="华文楷体" panose="02010600040101010101" pitchFamily="2" charset="-122"/>
                    <a:cs typeface="Times New Roman" panose="02020603050405020304" pitchFamily="18" charset="0"/>
                  </a:rPr>
                  <a:t>在时刻</a:t>
                </a:r>
                <a14:m>
                  <m:oMath xmlns:m="http://schemas.openxmlformats.org/officeDocument/2006/math">
                    <m:r>
                      <a:rPr lang="en-US" altLang="zh-CN" sz="1400" i="1" kern="100">
                        <a:latin typeface="Cambria Math" panose="02040503050406030204" pitchFamily="18" charset="0"/>
                        <a:ea typeface="Cambria Math" panose="02040503050406030204" pitchFamily="18" charset="0"/>
                        <a:cs typeface="Times New Roman" panose="02020603050405020304" pitchFamily="18" charset="0"/>
                      </a:rPr>
                      <m:t>𝑡</m:t>
                    </m:r>
                  </m:oMath>
                </a14:m>
                <a:r>
                  <a:rPr lang="zh-CN" altLang="zh-CN" sz="1400" kern="100" dirty="0">
                    <a:latin typeface="Times New Roman" panose="02020603050405020304" pitchFamily="18" charset="0"/>
                    <a:ea typeface="华文楷体" panose="02010600040101010101" pitchFamily="2" charset="-122"/>
                    <a:cs typeface="Times New Roman" panose="02020603050405020304" pitchFamily="18" charset="0"/>
                  </a:rPr>
                  <a:t>，一旦得到当前输入数据</a:t>
                </a:r>
                <a14:m>
                  <m:oMath xmlns:m="http://schemas.openxmlformats.org/officeDocument/2006/math">
                    <m:sSub>
                      <m:sSubPr>
                        <m:ctrlPr>
                          <a:rPr lang="zh-CN" altLang="zh-CN" sz="14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𝑡</m:t>
                        </m:r>
                      </m:sub>
                    </m:sSub>
                  </m:oMath>
                </a14:m>
                <a:r>
                  <a:rPr lang="zh-CN" altLang="zh-CN" sz="1400" kern="100" dirty="0">
                    <a:latin typeface="Times New Roman" panose="02020603050405020304" pitchFamily="18" charset="0"/>
                    <a:ea typeface="华文楷体" panose="02010600040101010101" pitchFamily="2" charset="-122"/>
                    <a:cs typeface="Times New Roman" panose="02020603050405020304" pitchFamily="18" charset="0"/>
                  </a:rPr>
                  <a:t>，循环神经网络会结合前一时刻</a:t>
                </a:r>
                <a14:m>
                  <m:oMath xmlns:m="http://schemas.openxmlformats.org/officeDocument/2006/math">
                    <m:r>
                      <a:rPr lang="en-US" altLang="zh-CN" sz="1400" i="1" kern="100">
                        <a:latin typeface="Cambria Math" panose="02040503050406030204" pitchFamily="18" charset="0"/>
                        <a:ea typeface="Cambria Math" panose="02040503050406030204" pitchFamily="18" charset="0"/>
                        <a:cs typeface="Times New Roman" panose="02020603050405020304" pitchFamily="18" charset="0"/>
                      </a:rPr>
                      <m:t>𝑡</m:t>
                    </m:r>
                    <m:r>
                      <a:rPr lang="en-US" altLang="zh-CN" sz="1400" i="1" kern="100">
                        <a:latin typeface="Cambria Math" panose="02040503050406030204" pitchFamily="18" charset="0"/>
                        <a:ea typeface="等线" panose="02010600030101010101" pitchFamily="2" charset="-122"/>
                        <a:cs typeface="Times New Roman" panose="02020603050405020304" pitchFamily="18" charset="0"/>
                      </a:rPr>
                      <m:t>−1</m:t>
                    </m:r>
                  </m:oMath>
                </a14:m>
                <a:r>
                  <a:rPr lang="zh-CN" altLang="zh-CN" sz="1400" kern="100" dirty="0">
                    <a:latin typeface="Times New Roman" panose="02020603050405020304" pitchFamily="18" charset="0"/>
                    <a:ea typeface="华文楷体" panose="02010600040101010101" pitchFamily="2" charset="-122"/>
                    <a:cs typeface="Times New Roman" panose="02020603050405020304" pitchFamily="18" charset="0"/>
                  </a:rPr>
                  <a:t>得到的隐式编码</a:t>
                </a:r>
                <a14:m>
                  <m:oMath xmlns:m="http://schemas.openxmlformats.org/officeDocument/2006/math">
                    <m:sSub>
                      <m:sSubPr>
                        <m:ctrlPr>
                          <a:rPr lang="zh-CN" altLang="zh-CN" sz="14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h</m:t>
                        </m:r>
                      </m:e>
                      <m: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𝑡</m:t>
                        </m:r>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−1</m:t>
                        </m:r>
                      </m:sub>
                    </m:sSub>
                  </m:oMath>
                </a14:m>
                <a:r>
                  <a:rPr lang="zh-CN" altLang="zh-CN" sz="1400" kern="100" dirty="0">
                    <a:latin typeface="Times New Roman" panose="02020603050405020304" pitchFamily="18" charset="0"/>
                    <a:ea typeface="华文楷体" panose="02010600040101010101" pitchFamily="2" charset="-122"/>
                    <a:cs typeface="Times New Roman" panose="02020603050405020304" pitchFamily="18" charset="0"/>
                  </a:rPr>
                  <a:t>，如下产生当前时刻隐式编码</a:t>
                </a:r>
                <a14:m>
                  <m:oMath xmlns:m="http://schemas.openxmlformats.org/officeDocument/2006/math">
                    <m:sSub>
                      <m:sSubPr>
                        <m:ctrlPr>
                          <a:rPr lang="zh-CN" altLang="zh-CN" sz="14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h</m:t>
                        </m:r>
                      </m:e>
                      <m: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𝑡</m:t>
                        </m:r>
                      </m:sub>
                    </m:sSub>
                  </m:oMath>
                </a14:m>
                <a:r>
                  <a:rPr lang="zh-CN" altLang="zh-CN" sz="1400" kern="1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endParaRPr>
              </a:p>
              <a:p>
                <a:pPr algn="ctr">
                  <a:spcAft>
                    <a:spcPts val="600"/>
                  </a:spcAft>
                </a:pPr>
                <a14:m>
                  <m:oMathPara xmlns:m="http://schemas.openxmlformats.org/officeDocument/2006/math">
                    <m:oMathParaPr>
                      <m:jc m:val="centerGroup"/>
                    </m:oMathParaPr>
                    <m:oMath xmlns:m="http://schemas.openxmlformats.org/officeDocument/2006/math">
                      <m:sSub>
                        <m:sSubPr>
                          <m:ctrlPr>
                            <a:rPr lang="zh-CN" altLang="zh-CN" sz="14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h</m:t>
                          </m:r>
                        </m:e>
                        <m: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𝑡</m:t>
                          </m:r>
                        </m:sub>
                      </m:sSub>
                      <m:r>
                        <a:rPr lang="en-US" altLang="zh-CN" sz="1400" kern="100">
                          <a:latin typeface="Cambria Math" panose="02040503050406030204" pitchFamily="18" charset="0"/>
                          <a:ea typeface="华文楷体" panose="02010600040101010101" pitchFamily="2" charset="-122"/>
                          <a:cs typeface="Times New Roman" panose="02020603050405020304" pitchFamily="18" charset="0"/>
                        </a:rPr>
                        <m:t>=</m:t>
                      </m:r>
                      <m:r>
                        <m:rPr>
                          <m:sty m:val="p"/>
                        </m:rPr>
                        <a:rPr lang="en-US" altLang="zh-CN" sz="1400" kern="100">
                          <a:latin typeface="Cambria Math" panose="02040503050406030204" pitchFamily="18" charset="0"/>
                          <a:ea typeface="华文楷体" panose="02010600040101010101" pitchFamily="2" charset="-122"/>
                          <a:cs typeface="Times New Roman" panose="02020603050405020304" pitchFamily="18" charset="0"/>
                        </a:rPr>
                        <m:t>Φ</m:t>
                      </m:r>
                      <m:r>
                        <a:rPr lang="en-US" altLang="zh-CN" sz="1400" kern="100">
                          <a:latin typeface="Cambria Math" panose="02040503050406030204" pitchFamily="18" charset="0"/>
                          <a:ea typeface="华文楷体" panose="02010600040101010101" pitchFamily="2" charset="-122"/>
                          <a:cs typeface="Times New Roman" panose="02020603050405020304" pitchFamily="18" charset="0"/>
                        </a:rPr>
                        <m:t>(</m:t>
                      </m:r>
                      <m:r>
                        <m:rPr>
                          <m:sty m:val="p"/>
                        </m:rPr>
                        <a:rPr lang="en-US" altLang="zh-CN" sz="1400" kern="100">
                          <a:latin typeface="Cambria Math" panose="02040503050406030204" pitchFamily="18" charset="0"/>
                          <a:ea typeface="华文楷体" panose="02010600040101010101" pitchFamily="2" charset="-122"/>
                          <a:cs typeface="Times New Roman" panose="02020603050405020304" pitchFamily="18" charset="0"/>
                        </a:rPr>
                        <m:t>U</m:t>
                      </m:r>
                      <m:r>
                        <a:rPr lang="en-US" altLang="zh-CN" sz="1400"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4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𝑡</m:t>
                          </m:r>
                        </m:sub>
                      </m:sSub>
                      <m:r>
                        <a:rPr lang="en-US" altLang="zh-CN" sz="1400" kern="100">
                          <a:latin typeface="Cambria Math" panose="02040503050406030204" pitchFamily="18" charset="0"/>
                          <a:ea typeface="华文楷体" panose="02010600040101010101" pitchFamily="2" charset="-122"/>
                          <a:cs typeface="Times New Roman" panose="02020603050405020304" pitchFamily="18" charset="0"/>
                        </a:rPr>
                        <m:t>+</m:t>
                      </m:r>
                      <m:r>
                        <m:rPr>
                          <m:sty m:val="p"/>
                        </m:rPr>
                        <a:rPr lang="en-US" altLang="zh-CN" sz="1400" kern="100">
                          <a:latin typeface="Cambria Math" panose="02040503050406030204" pitchFamily="18" charset="0"/>
                          <a:ea typeface="华文楷体" panose="02010600040101010101" pitchFamily="2" charset="-122"/>
                          <a:cs typeface="Times New Roman" panose="02020603050405020304" pitchFamily="18" charset="0"/>
                        </a:rPr>
                        <m:t>W</m:t>
                      </m:r>
                      <m:r>
                        <a:rPr lang="en-US" altLang="zh-CN" sz="1400"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4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h</m:t>
                          </m:r>
                        </m:e>
                        <m: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𝑡</m:t>
                          </m:r>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−1</m:t>
                          </m:r>
                        </m:sub>
                      </m:sSub>
                      <m:r>
                        <a:rPr lang="en-US" altLang="zh-CN" sz="1400" kern="100">
                          <a:latin typeface="Cambria Math" panose="02040503050406030204" pitchFamily="18" charset="0"/>
                          <a:ea typeface="华文楷体" panose="02010600040101010101" pitchFamily="2" charset="-122"/>
                          <a:cs typeface="Times New Roman" panose="02020603050405020304" pitchFamily="18" charset="0"/>
                        </a:rPr>
                        <m:t>)</m:t>
                      </m:r>
                    </m:oMath>
                  </m:oMathPara>
                </a14:m>
                <a:endPar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endParaRPr>
              </a:p>
              <a:p>
                <a:pPr>
                  <a:spcAft>
                    <a:spcPts val="600"/>
                  </a:spcAft>
                </a:pPr>
                <a:r>
                  <a:rPr lang="en-US" altLang="zh-CN" sz="1400" kern="100" dirty="0">
                    <a:latin typeface="Times New Roman" panose="02020603050405020304" pitchFamily="18" charset="0"/>
                    <a:ea typeface="华文楷体" panose="02010600040101010101" pitchFamily="2" charset="-122"/>
                    <a:cs typeface="Times New Roman" panose="02020603050405020304" pitchFamily="18" charset="0"/>
                  </a:rPr>
                  <a:t>     </a:t>
                </a:r>
                <a:r>
                  <a:rPr lang="zh-CN" altLang="zh-CN" sz="1400" kern="100" dirty="0">
                    <a:latin typeface="Times New Roman" panose="02020603050405020304" pitchFamily="18" charset="0"/>
                    <a:ea typeface="华文楷体" panose="02010600040101010101" pitchFamily="2" charset="-122"/>
                    <a:cs typeface="Times New Roman" panose="02020603050405020304" pitchFamily="18" charset="0"/>
                  </a:rPr>
                  <a:t>这里</a:t>
                </a:r>
                <a14:m>
                  <m:oMath xmlns:m="http://schemas.openxmlformats.org/officeDocument/2006/math">
                    <m:r>
                      <m:rPr>
                        <m:sty m:val="p"/>
                      </m:rPr>
                      <a:rPr lang="en-US" altLang="zh-CN" sz="1400" kern="100">
                        <a:latin typeface="Cambria Math" panose="02040503050406030204" pitchFamily="18" charset="0"/>
                        <a:ea typeface="华文楷体" panose="02010600040101010101" pitchFamily="2" charset="-122"/>
                        <a:cs typeface="Times New Roman" panose="02020603050405020304" pitchFamily="18" charset="0"/>
                      </a:rPr>
                      <m:t>Φ</m:t>
                    </m:r>
                    <m:r>
                      <a:rPr lang="en-US" altLang="zh-CN" sz="1400" kern="100">
                        <a:latin typeface="Cambria Math" panose="02040503050406030204" pitchFamily="18" charset="0"/>
                        <a:ea typeface="华文楷体" panose="02010600040101010101" pitchFamily="2" charset="-122"/>
                        <a:cs typeface="Times New Roman" panose="02020603050405020304" pitchFamily="18" charset="0"/>
                      </a:rPr>
                      <m:t>(∙)</m:t>
                    </m:r>
                  </m:oMath>
                </a14:m>
                <a:r>
                  <a:rPr lang="zh-CN" altLang="zh-CN" sz="1400" kern="100" dirty="0">
                    <a:latin typeface="Times New Roman" panose="02020603050405020304" pitchFamily="18" charset="0"/>
                    <a:ea typeface="华文楷体" panose="02010600040101010101" pitchFamily="2" charset="-122"/>
                    <a:cs typeface="Times New Roman" panose="02020603050405020304" pitchFamily="18" charset="0"/>
                  </a:rPr>
                  <a:t>是激活函数，一般可为</a:t>
                </a:r>
                <a:r>
                  <a:rPr lang="en-US" altLang="zh-CN" sz="1400" kern="100" dirty="0">
                    <a:latin typeface="Times New Roman" panose="02020603050405020304" pitchFamily="18" charset="0"/>
                    <a:ea typeface="华文楷体" panose="02010600040101010101" pitchFamily="2" charset="-122"/>
                    <a:cs typeface="Times New Roman" panose="02020603050405020304" pitchFamily="18" charset="0"/>
                  </a:rPr>
                  <a:t>Sigmoid</a:t>
                </a:r>
                <a:r>
                  <a:rPr lang="zh-CN" altLang="zh-CN" sz="1400" kern="100" dirty="0">
                    <a:latin typeface="Times New Roman" panose="02020603050405020304" pitchFamily="18" charset="0"/>
                    <a:ea typeface="华文楷体" panose="02010600040101010101" pitchFamily="2" charset="-122"/>
                    <a:cs typeface="Times New Roman" panose="02020603050405020304" pitchFamily="18" charset="0"/>
                  </a:rPr>
                  <a:t>或者</a:t>
                </a:r>
                <a:r>
                  <a:rPr lang="en-US" altLang="zh-CN" sz="1400" kern="100" dirty="0">
                    <a:latin typeface="Times New Roman" panose="02020603050405020304" pitchFamily="18" charset="0"/>
                    <a:ea typeface="华文楷体" panose="02010600040101010101" pitchFamily="2" charset="-122"/>
                    <a:cs typeface="Times New Roman" panose="02020603050405020304" pitchFamily="18" charset="0"/>
                  </a:rPr>
                  <a:t>Tanh</a:t>
                </a:r>
                <a:r>
                  <a:rPr lang="zh-CN" altLang="zh-CN" sz="1400" kern="100" dirty="0">
                    <a:latin typeface="Times New Roman" panose="02020603050405020304" pitchFamily="18" charset="0"/>
                    <a:ea typeface="华文楷体" panose="02010600040101010101" pitchFamily="2" charset="-122"/>
                    <a:cs typeface="Times New Roman" panose="02020603050405020304" pitchFamily="18" charset="0"/>
                  </a:rPr>
                  <a:t>激活函数，使模型能够忘掉无关的信息，同时更新记忆内容。</a:t>
                </a:r>
                <a14:m>
                  <m:oMath xmlns:m="http://schemas.openxmlformats.org/officeDocument/2006/math">
                    <m:r>
                      <m:rPr>
                        <m:sty m:val="p"/>
                      </m:rPr>
                      <a:rPr lang="en-US" altLang="zh-CN" sz="1400" kern="100">
                        <a:latin typeface="Cambria Math" panose="02040503050406030204" pitchFamily="18" charset="0"/>
                        <a:ea typeface="华文楷体" panose="02010600040101010101" pitchFamily="2" charset="-122"/>
                        <a:cs typeface="Times New Roman" panose="02020603050405020304" pitchFamily="18" charset="0"/>
                      </a:rPr>
                      <m:t>U</m:t>
                    </m:r>
                  </m:oMath>
                </a14:m>
                <a:r>
                  <a:rPr lang="zh-CN" altLang="zh-CN" sz="1400" kern="100" dirty="0">
                    <a:latin typeface="Times New Roman" panose="02020603050405020304" pitchFamily="18" charset="0"/>
                    <a:ea typeface="华文楷体" panose="02010600040101010101" pitchFamily="2" charset="-122"/>
                    <a:cs typeface="Times New Roman" panose="02020603050405020304" pitchFamily="18" charset="0"/>
                  </a:rPr>
                  <a:t>与</a:t>
                </a:r>
                <a14:m>
                  <m:oMath xmlns:m="http://schemas.openxmlformats.org/officeDocument/2006/math">
                    <m:r>
                      <m:rPr>
                        <m:sty m:val="p"/>
                      </m:rPr>
                      <a:rPr lang="en-US" altLang="zh-CN" sz="1400" kern="100">
                        <a:latin typeface="Cambria Math" panose="02040503050406030204" pitchFamily="18" charset="0"/>
                        <a:ea typeface="华文楷体" panose="02010600040101010101" pitchFamily="2" charset="-122"/>
                        <a:cs typeface="Times New Roman" panose="02020603050405020304" pitchFamily="18" charset="0"/>
                      </a:rPr>
                      <m:t>W</m:t>
                    </m:r>
                  </m:oMath>
                </a14:m>
                <a:r>
                  <a:rPr lang="zh-CN" altLang="zh-CN" sz="1400" kern="100" dirty="0">
                    <a:latin typeface="Times New Roman" panose="02020603050405020304" pitchFamily="18" charset="0"/>
                    <a:ea typeface="华文楷体" panose="02010600040101010101" pitchFamily="2" charset="-122"/>
                    <a:cs typeface="Times New Roman" panose="02020603050405020304" pitchFamily="18" charset="0"/>
                  </a:rPr>
                  <a:t>为模型参数。从这里可看出，当前时刻的隐式编码输出</a:t>
                </a:r>
                <a14:m>
                  <m:oMath xmlns:m="http://schemas.openxmlformats.org/officeDocument/2006/math">
                    <m:sSub>
                      <m:sSubPr>
                        <m:ctrlPr>
                          <a:rPr lang="zh-CN" altLang="zh-CN" sz="14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h</m:t>
                        </m:r>
                      </m:e>
                      <m: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𝑡</m:t>
                        </m:r>
                      </m:sub>
                    </m:sSub>
                  </m:oMath>
                </a14:m>
                <a:r>
                  <a:rPr lang="zh-CN" altLang="zh-CN" sz="1400" kern="100" dirty="0">
                    <a:latin typeface="Times New Roman" panose="02020603050405020304" pitchFamily="18" charset="0"/>
                    <a:ea typeface="华文楷体" panose="02010600040101010101" pitchFamily="2" charset="-122"/>
                    <a:cs typeface="Times New Roman" panose="02020603050405020304" pitchFamily="18" charset="0"/>
                  </a:rPr>
                  <a:t>不仅仅与当前输入数据</a:t>
                </a:r>
                <a14:m>
                  <m:oMath xmlns:m="http://schemas.openxmlformats.org/officeDocument/2006/math">
                    <m:sSub>
                      <m:sSubPr>
                        <m:ctrlPr>
                          <a:rPr lang="zh-CN" altLang="zh-CN" sz="14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𝑡</m:t>
                        </m:r>
                      </m:sub>
                    </m:sSub>
                  </m:oMath>
                </a14:m>
                <a:r>
                  <a:rPr lang="zh-CN" altLang="zh-CN" sz="1400" kern="100" dirty="0">
                    <a:latin typeface="Times New Roman" panose="02020603050405020304" pitchFamily="18" charset="0"/>
                    <a:ea typeface="华文楷体" panose="02010600040101010101" pitchFamily="2" charset="-122"/>
                    <a:cs typeface="Times New Roman" panose="02020603050405020304" pitchFamily="18" charset="0"/>
                  </a:rPr>
                  <a:t>相关，与网络已有的</a:t>
                </a:r>
                <a:r>
                  <a:rPr lang="en-US" altLang="zh-CN" sz="1400" kern="1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1400" kern="100" dirty="0">
                    <a:latin typeface="Times New Roman" panose="02020603050405020304" pitchFamily="18" charset="0"/>
                    <a:ea typeface="华文楷体" panose="02010600040101010101" pitchFamily="2" charset="-122"/>
                    <a:cs typeface="Times New Roman" panose="02020603050405020304" pitchFamily="18" charset="0"/>
                  </a:rPr>
                  <a:t>记忆</a:t>
                </a:r>
                <a:r>
                  <a:rPr lang="en-US" altLang="zh-CN" sz="1400" kern="100" dirty="0">
                    <a:latin typeface="Times New Roman" panose="02020603050405020304" pitchFamily="18" charset="0"/>
                    <a:ea typeface="华文楷体" panose="02010600040101010101" pitchFamily="2" charset="-122"/>
                    <a:cs typeface="Times New Roman" panose="02020603050405020304" pitchFamily="18" charset="0"/>
                  </a:rPr>
                  <a:t>”</a:t>
                </a:r>
                <a14:m>
                  <m:oMath xmlns:m="http://schemas.openxmlformats.org/officeDocument/2006/math">
                    <m:sSub>
                      <m:sSubPr>
                        <m:ctrlPr>
                          <a:rPr lang="zh-CN" altLang="zh-CN" sz="14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h</m:t>
                        </m:r>
                      </m:e>
                      <m: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𝑡</m:t>
                        </m:r>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−1</m:t>
                        </m:r>
                      </m:sub>
                    </m:sSub>
                  </m:oMath>
                </a14:m>
                <a:r>
                  <a:rPr lang="zh-CN" altLang="zh-CN" sz="1400" kern="100" dirty="0">
                    <a:latin typeface="Times New Roman" panose="02020603050405020304" pitchFamily="18" charset="0"/>
                    <a:ea typeface="华文楷体" panose="02010600040101010101" pitchFamily="2" charset="-122"/>
                    <a:cs typeface="Times New Roman" panose="02020603050405020304" pitchFamily="18" charset="0"/>
                  </a:rPr>
                  <a:t>也有着密不可分的联系。</a:t>
                </a:r>
                <a:endPar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endParaRPr>
              </a:p>
            </p:txBody>
          </p:sp>
        </mc:Choice>
        <mc:Fallback xmlns="">
          <p:sp>
            <p:nvSpPr>
              <p:cNvPr id="4" name="矩形 3">
                <a:extLst>
                  <a:ext uri="{FF2B5EF4-FFF2-40B4-BE49-F238E27FC236}">
                    <a16:creationId xmlns:a16="http://schemas.microsoft.com/office/drawing/2014/main" id="{8598314E-873D-436D-BA56-B807A77D1BD8}"/>
                  </a:ext>
                </a:extLst>
              </p:cNvPr>
              <p:cNvSpPr>
                <a:spLocks noRot="1" noChangeAspect="1" noMove="1" noResize="1" noEditPoints="1" noAdjustHandles="1" noChangeArrowheads="1" noChangeShapeType="1" noTextEdit="1"/>
              </p:cNvSpPr>
              <p:nvPr/>
            </p:nvSpPr>
            <p:spPr>
              <a:xfrm>
                <a:off x="5106156" y="1261328"/>
                <a:ext cx="3705335" cy="2400657"/>
              </a:xfrm>
              <a:prstGeom prst="rect">
                <a:avLst/>
              </a:prstGeom>
              <a:blipFill>
                <a:blip r:embed="rId4"/>
                <a:stretch>
                  <a:fillRect l="-494" t="-508" b="-152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E7B866B5-1022-4154-AF6F-C563A21820AA}"/>
                  </a:ext>
                </a:extLst>
              </p:cNvPr>
              <p:cNvSpPr/>
              <p:nvPr/>
            </p:nvSpPr>
            <p:spPr>
              <a:xfrm>
                <a:off x="232268" y="4306746"/>
                <a:ext cx="8679464" cy="2156103"/>
              </a:xfrm>
              <a:prstGeom prst="rect">
                <a:avLst/>
              </a:prstGeom>
            </p:spPr>
            <p:txBody>
              <a:bodyPr wrap="square">
                <a:spAutoFit/>
              </a:bodyPr>
              <a:lstStyle/>
              <a:p>
                <a:pPr indent="266700">
                  <a:lnSpc>
                    <a:spcPct val="150000"/>
                  </a:lnSpc>
                  <a:spcAft>
                    <a:spcPts val="600"/>
                  </a:spcAft>
                </a:pPr>
                <a:r>
                  <a:rPr lang="zh-CN" altLang="zh-CN" sz="1200" kern="100" dirty="0">
                    <a:latin typeface="Times New Roman" panose="02020603050405020304" pitchFamily="18" charset="0"/>
                    <a:ea typeface="华文楷体" panose="02010600040101010101" pitchFamily="2" charset="-122"/>
                    <a:cs typeface="Times New Roman" panose="02020603050405020304" pitchFamily="18" charset="0"/>
                  </a:rPr>
                  <a:t>为了更加直观展示在循环神经网络中前序时刻信息被</a:t>
                </a:r>
                <a:r>
                  <a:rPr lang="en-US" altLang="zh-CN" sz="1200" kern="1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1200" kern="100" dirty="0">
                    <a:latin typeface="Times New Roman" panose="02020603050405020304" pitchFamily="18" charset="0"/>
                    <a:ea typeface="华文楷体" panose="02010600040101010101" pitchFamily="2" charset="-122"/>
                    <a:cs typeface="Times New Roman" panose="02020603050405020304" pitchFamily="18" charset="0"/>
                  </a:rPr>
                  <a:t>记住</a:t>
                </a:r>
                <a:r>
                  <a:rPr lang="en-US" altLang="zh-CN" sz="1200" kern="1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1200" kern="100" dirty="0">
                    <a:latin typeface="Times New Roman" panose="02020603050405020304" pitchFamily="18" charset="0"/>
                    <a:ea typeface="华文楷体" panose="02010600040101010101" pitchFamily="2" charset="-122"/>
                    <a:cs typeface="Times New Roman" panose="02020603050405020304" pitchFamily="18" charset="0"/>
                  </a:rPr>
                  <a:t>来影响当前时刻信息编码，这里对上述公式进行如下变化：</a:t>
                </a:r>
                <a:endPar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endParaRPr>
              </a:p>
              <a:p>
                <a:pPr algn="ctr">
                  <a:lnSpc>
                    <a:spcPct val="150000"/>
                  </a:lnSpc>
                  <a:spcAft>
                    <a:spcPts val="600"/>
                  </a:spcAft>
                </a:pPr>
                <a14:m>
                  <m:oMathPara xmlns:m="http://schemas.openxmlformats.org/officeDocument/2006/math">
                    <m:oMathParaPr>
                      <m:jc m:val="centerGroup"/>
                    </m:oMathParaPr>
                    <m:oMath xmlns:m="http://schemas.openxmlformats.org/officeDocument/2006/math">
                      <m:sSub>
                        <m:sSub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h</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𝑡</m:t>
                          </m:r>
                        </m:sub>
                      </m:sSub>
                      <m:r>
                        <a:rPr lang="en-US" altLang="zh-CN" sz="1200" kern="100">
                          <a:latin typeface="Cambria Math" panose="02040503050406030204" pitchFamily="18" charset="0"/>
                          <a:ea typeface="华文楷体" panose="02010600040101010101" pitchFamily="2" charset="-122"/>
                          <a:cs typeface="Times New Roman" panose="02020603050405020304" pitchFamily="18" charset="0"/>
                        </a:rPr>
                        <m:t>=</m:t>
                      </m:r>
                      <m:r>
                        <m:rPr>
                          <m:sty m:val="p"/>
                        </m:rPr>
                        <a:rPr lang="en-US" altLang="zh-CN" sz="1200" kern="100">
                          <a:latin typeface="Cambria Math" panose="02040503050406030204" pitchFamily="18" charset="0"/>
                          <a:ea typeface="华文楷体" panose="02010600040101010101" pitchFamily="2" charset="-122"/>
                          <a:cs typeface="Times New Roman" panose="02020603050405020304" pitchFamily="18" charset="0"/>
                        </a:rPr>
                        <m:t>Φ</m:t>
                      </m:r>
                      <m:d>
                        <m:d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dPr>
                        <m:e>
                          <m:r>
                            <m:rPr>
                              <m:sty m:val="p"/>
                            </m:rPr>
                            <a:rPr lang="en-US" altLang="zh-CN" sz="1200" kern="100">
                              <a:latin typeface="Cambria Math" panose="02040503050406030204" pitchFamily="18" charset="0"/>
                              <a:ea typeface="华文楷体" panose="02010600040101010101" pitchFamily="2" charset="-122"/>
                              <a:cs typeface="Times New Roman" panose="02020603050405020304" pitchFamily="18" charset="0"/>
                            </a:rPr>
                            <m:t>U</m:t>
                          </m:r>
                          <m:r>
                            <a:rPr lang="en-US" altLang="zh-CN" sz="1200"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𝑡</m:t>
                              </m:r>
                            </m:sub>
                          </m:sSub>
                          <m:r>
                            <a:rPr lang="en-US" altLang="zh-CN" sz="1200" kern="100">
                              <a:latin typeface="Cambria Math" panose="02040503050406030204" pitchFamily="18" charset="0"/>
                              <a:ea typeface="华文楷体" panose="02010600040101010101" pitchFamily="2" charset="-122"/>
                              <a:cs typeface="Times New Roman" panose="02020603050405020304" pitchFamily="18" charset="0"/>
                            </a:rPr>
                            <m:t>+</m:t>
                          </m:r>
                          <m:r>
                            <m:rPr>
                              <m:sty m:val="p"/>
                            </m:rPr>
                            <a:rPr lang="en-US" altLang="zh-CN" sz="1200" kern="100">
                              <a:latin typeface="Cambria Math" panose="02040503050406030204" pitchFamily="18" charset="0"/>
                              <a:ea typeface="华文楷体" panose="02010600040101010101" pitchFamily="2" charset="-122"/>
                              <a:cs typeface="Times New Roman" panose="02020603050405020304" pitchFamily="18" charset="0"/>
                            </a:rPr>
                            <m:t>W</m:t>
                          </m:r>
                          <m:r>
                            <a:rPr lang="en-US" altLang="zh-CN" sz="1200"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h</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𝑡</m:t>
                              </m:r>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−1</m:t>
                              </m:r>
                            </m:sub>
                          </m:sSub>
                        </m:e>
                      </m:d>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r>
                        <m:rPr>
                          <m:sty m:val="p"/>
                        </m:rPr>
                        <a:rPr lang="en-US" altLang="zh-CN" sz="1200" kern="100">
                          <a:latin typeface="Cambria Math" panose="02040503050406030204" pitchFamily="18" charset="0"/>
                          <a:ea typeface="华文楷体" panose="02010600040101010101" pitchFamily="2" charset="-122"/>
                          <a:cs typeface="Times New Roman" panose="02020603050405020304" pitchFamily="18" charset="0"/>
                        </a:rPr>
                        <m:t>Φ</m:t>
                      </m:r>
                      <m:d>
                        <m:d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dPr>
                        <m:e>
                          <m:r>
                            <m:rPr>
                              <m:sty m:val="p"/>
                            </m:rPr>
                            <a:rPr lang="en-US" altLang="zh-CN" sz="1200" kern="100">
                              <a:latin typeface="Cambria Math" panose="02040503050406030204" pitchFamily="18" charset="0"/>
                              <a:ea typeface="华文楷体" panose="02010600040101010101" pitchFamily="2" charset="-122"/>
                              <a:cs typeface="Times New Roman" panose="02020603050405020304" pitchFamily="18" charset="0"/>
                            </a:rPr>
                            <m:t>U</m:t>
                          </m:r>
                          <m:r>
                            <a:rPr lang="en-US" altLang="zh-CN" sz="1200"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𝑡</m:t>
                              </m:r>
                            </m:sub>
                          </m:sSub>
                          <m:r>
                            <a:rPr lang="en-US" altLang="zh-CN" sz="1200" kern="100">
                              <a:latin typeface="Cambria Math" panose="02040503050406030204" pitchFamily="18" charset="0"/>
                              <a:ea typeface="华文楷体" panose="02010600040101010101" pitchFamily="2" charset="-122"/>
                              <a:cs typeface="Times New Roman" panose="02020603050405020304" pitchFamily="18" charset="0"/>
                            </a:rPr>
                            <m:t>+</m:t>
                          </m:r>
                          <m:r>
                            <m:rPr>
                              <m:sty m:val="p"/>
                            </m:rPr>
                            <a:rPr lang="en-US" altLang="zh-CN" sz="1200" kern="100">
                              <a:latin typeface="Cambria Math" panose="02040503050406030204" pitchFamily="18" charset="0"/>
                              <a:ea typeface="华文楷体" panose="02010600040101010101" pitchFamily="2" charset="-122"/>
                              <a:cs typeface="Times New Roman" panose="02020603050405020304" pitchFamily="18" charset="0"/>
                            </a:rPr>
                            <m:t>W</m:t>
                          </m:r>
                          <m:r>
                            <a:rPr lang="en-US" altLang="zh-CN" sz="1200" kern="100">
                              <a:latin typeface="Cambria Math" panose="02040503050406030204" pitchFamily="18" charset="0"/>
                              <a:ea typeface="华文楷体" panose="02010600040101010101" pitchFamily="2" charset="-122"/>
                              <a:cs typeface="Times New Roman" panose="02020603050405020304" pitchFamily="18" charset="0"/>
                            </a:rPr>
                            <m:t>×</m:t>
                          </m:r>
                          <m:r>
                            <m:rPr>
                              <m:sty m:val="p"/>
                            </m:rPr>
                            <a:rPr lang="en-US" altLang="zh-CN" sz="1200" kern="100">
                              <a:latin typeface="Cambria Math" panose="02040503050406030204" pitchFamily="18" charset="0"/>
                              <a:ea typeface="华文楷体" panose="02010600040101010101" pitchFamily="2" charset="-122"/>
                              <a:cs typeface="Times New Roman" panose="02020603050405020304" pitchFamily="18" charset="0"/>
                            </a:rPr>
                            <m:t>Φ</m:t>
                          </m:r>
                          <m:d>
                            <m:d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dPr>
                            <m:e>
                              <m:r>
                                <m:rPr>
                                  <m:sty m:val="p"/>
                                </m:rPr>
                                <a:rPr lang="en-US" altLang="zh-CN" sz="1200" kern="100">
                                  <a:latin typeface="Cambria Math" panose="02040503050406030204" pitchFamily="18" charset="0"/>
                                  <a:ea typeface="华文楷体" panose="02010600040101010101" pitchFamily="2" charset="-122"/>
                                  <a:cs typeface="Times New Roman" panose="02020603050405020304" pitchFamily="18" charset="0"/>
                                </a:rPr>
                                <m:t>U</m:t>
                              </m:r>
                              <m:r>
                                <a:rPr lang="en-US" altLang="zh-CN" sz="1200"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𝑡</m:t>
                                  </m:r>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−1</m:t>
                                  </m:r>
                                </m:sub>
                              </m:sSub>
                              <m:r>
                                <a:rPr lang="en-US" altLang="zh-CN" sz="1200" kern="100">
                                  <a:latin typeface="Cambria Math" panose="02040503050406030204" pitchFamily="18" charset="0"/>
                                  <a:ea typeface="华文楷体" panose="02010600040101010101" pitchFamily="2" charset="-122"/>
                                  <a:cs typeface="Times New Roman" panose="02020603050405020304" pitchFamily="18" charset="0"/>
                                </a:rPr>
                                <m:t>+</m:t>
                              </m:r>
                              <m:r>
                                <m:rPr>
                                  <m:sty m:val="p"/>
                                </m:rPr>
                                <a:rPr lang="en-US" altLang="zh-CN" sz="1200" kern="100">
                                  <a:latin typeface="Cambria Math" panose="02040503050406030204" pitchFamily="18" charset="0"/>
                                  <a:ea typeface="华文楷体" panose="02010600040101010101" pitchFamily="2" charset="-122"/>
                                  <a:cs typeface="Times New Roman" panose="02020603050405020304" pitchFamily="18" charset="0"/>
                                </a:rPr>
                                <m:t>W</m:t>
                              </m:r>
                              <m:r>
                                <a:rPr lang="en-US" altLang="zh-CN" sz="1200"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h</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𝑡</m:t>
                                  </m:r>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−2</m:t>
                                  </m:r>
                                </m:sub>
                              </m:sSub>
                            </m:e>
                          </m:d>
                        </m:e>
                      </m:d>
                    </m:oMath>
                  </m:oMathPara>
                </a14:m>
                <a:endPar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endParaRPr>
              </a:p>
              <a:p>
                <a:pPr algn="ctr">
                  <a:lnSpc>
                    <a:spcPct val="150000"/>
                  </a:lnSpc>
                  <a:spcAft>
                    <a:spcPts val="600"/>
                  </a:spcAft>
                </a:pPr>
                <a14:m>
                  <m:oMathPara xmlns:m="http://schemas.openxmlformats.org/officeDocument/2006/math">
                    <m:oMathParaPr>
                      <m:jc m:val="centerGroup"/>
                    </m:oMathParaPr>
                    <m:oMath xmlns:m="http://schemas.openxmlformats.org/officeDocument/2006/math">
                      <m:r>
                        <a:rPr lang="en-US" altLang="zh-CN" sz="1200" kern="100">
                          <a:effectLst/>
                          <a:latin typeface="Cambria Math" panose="02040503050406030204" pitchFamily="18" charset="0"/>
                          <a:ea typeface="华文楷体" panose="02010600040101010101" pitchFamily="2" charset="-122"/>
                          <a:cs typeface="Times New Roman" panose="02020603050405020304" pitchFamily="18" charset="0"/>
                        </a:rPr>
                        <m:t>=</m:t>
                      </m:r>
                      <m:r>
                        <m:rPr>
                          <m:sty m:val="p"/>
                        </m:rPr>
                        <a:rPr lang="en-US" altLang="zh-CN" sz="1200" kern="100">
                          <a:latin typeface="Cambria Math" panose="02040503050406030204" pitchFamily="18" charset="0"/>
                          <a:ea typeface="华文楷体" panose="02010600040101010101" pitchFamily="2" charset="-122"/>
                          <a:cs typeface="Times New Roman" panose="02020603050405020304" pitchFamily="18" charset="0"/>
                        </a:rPr>
                        <m:t>Φ</m:t>
                      </m:r>
                      <m:d>
                        <m:d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dPr>
                        <m:e>
                          <m:r>
                            <m:rPr>
                              <m:sty m:val="p"/>
                            </m:rPr>
                            <a:rPr lang="en-US" altLang="zh-CN" sz="1200" kern="100">
                              <a:latin typeface="Cambria Math" panose="02040503050406030204" pitchFamily="18" charset="0"/>
                              <a:ea typeface="华文楷体" panose="02010600040101010101" pitchFamily="2" charset="-122"/>
                              <a:cs typeface="Times New Roman" panose="02020603050405020304" pitchFamily="18" charset="0"/>
                            </a:rPr>
                            <m:t>U</m:t>
                          </m:r>
                          <m:r>
                            <a:rPr lang="en-US" altLang="zh-CN" sz="1200" kern="100">
                              <a:latin typeface="Cambria Math" panose="02040503050406030204" pitchFamily="18" charset="0"/>
                              <a:ea typeface="华文楷体" panose="02010600040101010101" pitchFamily="2" charset="-122"/>
                              <a:cs typeface="Times New Roman" panose="02020603050405020304" pitchFamily="18" charset="0"/>
                            </a:rPr>
                            <m:t>×</m:t>
                          </m:r>
                          <m:limLow>
                            <m:limLow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limLowPr>
                            <m:e>
                              <m:groupChr>
                                <m:groupChrPr>
                                  <m:chr m:val="⏟"/>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groupChrPr>
                                <m:e>
                                  <m:sSub>
                                    <m:sSub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𝑡</m:t>
                                      </m:r>
                                    </m:sub>
                                  </m:sSub>
                                </m:e>
                              </m:groupChr>
                            </m:e>
                            <m:lim>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𝑡</m:t>
                              </m:r>
                              <m:r>
                                <a:rPr lang="zh-CN" altLang="zh-CN" sz="1200" kern="100">
                                  <a:latin typeface="Cambria Math" panose="02040503050406030204" pitchFamily="18" charset="0"/>
                                  <a:ea typeface="华文楷体" panose="02010600040101010101" pitchFamily="2" charset="-122"/>
                                  <a:cs typeface="Times New Roman" panose="02020603050405020304" pitchFamily="18" charset="0"/>
                                </a:rPr>
                                <m:t>时刻输入</m:t>
                              </m:r>
                            </m:lim>
                          </m:limLow>
                          <m:r>
                            <a:rPr lang="en-US" altLang="zh-CN" sz="1200" kern="100">
                              <a:latin typeface="Cambria Math" panose="02040503050406030204" pitchFamily="18" charset="0"/>
                              <a:ea typeface="华文楷体" panose="02010600040101010101" pitchFamily="2" charset="-122"/>
                              <a:cs typeface="Times New Roman" panose="02020603050405020304" pitchFamily="18" charset="0"/>
                            </a:rPr>
                            <m:t>+</m:t>
                          </m:r>
                          <m:r>
                            <m:rPr>
                              <m:sty m:val="p"/>
                            </m:rPr>
                            <a:rPr lang="en-US" altLang="zh-CN" sz="1200" kern="100">
                              <a:latin typeface="Cambria Math" panose="02040503050406030204" pitchFamily="18" charset="0"/>
                              <a:ea typeface="华文楷体" panose="02010600040101010101" pitchFamily="2" charset="-122"/>
                              <a:cs typeface="Times New Roman" panose="02020603050405020304" pitchFamily="18" charset="0"/>
                            </a:rPr>
                            <m:t>W</m:t>
                          </m:r>
                          <m:r>
                            <a:rPr lang="en-US" altLang="zh-CN" sz="1200" kern="100">
                              <a:latin typeface="Cambria Math" panose="02040503050406030204" pitchFamily="18" charset="0"/>
                              <a:ea typeface="华文楷体" panose="02010600040101010101" pitchFamily="2" charset="-122"/>
                              <a:cs typeface="Times New Roman" panose="02020603050405020304" pitchFamily="18" charset="0"/>
                            </a:rPr>
                            <m:t>×</m:t>
                          </m:r>
                          <m:r>
                            <m:rPr>
                              <m:sty m:val="p"/>
                            </m:rPr>
                            <a:rPr lang="en-US" altLang="zh-CN" sz="1200" kern="100">
                              <a:latin typeface="Cambria Math" panose="02040503050406030204" pitchFamily="18" charset="0"/>
                              <a:ea typeface="华文楷体" panose="02010600040101010101" pitchFamily="2" charset="-122"/>
                              <a:cs typeface="Times New Roman" panose="02020603050405020304" pitchFamily="18" charset="0"/>
                            </a:rPr>
                            <m:t>Φ</m:t>
                          </m:r>
                          <m:d>
                            <m:d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dPr>
                            <m:e>
                              <m:r>
                                <m:rPr>
                                  <m:sty m:val="p"/>
                                </m:rPr>
                                <a:rPr lang="en-US" altLang="zh-CN" sz="1200" kern="100">
                                  <a:latin typeface="Cambria Math" panose="02040503050406030204" pitchFamily="18" charset="0"/>
                                  <a:ea typeface="华文楷体" panose="02010600040101010101" pitchFamily="2" charset="-122"/>
                                  <a:cs typeface="Times New Roman" panose="02020603050405020304" pitchFamily="18" charset="0"/>
                                </a:rPr>
                                <m:t>U</m:t>
                              </m:r>
                              <m:r>
                                <a:rPr lang="en-US" altLang="zh-CN" sz="1200" kern="100">
                                  <a:latin typeface="Cambria Math" panose="02040503050406030204" pitchFamily="18" charset="0"/>
                                  <a:ea typeface="华文楷体" panose="02010600040101010101" pitchFamily="2" charset="-122"/>
                                  <a:cs typeface="Times New Roman" panose="02020603050405020304" pitchFamily="18" charset="0"/>
                                </a:rPr>
                                <m:t>×</m:t>
                              </m:r>
                              <m:limLow>
                                <m:limLow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limLowPr>
                                <m:e>
                                  <m:groupChr>
                                    <m:groupChrPr>
                                      <m:chr m:val="⏟"/>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groupChrPr>
                                    <m:e>
                                      <m:sSub>
                                        <m:sSub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𝑡</m:t>
                                          </m:r>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−1</m:t>
                                          </m:r>
                                        </m:sub>
                                      </m:sSub>
                                    </m:e>
                                  </m:groupChr>
                                </m:e>
                                <m:lim>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𝑡</m:t>
                                  </m:r>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−1</m:t>
                                  </m:r>
                                  <m:r>
                                    <a:rPr lang="zh-CN" altLang="zh-CN" sz="1200" kern="100">
                                      <a:latin typeface="Cambria Math" panose="02040503050406030204" pitchFamily="18" charset="0"/>
                                      <a:ea typeface="华文楷体" panose="02010600040101010101" pitchFamily="2" charset="-122"/>
                                      <a:cs typeface="Times New Roman" panose="02020603050405020304" pitchFamily="18" charset="0"/>
                                    </a:rPr>
                                    <m:t>时刻输入</m:t>
                                  </m:r>
                                </m:lim>
                              </m:limLow>
                              <m:r>
                                <a:rPr lang="en-US" altLang="zh-CN" sz="1200" kern="100">
                                  <a:latin typeface="Cambria Math" panose="02040503050406030204" pitchFamily="18" charset="0"/>
                                  <a:ea typeface="华文楷体" panose="02010600040101010101" pitchFamily="2" charset="-122"/>
                                  <a:cs typeface="Times New Roman" panose="02020603050405020304" pitchFamily="18" charset="0"/>
                                </a:rPr>
                                <m:t>+</m:t>
                              </m:r>
                              <m:r>
                                <m:rPr>
                                  <m:sty m:val="p"/>
                                </m:rPr>
                                <a:rPr lang="en-US" altLang="zh-CN" sz="1200" kern="100">
                                  <a:latin typeface="Cambria Math" panose="02040503050406030204" pitchFamily="18" charset="0"/>
                                  <a:ea typeface="华文楷体" panose="02010600040101010101" pitchFamily="2" charset="-122"/>
                                  <a:cs typeface="Times New Roman" panose="02020603050405020304" pitchFamily="18" charset="0"/>
                                </a:rPr>
                                <m:t>W</m:t>
                              </m:r>
                              <m:r>
                                <a:rPr lang="en-US" altLang="zh-CN" sz="1200" kern="100">
                                  <a:latin typeface="Cambria Math" panose="02040503050406030204" pitchFamily="18" charset="0"/>
                                  <a:ea typeface="华文楷体" panose="02010600040101010101" pitchFamily="2" charset="-122"/>
                                  <a:cs typeface="Times New Roman" panose="02020603050405020304" pitchFamily="18" charset="0"/>
                                </a:rPr>
                                <m:t>×</m:t>
                              </m:r>
                              <m:r>
                                <m:rPr>
                                  <m:sty m:val="p"/>
                                </m:rPr>
                                <a:rPr lang="en-US" altLang="zh-CN" sz="1200" kern="100">
                                  <a:latin typeface="Cambria Math" panose="02040503050406030204" pitchFamily="18" charset="0"/>
                                  <a:ea typeface="华文楷体" panose="02010600040101010101" pitchFamily="2" charset="-122"/>
                                  <a:cs typeface="Times New Roman" panose="02020603050405020304" pitchFamily="18" charset="0"/>
                                </a:rPr>
                                <m:t>Φ</m:t>
                              </m:r>
                              <m:r>
                                <a:rPr lang="en-US" altLang="zh-CN" sz="1200" kern="100">
                                  <a:latin typeface="Cambria Math" panose="02040503050406030204" pitchFamily="18" charset="0"/>
                                  <a:ea typeface="华文楷体" panose="02010600040101010101" pitchFamily="2" charset="-122"/>
                                  <a:cs typeface="Times New Roman" panose="02020603050405020304" pitchFamily="18" charset="0"/>
                                </a:rPr>
                                <m:t>(</m:t>
                              </m:r>
                              <m:r>
                                <m:rPr>
                                  <m:sty m:val="p"/>
                                </m:rPr>
                                <a:rPr lang="en-US" altLang="zh-CN" sz="1200" kern="100">
                                  <a:latin typeface="Cambria Math" panose="02040503050406030204" pitchFamily="18" charset="0"/>
                                  <a:ea typeface="华文楷体" panose="02010600040101010101" pitchFamily="2" charset="-122"/>
                                  <a:cs typeface="Times New Roman" panose="02020603050405020304" pitchFamily="18" charset="0"/>
                                </a:rPr>
                                <m:t>U</m:t>
                              </m:r>
                              <m:r>
                                <a:rPr lang="en-US" altLang="zh-CN" sz="1200" kern="100">
                                  <a:latin typeface="Cambria Math" panose="02040503050406030204" pitchFamily="18" charset="0"/>
                                  <a:ea typeface="华文楷体" panose="02010600040101010101" pitchFamily="2" charset="-122"/>
                                  <a:cs typeface="Times New Roman" panose="02020603050405020304" pitchFamily="18" charset="0"/>
                                </a:rPr>
                                <m:t>×</m:t>
                              </m:r>
                              <m:limLow>
                                <m:limLow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limLowPr>
                                <m:e>
                                  <m:groupChr>
                                    <m:groupChrPr>
                                      <m:chr m:val="⏟"/>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groupChrPr>
                                    <m:e>
                                      <m:sSub>
                                        <m:sSub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𝑡</m:t>
                                          </m:r>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−2</m:t>
                                          </m:r>
                                        </m:sub>
                                      </m:sSub>
                                    </m:e>
                                  </m:groupChr>
                                </m:e>
                                <m:lim>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𝑡</m:t>
                                  </m:r>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−2</m:t>
                                  </m:r>
                                  <m:r>
                                    <a:rPr lang="zh-CN" altLang="zh-CN" sz="1200" kern="100">
                                      <a:latin typeface="Cambria Math" panose="02040503050406030204" pitchFamily="18" charset="0"/>
                                      <a:ea typeface="华文楷体" panose="02010600040101010101" pitchFamily="2" charset="-122"/>
                                      <a:cs typeface="Times New Roman" panose="02020603050405020304" pitchFamily="18" charset="0"/>
                                    </a:rPr>
                                    <m:t>时刻输入</m:t>
                                  </m:r>
                                </m:lim>
                              </m:limLow>
                              <m:r>
                                <a:rPr lang="en-US" altLang="zh-CN" sz="1200" kern="100">
                                  <a:latin typeface="Cambria Math" panose="02040503050406030204" pitchFamily="18" charset="0"/>
                                  <a:ea typeface="华文楷体" panose="02010600040101010101" pitchFamily="2" charset="-122"/>
                                  <a:cs typeface="Times New Roman" panose="02020603050405020304" pitchFamily="18" charset="0"/>
                                </a:rPr>
                                <m:t>+⋯)</m:t>
                              </m:r>
                            </m:e>
                          </m:d>
                        </m:e>
                      </m:d>
                    </m:oMath>
                  </m:oMathPara>
                </a14:m>
                <a:endPar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lnSpc>
                    <a:spcPct val="150000"/>
                  </a:lnSpc>
                  <a:spcAft>
                    <a:spcPts val="600"/>
                  </a:spcAft>
                </a:pPr>
                <a:r>
                  <a:rPr lang="zh-CN" altLang="zh-CN" sz="1200" kern="100" dirty="0">
                    <a:latin typeface="Times New Roman" panose="02020603050405020304" pitchFamily="18" charset="0"/>
                    <a:ea typeface="华文楷体" panose="02010600040101010101" pitchFamily="2" charset="-122"/>
                    <a:cs typeface="Times New Roman" panose="02020603050405020304" pitchFamily="18" charset="0"/>
                  </a:rPr>
                  <a:t>从上式可见，当前时刻编码中，的确均包含了历史信息，这也说明了循环神经网络能够记忆的原因，使得一些需要记忆历史过往信息的任务能够被循环神经网络有效处理。</a:t>
                </a:r>
                <a:endPar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endParaRPr>
              </a:p>
            </p:txBody>
          </p:sp>
        </mc:Choice>
        <mc:Fallback xmlns="">
          <p:sp>
            <p:nvSpPr>
              <p:cNvPr id="5" name="矩形 4">
                <a:extLst>
                  <a:ext uri="{FF2B5EF4-FFF2-40B4-BE49-F238E27FC236}">
                    <a16:creationId xmlns:a16="http://schemas.microsoft.com/office/drawing/2014/main" id="{E7B866B5-1022-4154-AF6F-C563A21820AA}"/>
                  </a:ext>
                </a:extLst>
              </p:cNvPr>
              <p:cNvSpPr>
                <a:spLocks noRot="1" noChangeAspect="1" noMove="1" noResize="1" noEditPoints="1" noAdjustHandles="1" noChangeArrowheads="1" noChangeShapeType="1" noTextEdit="1"/>
              </p:cNvSpPr>
              <p:nvPr/>
            </p:nvSpPr>
            <p:spPr>
              <a:xfrm>
                <a:off x="232268" y="4306746"/>
                <a:ext cx="8679464" cy="2156103"/>
              </a:xfrm>
              <a:prstGeom prst="rect">
                <a:avLst/>
              </a:prstGeom>
              <a:blipFill>
                <a:blip r:embed="rId5"/>
                <a:stretch>
                  <a:fillRect r="-70" b="-113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02313360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标题 1"/>
          <p:cNvSpPr>
            <a:spLocks noGrp="1"/>
          </p:cNvSpPr>
          <p:nvPr>
            <p:ph type="title"/>
          </p:nvPr>
        </p:nvSpPr>
        <p:spPr>
          <a:xfrm>
            <a:off x="534612" y="121959"/>
            <a:ext cx="7507706" cy="657727"/>
          </a:xfrm>
        </p:spPr>
        <p:txBody>
          <a:bodyPr/>
          <a:lstStyle/>
          <a:p>
            <a:r>
              <a:rPr lang="zh-CN" altLang="en-US" sz="2000" dirty="0">
                <a:latin typeface="Times New Roman" panose="02020603050405020304" pitchFamily="18" charset="0"/>
                <a:cs typeface="Times New Roman" panose="02020603050405020304" pitchFamily="18" charset="0"/>
              </a:rPr>
              <a:t>循环神经网络</a:t>
            </a:r>
            <a:endParaRPr lang="zh-CN" altLang="en-US" sz="2000" b="1" dirty="0">
              <a:latin typeface="Times New Roman" panose="02020603050405020304" pitchFamily="18" charset="0"/>
              <a:cs typeface="Times New Roman" panose="02020603050405020304" pitchFamily="18" charset="0"/>
            </a:endParaRPr>
          </a:p>
        </p:txBody>
      </p:sp>
      <p:pic>
        <p:nvPicPr>
          <p:cNvPr id="20" name="图片 19">
            <a:extLst>
              <a:ext uri="{FF2B5EF4-FFF2-40B4-BE49-F238E27FC236}">
                <a16:creationId xmlns:a16="http://schemas.microsoft.com/office/drawing/2014/main" id="{298BA350-F151-498F-A960-102E0AD565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4612" y="1289335"/>
            <a:ext cx="4347067" cy="2631096"/>
          </a:xfrm>
          <a:prstGeom prst="rect">
            <a:avLst/>
          </a:prstGeom>
        </p:spPr>
      </p:pic>
      <p:sp>
        <p:nvSpPr>
          <p:cNvPr id="69" name="文本框 68">
            <a:extLst>
              <a:ext uri="{FF2B5EF4-FFF2-40B4-BE49-F238E27FC236}">
                <a16:creationId xmlns:a16="http://schemas.microsoft.com/office/drawing/2014/main" id="{837FA99B-04A8-43DF-9AEB-2C6D0E5DB531}"/>
              </a:ext>
            </a:extLst>
          </p:cNvPr>
          <p:cNvSpPr txBox="1"/>
          <p:nvPr/>
        </p:nvSpPr>
        <p:spPr>
          <a:xfrm>
            <a:off x="5053665" y="1127555"/>
            <a:ext cx="3846617" cy="3046988"/>
          </a:xfrm>
          <a:prstGeom prst="rect">
            <a:avLst/>
          </a:prstGeom>
          <a:noFill/>
        </p:spPr>
        <p:txBody>
          <a:bodyPr wrap="square" rtlCol="0">
            <a:spAutoFit/>
          </a:bodyPr>
          <a:lstStyle/>
          <a:p>
            <a:pPr marL="285750" indent="-285750">
              <a:buFont typeface="Wingdings" panose="05000000000000000000" pitchFamily="2" charset="2"/>
              <a:buChar char="l"/>
            </a:pPr>
            <a:r>
              <a:rPr lang="zh-CN" altLang="zh-CN" sz="1600" dirty="0"/>
              <a:t>按照时间将循环神经网络展开后，可以得到一个和前馈神经网络相似的网络结构。</a:t>
            </a:r>
            <a:endParaRPr lang="en-US" altLang="zh-CN" sz="1600" dirty="0"/>
          </a:p>
          <a:p>
            <a:pPr marL="285750" indent="-285750">
              <a:buFont typeface="Wingdings" panose="05000000000000000000" pitchFamily="2" charset="2"/>
              <a:buChar char="l"/>
            </a:pPr>
            <a:r>
              <a:rPr lang="zh-CN" altLang="zh-CN" sz="1600" dirty="0"/>
              <a:t>这个网络结构可利用反向传播算法和梯度下降算法来训练模型参数，这种训练方法称为</a:t>
            </a:r>
            <a:r>
              <a:rPr lang="en-US" altLang="zh-CN" sz="1600" dirty="0"/>
              <a:t>“</a:t>
            </a:r>
            <a:r>
              <a:rPr lang="zh-CN" altLang="zh-CN" sz="1600" dirty="0"/>
              <a:t>沿时间反向传播算法（</a:t>
            </a:r>
            <a:r>
              <a:rPr lang="en-US" altLang="zh-CN" sz="1600" dirty="0"/>
              <a:t>backpropagation through time</a:t>
            </a:r>
            <a:r>
              <a:rPr lang="zh-CN" altLang="zh-CN" sz="1600" dirty="0"/>
              <a:t>，</a:t>
            </a:r>
            <a:r>
              <a:rPr lang="en-US" altLang="zh-CN" sz="1600" dirty="0"/>
              <a:t>BPTT</a:t>
            </a:r>
            <a:r>
              <a:rPr lang="zh-CN" altLang="zh-CN" sz="1600" dirty="0"/>
              <a:t>）</a:t>
            </a:r>
            <a:r>
              <a:rPr lang="en-US" altLang="zh-CN" sz="1600" dirty="0"/>
              <a:t>”</a:t>
            </a:r>
            <a:r>
              <a:rPr lang="zh-CN" altLang="zh-CN" sz="1600" dirty="0"/>
              <a:t>。</a:t>
            </a:r>
            <a:endParaRPr lang="en-US" altLang="zh-CN" sz="1600" dirty="0"/>
          </a:p>
          <a:p>
            <a:pPr marL="285750" indent="-285750">
              <a:buFont typeface="Wingdings" panose="05000000000000000000" pitchFamily="2" charset="2"/>
              <a:buChar char="l"/>
            </a:pPr>
            <a:r>
              <a:rPr lang="zh-CN" altLang="zh-CN" sz="1600" dirty="0"/>
              <a:t>由于循环神经网络每个时刻都有一个输出，所以在计算循环神经网络的损失时，通常需要将所有时刻（或者部分时刻）上的损失进行累加。</a:t>
            </a:r>
          </a:p>
        </p:txBody>
      </p:sp>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E7B866B5-1022-4154-AF6F-C563A21820AA}"/>
                  </a:ext>
                </a:extLst>
              </p:cNvPr>
              <p:cNvSpPr/>
              <p:nvPr/>
            </p:nvSpPr>
            <p:spPr>
              <a:xfrm>
                <a:off x="0" y="4684193"/>
                <a:ext cx="8679464" cy="1617815"/>
              </a:xfrm>
              <a:prstGeom prst="rect">
                <a:avLst/>
              </a:prstGeom>
            </p:spPr>
            <p:txBody>
              <a:bodyPr wrap="square">
                <a:spAutoFit/>
              </a:bodyPr>
              <a:lstStyle/>
              <a:p>
                <a:pPr algn="ctr">
                  <a:lnSpc>
                    <a:spcPct val="150000"/>
                  </a:lnSpc>
                  <a:spcAft>
                    <a:spcPts val="600"/>
                  </a:spcAft>
                </a:pPr>
                <a14:m>
                  <m:oMathPara xmlns:m="http://schemas.openxmlformats.org/officeDocument/2006/math">
                    <m:oMathParaPr>
                      <m:jc m:val="centerGroup"/>
                    </m:oMathParaPr>
                    <m:oMath xmlns:m="http://schemas.openxmlformats.org/officeDocument/2006/math">
                      <m:sSub>
                        <m:sSubPr>
                          <m:ctrlPr>
                            <a:rPr lang="zh-CN" altLang="zh-CN" sz="16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h</m:t>
                          </m:r>
                        </m:e>
                        <m:sub>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𝑡</m:t>
                          </m:r>
                        </m:sub>
                      </m:sSub>
                      <m:r>
                        <a:rPr lang="en-US" altLang="zh-CN" sz="1600" kern="100">
                          <a:latin typeface="Cambria Math" panose="02040503050406030204" pitchFamily="18" charset="0"/>
                          <a:ea typeface="华文楷体" panose="02010600040101010101" pitchFamily="2" charset="-122"/>
                          <a:cs typeface="Times New Roman" panose="02020603050405020304" pitchFamily="18" charset="0"/>
                        </a:rPr>
                        <m:t>=</m:t>
                      </m:r>
                      <m:r>
                        <m:rPr>
                          <m:sty m:val="p"/>
                        </m:rPr>
                        <a:rPr lang="en-US" altLang="zh-CN" sz="1600" kern="100">
                          <a:latin typeface="Cambria Math" panose="02040503050406030204" pitchFamily="18" charset="0"/>
                          <a:ea typeface="华文楷体" panose="02010600040101010101" pitchFamily="2" charset="-122"/>
                          <a:cs typeface="Times New Roman" panose="02020603050405020304" pitchFamily="18" charset="0"/>
                        </a:rPr>
                        <m:t>Φ</m:t>
                      </m:r>
                      <m:d>
                        <m:dPr>
                          <m:ctrlPr>
                            <a:rPr lang="zh-CN" altLang="zh-CN" sz="1600" i="1" kern="100">
                              <a:latin typeface="Cambria Math" panose="02040503050406030204" pitchFamily="18" charset="0"/>
                              <a:ea typeface="Cambria Math" panose="02040503050406030204" pitchFamily="18" charset="0"/>
                              <a:cs typeface="Times New Roman" panose="02020603050405020304" pitchFamily="18" charset="0"/>
                            </a:rPr>
                          </m:ctrlPr>
                        </m:dPr>
                        <m:e>
                          <m:r>
                            <m:rPr>
                              <m:sty m:val="p"/>
                            </m:rPr>
                            <a:rPr lang="en-US" altLang="zh-CN" sz="1600" kern="100">
                              <a:latin typeface="Cambria Math" panose="02040503050406030204" pitchFamily="18" charset="0"/>
                              <a:ea typeface="华文楷体" panose="02010600040101010101" pitchFamily="2" charset="-122"/>
                              <a:cs typeface="Times New Roman" panose="02020603050405020304" pitchFamily="18" charset="0"/>
                            </a:rPr>
                            <m:t>U</m:t>
                          </m:r>
                          <m:r>
                            <a:rPr lang="en-US" altLang="zh-CN" sz="1600"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6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𝑡</m:t>
                              </m:r>
                            </m:sub>
                          </m:sSub>
                          <m:r>
                            <a:rPr lang="en-US" altLang="zh-CN" sz="1600" kern="100">
                              <a:latin typeface="Cambria Math" panose="02040503050406030204" pitchFamily="18" charset="0"/>
                              <a:ea typeface="华文楷体" panose="02010600040101010101" pitchFamily="2" charset="-122"/>
                              <a:cs typeface="Times New Roman" panose="02020603050405020304" pitchFamily="18" charset="0"/>
                            </a:rPr>
                            <m:t>+</m:t>
                          </m:r>
                          <m:r>
                            <m:rPr>
                              <m:sty m:val="p"/>
                            </m:rPr>
                            <a:rPr lang="en-US" altLang="zh-CN" sz="1600" kern="100">
                              <a:latin typeface="Cambria Math" panose="02040503050406030204" pitchFamily="18" charset="0"/>
                              <a:ea typeface="华文楷体" panose="02010600040101010101" pitchFamily="2" charset="-122"/>
                              <a:cs typeface="Times New Roman" panose="02020603050405020304" pitchFamily="18" charset="0"/>
                            </a:rPr>
                            <m:t>W</m:t>
                          </m:r>
                          <m:r>
                            <a:rPr lang="en-US" altLang="zh-CN" sz="1600"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6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h</m:t>
                              </m:r>
                            </m:e>
                            <m:sub>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𝑡</m:t>
                              </m:r>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−1</m:t>
                              </m:r>
                            </m:sub>
                          </m:sSub>
                        </m:e>
                      </m:d>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m:t>
                      </m:r>
                      <m:r>
                        <m:rPr>
                          <m:sty m:val="p"/>
                        </m:rPr>
                        <a:rPr lang="en-US" altLang="zh-CN" sz="1600" kern="100">
                          <a:latin typeface="Cambria Math" panose="02040503050406030204" pitchFamily="18" charset="0"/>
                          <a:ea typeface="华文楷体" panose="02010600040101010101" pitchFamily="2" charset="-122"/>
                          <a:cs typeface="Times New Roman" panose="02020603050405020304" pitchFamily="18" charset="0"/>
                        </a:rPr>
                        <m:t>Φ</m:t>
                      </m:r>
                      <m:d>
                        <m:dPr>
                          <m:ctrlPr>
                            <a:rPr lang="zh-CN" altLang="zh-CN" sz="1600" i="1" kern="100">
                              <a:latin typeface="Cambria Math" panose="02040503050406030204" pitchFamily="18" charset="0"/>
                              <a:ea typeface="Cambria Math" panose="02040503050406030204" pitchFamily="18" charset="0"/>
                              <a:cs typeface="Times New Roman" panose="02020603050405020304" pitchFamily="18" charset="0"/>
                            </a:rPr>
                          </m:ctrlPr>
                        </m:dPr>
                        <m:e>
                          <m:r>
                            <m:rPr>
                              <m:sty m:val="p"/>
                            </m:rPr>
                            <a:rPr lang="en-US" altLang="zh-CN" sz="1600" kern="100">
                              <a:latin typeface="Cambria Math" panose="02040503050406030204" pitchFamily="18" charset="0"/>
                              <a:ea typeface="华文楷体" panose="02010600040101010101" pitchFamily="2" charset="-122"/>
                              <a:cs typeface="Times New Roman" panose="02020603050405020304" pitchFamily="18" charset="0"/>
                            </a:rPr>
                            <m:t>U</m:t>
                          </m:r>
                          <m:r>
                            <a:rPr lang="en-US" altLang="zh-CN" sz="1600"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6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𝑡</m:t>
                              </m:r>
                            </m:sub>
                          </m:sSub>
                          <m:r>
                            <a:rPr lang="en-US" altLang="zh-CN" sz="1600" kern="100">
                              <a:latin typeface="Cambria Math" panose="02040503050406030204" pitchFamily="18" charset="0"/>
                              <a:ea typeface="华文楷体" panose="02010600040101010101" pitchFamily="2" charset="-122"/>
                              <a:cs typeface="Times New Roman" panose="02020603050405020304" pitchFamily="18" charset="0"/>
                            </a:rPr>
                            <m:t>+</m:t>
                          </m:r>
                          <m:r>
                            <m:rPr>
                              <m:sty m:val="p"/>
                            </m:rPr>
                            <a:rPr lang="en-US" altLang="zh-CN" sz="1600" kern="100">
                              <a:latin typeface="Cambria Math" panose="02040503050406030204" pitchFamily="18" charset="0"/>
                              <a:ea typeface="华文楷体" panose="02010600040101010101" pitchFamily="2" charset="-122"/>
                              <a:cs typeface="Times New Roman" panose="02020603050405020304" pitchFamily="18" charset="0"/>
                            </a:rPr>
                            <m:t>W</m:t>
                          </m:r>
                          <m:r>
                            <a:rPr lang="en-US" altLang="zh-CN" sz="1600" kern="100">
                              <a:latin typeface="Cambria Math" panose="02040503050406030204" pitchFamily="18" charset="0"/>
                              <a:ea typeface="华文楷体" panose="02010600040101010101" pitchFamily="2" charset="-122"/>
                              <a:cs typeface="Times New Roman" panose="02020603050405020304" pitchFamily="18" charset="0"/>
                            </a:rPr>
                            <m:t>×</m:t>
                          </m:r>
                          <m:r>
                            <m:rPr>
                              <m:sty m:val="p"/>
                            </m:rPr>
                            <a:rPr lang="en-US" altLang="zh-CN" sz="1600" kern="100">
                              <a:latin typeface="Cambria Math" panose="02040503050406030204" pitchFamily="18" charset="0"/>
                              <a:ea typeface="华文楷体" panose="02010600040101010101" pitchFamily="2" charset="-122"/>
                              <a:cs typeface="Times New Roman" panose="02020603050405020304" pitchFamily="18" charset="0"/>
                            </a:rPr>
                            <m:t>Φ</m:t>
                          </m:r>
                          <m:d>
                            <m:dPr>
                              <m:ctrlPr>
                                <a:rPr lang="zh-CN" altLang="zh-CN" sz="1600" i="1" kern="100">
                                  <a:latin typeface="Cambria Math" panose="02040503050406030204" pitchFamily="18" charset="0"/>
                                  <a:ea typeface="Cambria Math" panose="02040503050406030204" pitchFamily="18" charset="0"/>
                                  <a:cs typeface="Times New Roman" panose="02020603050405020304" pitchFamily="18" charset="0"/>
                                </a:rPr>
                              </m:ctrlPr>
                            </m:dPr>
                            <m:e>
                              <m:r>
                                <m:rPr>
                                  <m:sty m:val="p"/>
                                </m:rPr>
                                <a:rPr lang="en-US" altLang="zh-CN" sz="1600" kern="100">
                                  <a:latin typeface="Cambria Math" panose="02040503050406030204" pitchFamily="18" charset="0"/>
                                  <a:ea typeface="华文楷体" panose="02010600040101010101" pitchFamily="2" charset="-122"/>
                                  <a:cs typeface="Times New Roman" panose="02020603050405020304" pitchFamily="18" charset="0"/>
                                </a:rPr>
                                <m:t>U</m:t>
                              </m:r>
                              <m:r>
                                <a:rPr lang="en-US" altLang="zh-CN" sz="1600"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6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𝑡</m:t>
                                  </m:r>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−1</m:t>
                                  </m:r>
                                </m:sub>
                              </m:sSub>
                              <m:r>
                                <a:rPr lang="en-US" altLang="zh-CN" sz="1600" kern="100">
                                  <a:latin typeface="Cambria Math" panose="02040503050406030204" pitchFamily="18" charset="0"/>
                                  <a:ea typeface="华文楷体" panose="02010600040101010101" pitchFamily="2" charset="-122"/>
                                  <a:cs typeface="Times New Roman" panose="02020603050405020304" pitchFamily="18" charset="0"/>
                                </a:rPr>
                                <m:t>+</m:t>
                              </m:r>
                              <m:r>
                                <m:rPr>
                                  <m:sty m:val="p"/>
                                </m:rPr>
                                <a:rPr lang="en-US" altLang="zh-CN" sz="1600" kern="100">
                                  <a:latin typeface="Cambria Math" panose="02040503050406030204" pitchFamily="18" charset="0"/>
                                  <a:ea typeface="华文楷体" panose="02010600040101010101" pitchFamily="2" charset="-122"/>
                                  <a:cs typeface="Times New Roman" panose="02020603050405020304" pitchFamily="18" charset="0"/>
                                </a:rPr>
                                <m:t>W</m:t>
                              </m:r>
                              <m:r>
                                <a:rPr lang="en-US" altLang="zh-CN" sz="1600"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6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h</m:t>
                                  </m:r>
                                </m:e>
                                <m:sub>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𝑡</m:t>
                                  </m:r>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−2</m:t>
                                  </m:r>
                                </m:sub>
                              </m:sSub>
                            </m:e>
                          </m:d>
                        </m:e>
                      </m:d>
                    </m:oMath>
                  </m:oMathPara>
                </a14:m>
                <a:endParaRPr lang="zh-CN" altLang="zh-CN" sz="1600" kern="100" dirty="0">
                  <a:effectLst/>
                  <a:latin typeface="等线" panose="02010600030101010101" pitchFamily="2" charset="-122"/>
                  <a:ea typeface="等线" panose="02010600030101010101" pitchFamily="2" charset="-122"/>
                  <a:cs typeface="Times New Roman" panose="02020603050405020304" pitchFamily="18" charset="0"/>
                </a:endParaRPr>
              </a:p>
              <a:p>
                <a:pPr algn="ctr">
                  <a:lnSpc>
                    <a:spcPct val="150000"/>
                  </a:lnSpc>
                  <a:spcAft>
                    <a:spcPts val="600"/>
                  </a:spcAft>
                </a:pPr>
                <a14:m>
                  <m:oMathPara xmlns:m="http://schemas.openxmlformats.org/officeDocument/2006/math">
                    <m:oMathParaPr>
                      <m:jc m:val="centerGroup"/>
                    </m:oMathParaPr>
                    <m:oMath xmlns:m="http://schemas.openxmlformats.org/officeDocument/2006/math">
                      <m:r>
                        <a:rPr lang="en-US" altLang="zh-CN" sz="1600" kern="100">
                          <a:effectLst/>
                          <a:latin typeface="Cambria Math" panose="02040503050406030204" pitchFamily="18" charset="0"/>
                          <a:ea typeface="华文楷体" panose="02010600040101010101" pitchFamily="2" charset="-122"/>
                          <a:cs typeface="Times New Roman" panose="02020603050405020304" pitchFamily="18" charset="0"/>
                        </a:rPr>
                        <m:t>=</m:t>
                      </m:r>
                      <m:r>
                        <m:rPr>
                          <m:sty m:val="p"/>
                        </m:rPr>
                        <a:rPr lang="en-US" altLang="zh-CN" sz="1600" kern="100">
                          <a:latin typeface="Cambria Math" panose="02040503050406030204" pitchFamily="18" charset="0"/>
                          <a:ea typeface="华文楷体" panose="02010600040101010101" pitchFamily="2" charset="-122"/>
                          <a:cs typeface="Times New Roman" panose="02020603050405020304" pitchFamily="18" charset="0"/>
                        </a:rPr>
                        <m:t>Φ</m:t>
                      </m:r>
                      <m:d>
                        <m:dPr>
                          <m:ctrlPr>
                            <a:rPr lang="zh-CN" altLang="zh-CN" sz="1600" i="1" kern="100">
                              <a:latin typeface="Cambria Math" panose="02040503050406030204" pitchFamily="18" charset="0"/>
                              <a:ea typeface="Cambria Math" panose="02040503050406030204" pitchFamily="18" charset="0"/>
                              <a:cs typeface="Times New Roman" panose="02020603050405020304" pitchFamily="18" charset="0"/>
                            </a:rPr>
                          </m:ctrlPr>
                        </m:dPr>
                        <m:e>
                          <m:r>
                            <m:rPr>
                              <m:sty m:val="p"/>
                            </m:rPr>
                            <a:rPr lang="en-US" altLang="zh-CN" sz="1600" kern="100">
                              <a:latin typeface="Cambria Math" panose="02040503050406030204" pitchFamily="18" charset="0"/>
                              <a:ea typeface="华文楷体" panose="02010600040101010101" pitchFamily="2" charset="-122"/>
                              <a:cs typeface="Times New Roman" panose="02020603050405020304" pitchFamily="18" charset="0"/>
                            </a:rPr>
                            <m:t>U</m:t>
                          </m:r>
                          <m:r>
                            <a:rPr lang="en-US" altLang="zh-CN" sz="1600" kern="100">
                              <a:latin typeface="Cambria Math" panose="02040503050406030204" pitchFamily="18" charset="0"/>
                              <a:ea typeface="华文楷体" panose="02010600040101010101" pitchFamily="2" charset="-122"/>
                              <a:cs typeface="Times New Roman" panose="02020603050405020304" pitchFamily="18" charset="0"/>
                            </a:rPr>
                            <m:t>×</m:t>
                          </m:r>
                          <m:limLow>
                            <m:limLowPr>
                              <m:ctrlPr>
                                <a:rPr lang="zh-CN" altLang="zh-CN" sz="1600" i="1" kern="100">
                                  <a:latin typeface="Cambria Math" panose="02040503050406030204" pitchFamily="18" charset="0"/>
                                  <a:ea typeface="Cambria Math" panose="02040503050406030204" pitchFamily="18" charset="0"/>
                                  <a:cs typeface="Times New Roman" panose="02020603050405020304" pitchFamily="18" charset="0"/>
                                </a:rPr>
                              </m:ctrlPr>
                            </m:limLowPr>
                            <m:e>
                              <m:groupChr>
                                <m:groupChrPr>
                                  <m:chr m:val="⏟"/>
                                  <m:ctrlPr>
                                    <a:rPr lang="zh-CN" altLang="zh-CN" sz="1600" i="1" kern="100">
                                      <a:latin typeface="Cambria Math" panose="02040503050406030204" pitchFamily="18" charset="0"/>
                                      <a:ea typeface="Cambria Math" panose="02040503050406030204" pitchFamily="18" charset="0"/>
                                      <a:cs typeface="Times New Roman" panose="02020603050405020304" pitchFamily="18" charset="0"/>
                                    </a:rPr>
                                  </m:ctrlPr>
                                </m:groupChrPr>
                                <m:e>
                                  <m:sSub>
                                    <m:sSubPr>
                                      <m:ctrlPr>
                                        <a:rPr lang="zh-CN" altLang="zh-CN" sz="16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𝑡</m:t>
                                      </m:r>
                                    </m:sub>
                                  </m:sSub>
                                </m:e>
                              </m:groupChr>
                            </m:e>
                            <m:lim>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𝑡</m:t>
                              </m:r>
                              <m:r>
                                <a:rPr lang="zh-CN" altLang="zh-CN" sz="1600" kern="100">
                                  <a:latin typeface="Cambria Math" panose="02040503050406030204" pitchFamily="18" charset="0"/>
                                  <a:ea typeface="华文楷体" panose="02010600040101010101" pitchFamily="2" charset="-122"/>
                                  <a:cs typeface="Times New Roman" panose="02020603050405020304" pitchFamily="18" charset="0"/>
                                </a:rPr>
                                <m:t>时刻输入</m:t>
                              </m:r>
                            </m:lim>
                          </m:limLow>
                          <m:r>
                            <a:rPr lang="en-US" altLang="zh-CN" sz="1600" kern="100">
                              <a:latin typeface="Cambria Math" panose="02040503050406030204" pitchFamily="18" charset="0"/>
                              <a:ea typeface="华文楷体" panose="02010600040101010101" pitchFamily="2" charset="-122"/>
                              <a:cs typeface="Times New Roman" panose="02020603050405020304" pitchFamily="18" charset="0"/>
                            </a:rPr>
                            <m:t>+</m:t>
                          </m:r>
                          <m:r>
                            <m:rPr>
                              <m:sty m:val="p"/>
                            </m:rPr>
                            <a:rPr lang="en-US" altLang="zh-CN" sz="1600" kern="100">
                              <a:latin typeface="Cambria Math" panose="02040503050406030204" pitchFamily="18" charset="0"/>
                              <a:ea typeface="华文楷体" panose="02010600040101010101" pitchFamily="2" charset="-122"/>
                              <a:cs typeface="Times New Roman" panose="02020603050405020304" pitchFamily="18" charset="0"/>
                            </a:rPr>
                            <m:t>W</m:t>
                          </m:r>
                          <m:r>
                            <a:rPr lang="en-US" altLang="zh-CN" sz="1600" kern="100">
                              <a:latin typeface="Cambria Math" panose="02040503050406030204" pitchFamily="18" charset="0"/>
                              <a:ea typeface="华文楷体" panose="02010600040101010101" pitchFamily="2" charset="-122"/>
                              <a:cs typeface="Times New Roman" panose="02020603050405020304" pitchFamily="18" charset="0"/>
                            </a:rPr>
                            <m:t>×</m:t>
                          </m:r>
                          <m:r>
                            <m:rPr>
                              <m:sty m:val="p"/>
                            </m:rPr>
                            <a:rPr lang="en-US" altLang="zh-CN" sz="1600" kern="100">
                              <a:latin typeface="Cambria Math" panose="02040503050406030204" pitchFamily="18" charset="0"/>
                              <a:ea typeface="华文楷体" panose="02010600040101010101" pitchFamily="2" charset="-122"/>
                              <a:cs typeface="Times New Roman" panose="02020603050405020304" pitchFamily="18" charset="0"/>
                            </a:rPr>
                            <m:t>Φ</m:t>
                          </m:r>
                          <m:d>
                            <m:dPr>
                              <m:ctrlPr>
                                <a:rPr lang="zh-CN" altLang="zh-CN" sz="1600" i="1" kern="100">
                                  <a:latin typeface="Cambria Math" panose="02040503050406030204" pitchFamily="18" charset="0"/>
                                  <a:ea typeface="Cambria Math" panose="02040503050406030204" pitchFamily="18" charset="0"/>
                                  <a:cs typeface="Times New Roman" panose="02020603050405020304" pitchFamily="18" charset="0"/>
                                </a:rPr>
                              </m:ctrlPr>
                            </m:dPr>
                            <m:e>
                              <m:r>
                                <m:rPr>
                                  <m:sty m:val="p"/>
                                </m:rPr>
                                <a:rPr lang="en-US" altLang="zh-CN" sz="1600" kern="100">
                                  <a:latin typeface="Cambria Math" panose="02040503050406030204" pitchFamily="18" charset="0"/>
                                  <a:ea typeface="华文楷体" panose="02010600040101010101" pitchFamily="2" charset="-122"/>
                                  <a:cs typeface="Times New Roman" panose="02020603050405020304" pitchFamily="18" charset="0"/>
                                </a:rPr>
                                <m:t>U</m:t>
                              </m:r>
                              <m:r>
                                <a:rPr lang="en-US" altLang="zh-CN" sz="1600" kern="100">
                                  <a:latin typeface="Cambria Math" panose="02040503050406030204" pitchFamily="18" charset="0"/>
                                  <a:ea typeface="华文楷体" panose="02010600040101010101" pitchFamily="2" charset="-122"/>
                                  <a:cs typeface="Times New Roman" panose="02020603050405020304" pitchFamily="18" charset="0"/>
                                </a:rPr>
                                <m:t>×</m:t>
                              </m:r>
                              <m:limLow>
                                <m:limLowPr>
                                  <m:ctrlPr>
                                    <a:rPr lang="zh-CN" altLang="zh-CN" sz="1600" i="1" kern="100">
                                      <a:latin typeface="Cambria Math" panose="02040503050406030204" pitchFamily="18" charset="0"/>
                                      <a:ea typeface="Cambria Math" panose="02040503050406030204" pitchFamily="18" charset="0"/>
                                      <a:cs typeface="Times New Roman" panose="02020603050405020304" pitchFamily="18" charset="0"/>
                                    </a:rPr>
                                  </m:ctrlPr>
                                </m:limLowPr>
                                <m:e>
                                  <m:groupChr>
                                    <m:groupChrPr>
                                      <m:chr m:val="⏟"/>
                                      <m:ctrlPr>
                                        <a:rPr lang="zh-CN" altLang="zh-CN" sz="1600" i="1" kern="100">
                                          <a:latin typeface="Cambria Math" panose="02040503050406030204" pitchFamily="18" charset="0"/>
                                          <a:ea typeface="Cambria Math" panose="02040503050406030204" pitchFamily="18" charset="0"/>
                                          <a:cs typeface="Times New Roman" panose="02020603050405020304" pitchFamily="18" charset="0"/>
                                        </a:rPr>
                                      </m:ctrlPr>
                                    </m:groupChrPr>
                                    <m:e>
                                      <m:sSub>
                                        <m:sSubPr>
                                          <m:ctrlPr>
                                            <a:rPr lang="zh-CN" altLang="zh-CN" sz="16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𝑡</m:t>
                                          </m:r>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−1</m:t>
                                          </m:r>
                                        </m:sub>
                                      </m:sSub>
                                    </m:e>
                                  </m:groupChr>
                                </m:e>
                                <m:lim>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𝑡</m:t>
                                  </m:r>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−1</m:t>
                                  </m:r>
                                  <m:r>
                                    <a:rPr lang="zh-CN" altLang="zh-CN" sz="1600" kern="100">
                                      <a:latin typeface="Cambria Math" panose="02040503050406030204" pitchFamily="18" charset="0"/>
                                      <a:ea typeface="华文楷体" panose="02010600040101010101" pitchFamily="2" charset="-122"/>
                                      <a:cs typeface="Times New Roman" panose="02020603050405020304" pitchFamily="18" charset="0"/>
                                    </a:rPr>
                                    <m:t>时刻输入</m:t>
                                  </m:r>
                                </m:lim>
                              </m:limLow>
                              <m:r>
                                <a:rPr lang="en-US" altLang="zh-CN" sz="1600" kern="100">
                                  <a:latin typeface="Cambria Math" panose="02040503050406030204" pitchFamily="18" charset="0"/>
                                  <a:ea typeface="华文楷体" panose="02010600040101010101" pitchFamily="2" charset="-122"/>
                                  <a:cs typeface="Times New Roman" panose="02020603050405020304" pitchFamily="18" charset="0"/>
                                </a:rPr>
                                <m:t>+</m:t>
                              </m:r>
                              <m:r>
                                <m:rPr>
                                  <m:sty m:val="p"/>
                                </m:rPr>
                                <a:rPr lang="en-US" altLang="zh-CN" sz="1600" kern="100">
                                  <a:latin typeface="Cambria Math" panose="02040503050406030204" pitchFamily="18" charset="0"/>
                                  <a:ea typeface="华文楷体" panose="02010600040101010101" pitchFamily="2" charset="-122"/>
                                  <a:cs typeface="Times New Roman" panose="02020603050405020304" pitchFamily="18" charset="0"/>
                                </a:rPr>
                                <m:t>W</m:t>
                              </m:r>
                              <m:r>
                                <a:rPr lang="en-US" altLang="zh-CN" sz="1600" kern="100">
                                  <a:latin typeface="Cambria Math" panose="02040503050406030204" pitchFamily="18" charset="0"/>
                                  <a:ea typeface="华文楷体" panose="02010600040101010101" pitchFamily="2" charset="-122"/>
                                  <a:cs typeface="Times New Roman" panose="02020603050405020304" pitchFamily="18" charset="0"/>
                                </a:rPr>
                                <m:t>×</m:t>
                              </m:r>
                              <m:r>
                                <m:rPr>
                                  <m:sty m:val="p"/>
                                </m:rPr>
                                <a:rPr lang="en-US" altLang="zh-CN" sz="1600" kern="100">
                                  <a:latin typeface="Cambria Math" panose="02040503050406030204" pitchFamily="18" charset="0"/>
                                  <a:ea typeface="华文楷体" panose="02010600040101010101" pitchFamily="2" charset="-122"/>
                                  <a:cs typeface="Times New Roman" panose="02020603050405020304" pitchFamily="18" charset="0"/>
                                </a:rPr>
                                <m:t>Φ</m:t>
                              </m:r>
                              <m:r>
                                <a:rPr lang="en-US" altLang="zh-CN" sz="1600" kern="100">
                                  <a:latin typeface="Cambria Math" panose="02040503050406030204" pitchFamily="18" charset="0"/>
                                  <a:ea typeface="华文楷体" panose="02010600040101010101" pitchFamily="2" charset="-122"/>
                                  <a:cs typeface="Times New Roman" panose="02020603050405020304" pitchFamily="18" charset="0"/>
                                </a:rPr>
                                <m:t>(</m:t>
                              </m:r>
                              <m:r>
                                <m:rPr>
                                  <m:sty m:val="p"/>
                                </m:rPr>
                                <a:rPr lang="en-US" altLang="zh-CN" sz="1600" kern="100">
                                  <a:latin typeface="Cambria Math" panose="02040503050406030204" pitchFamily="18" charset="0"/>
                                  <a:ea typeface="华文楷体" panose="02010600040101010101" pitchFamily="2" charset="-122"/>
                                  <a:cs typeface="Times New Roman" panose="02020603050405020304" pitchFamily="18" charset="0"/>
                                </a:rPr>
                                <m:t>U</m:t>
                              </m:r>
                              <m:r>
                                <a:rPr lang="en-US" altLang="zh-CN" sz="1600" kern="100">
                                  <a:latin typeface="Cambria Math" panose="02040503050406030204" pitchFamily="18" charset="0"/>
                                  <a:ea typeface="华文楷体" panose="02010600040101010101" pitchFamily="2" charset="-122"/>
                                  <a:cs typeface="Times New Roman" panose="02020603050405020304" pitchFamily="18" charset="0"/>
                                </a:rPr>
                                <m:t>×</m:t>
                              </m:r>
                              <m:limLow>
                                <m:limLowPr>
                                  <m:ctrlPr>
                                    <a:rPr lang="zh-CN" altLang="zh-CN" sz="1600" i="1" kern="100">
                                      <a:latin typeface="Cambria Math" panose="02040503050406030204" pitchFamily="18" charset="0"/>
                                      <a:ea typeface="Cambria Math" panose="02040503050406030204" pitchFamily="18" charset="0"/>
                                      <a:cs typeface="Times New Roman" panose="02020603050405020304" pitchFamily="18" charset="0"/>
                                    </a:rPr>
                                  </m:ctrlPr>
                                </m:limLowPr>
                                <m:e>
                                  <m:groupChr>
                                    <m:groupChrPr>
                                      <m:chr m:val="⏟"/>
                                      <m:ctrlPr>
                                        <a:rPr lang="zh-CN" altLang="zh-CN" sz="1600" i="1" kern="100">
                                          <a:latin typeface="Cambria Math" panose="02040503050406030204" pitchFamily="18" charset="0"/>
                                          <a:ea typeface="Cambria Math" panose="02040503050406030204" pitchFamily="18" charset="0"/>
                                          <a:cs typeface="Times New Roman" panose="02020603050405020304" pitchFamily="18" charset="0"/>
                                        </a:rPr>
                                      </m:ctrlPr>
                                    </m:groupChrPr>
                                    <m:e>
                                      <m:sSub>
                                        <m:sSubPr>
                                          <m:ctrlPr>
                                            <a:rPr lang="zh-CN" altLang="zh-CN" sz="16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𝑡</m:t>
                                          </m:r>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−2</m:t>
                                          </m:r>
                                        </m:sub>
                                      </m:sSub>
                                    </m:e>
                                  </m:groupChr>
                                </m:e>
                                <m:lim>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𝑡</m:t>
                                  </m:r>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−2</m:t>
                                  </m:r>
                                  <m:r>
                                    <a:rPr lang="zh-CN" altLang="zh-CN" sz="1600" kern="100">
                                      <a:latin typeface="Cambria Math" panose="02040503050406030204" pitchFamily="18" charset="0"/>
                                      <a:ea typeface="华文楷体" panose="02010600040101010101" pitchFamily="2" charset="-122"/>
                                      <a:cs typeface="Times New Roman" panose="02020603050405020304" pitchFamily="18" charset="0"/>
                                    </a:rPr>
                                    <m:t>时刻输入</m:t>
                                  </m:r>
                                </m:lim>
                              </m:limLow>
                              <m:r>
                                <a:rPr lang="en-US" altLang="zh-CN" sz="1600" kern="100">
                                  <a:latin typeface="Cambria Math" panose="02040503050406030204" pitchFamily="18" charset="0"/>
                                  <a:ea typeface="华文楷体" panose="02010600040101010101" pitchFamily="2" charset="-122"/>
                                  <a:cs typeface="Times New Roman" panose="02020603050405020304" pitchFamily="18" charset="0"/>
                                </a:rPr>
                                <m:t>+⋯)</m:t>
                              </m:r>
                            </m:e>
                          </m:d>
                        </m:e>
                      </m:d>
                    </m:oMath>
                  </m:oMathPara>
                </a14:m>
                <a:endParaRPr lang="zh-CN" altLang="zh-CN" sz="1600" kern="100" dirty="0">
                  <a:effectLst/>
                  <a:latin typeface="等线" panose="02010600030101010101" pitchFamily="2" charset="-122"/>
                  <a:ea typeface="等线" panose="02010600030101010101" pitchFamily="2" charset="-122"/>
                  <a:cs typeface="Times New Roman" panose="02020603050405020304" pitchFamily="18" charset="0"/>
                </a:endParaRPr>
              </a:p>
            </p:txBody>
          </p:sp>
        </mc:Choice>
        <mc:Fallback xmlns="">
          <p:sp>
            <p:nvSpPr>
              <p:cNvPr id="5" name="矩形 4">
                <a:extLst>
                  <a:ext uri="{FF2B5EF4-FFF2-40B4-BE49-F238E27FC236}">
                    <a16:creationId xmlns:a16="http://schemas.microsoft.com/office/drawing/2014/main" id="{E7B866B5-1022-4154-AF6F-C563A21820AA}"/>
                  </a:ext>
                </a:extLst>
              </p:cNvPr>
              <p:cNvSpPr>
                <a:spLocks noRot="1" noChangeAspect="1" noMove="1" noResize="1" noEditPoints="1" noAdjustHandles="1" noChangeArrowheads="1" noChangeShapeType="1" noTextEdit="1"/>
              </p:cNvSpPr>
              <p:nvPr/>
            </p:nvSpPr>
            <p:spPr>
              <a:xfrm>
                <a:off x="0" y="4684193"/>
                <a:ext cx="8679464" cy="1617815"/>
              </a:xfrm>
              <a:prstGeom prst="rect">
                <a:avLst/>
              </a:prstGeom>
              <a:blipFill>
                <a:blip r:embed="rId4"/>
                <a:stretch>
                  <a:fillRect/>
                </a:stretch>
              </a:blipFill>
            </p:spPr>
            <p:txBody>
              <a:bodyPr/>
              <a:lstStyle/>
              <a:p>
                <a:r>
                  <a:rPr lang="zh-CN" altLang="en-US">
                    <a:noFill/>
                  </a:rPr>
                  <a:t> </a:t>
                </a:r>
              </a:p>
            </p:txBody>
          </p:sp>
        </mc:Fallback>
      </mc:AlternateContent>
      <p:sp>
        <p:nvSpPr>
          <p:cNvPr id="7" name="文本框 6">
            <a:extLst>
              <a:ext uri="{FF2B5EF4-FFF2-40B4-BE49-F238E27FC236}">
                <a16:creationId xmlns:a16="http://schemas.microsoft.com/office/drawing/2014/main" id="{95A58698-714E-4A36-848C-ACE7C50D5F2C}"/>
              </a:ext>
            </a:extLst>
          </p:cNvPr>
          <p:cNvSpPr txBox="1"/>
          <p:nvPr/>
        </p:nvSpPr>
        <p:spPr>
          <a:xfrm>
            <a:off x="588062" y="3882156"/>
            <a:ext cx="3846617" cy="584775"/>
          </a:xfrm>
          <a:prstGeom prst="rect">
            <a:avLst/>
          </a:prstGeom>
          <a:noFill/>
        </p:spPr>
        <p:txBody>
          <a:bodyPr wrap="square" rtlCol="0">
            <a:spAutoFit/>
          </a:bodyPr>
          <a:lstStyle/>
          <a:p>
            <a:pPr algn="ct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图</a:t>
            </a:r>
            <a:r>
              <a:rPr lang="en-US" altLang="zh-CN" sz="1600" b="1" dirty="0">
                <a:latin typeface="Times New Roman" panose="02020603050405020304" pitchFamily="18" charset="0"/>
                <a:ea typeface="楷体" panose="02010609060101010101" pitchFamily="49" charset="-122"/>
                <a:cs typeface="Times New Roman" panose="02020603050405020304" pitchFamily="18" charset="0"/>
              </a:rPr>
              <a:t>6.17 </a:t>
            </a: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循环神经网络结构及其展开形式示意图</a:t>
            </a:r>
            <a:endParaRPr lang="en-US" altLang="zh-CN" sz="1600" b="1" dirty="0">
              <a:latin typeface="Times New Roman" panose="02020603050405020304" pitchFamily="18" charset="0"/>
              <a:ea typeface="楷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10504583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标题 1"/>
          <p:cNvSpPr>
            <a:spLocks noGrp="1"/>
          </p:cNvSpPr>
          <p:nvPr>
            <p:ph type="title"/>
          </p:nvPr>
        </p:nvSpPr>
        <p:spPr>
          <a:xfrm>
            <a:off x="534612" y="121959"/>
            <a:ext cx="7507706" cy="657727"/>
          </a:xfrm>
        </p:spPr>
        <p:txBody>
          <a:bodyPr/>
          <a:lstStyle/>
          <a:p>
            <a:r>
              <a:rPr lang="zh-CN" altLang="en-US" sz="2000" dirty="0">
                <a:latin typeface="Times New Roman" panose="02020603050405020304" pitchFamily="18" charset="0"/>
                <a:cs typeface="Times New Roman" panose="02020603050405020304" pitchFamily="18" charset="0"/>
              </a:rPr>
              <a:t>循环神经网络</a:t>
            </a:r>
            <a:endParaRPr lang="zh-CN" altLang="en-US" sz="2000" b="1" dirty="0">
              <a:latin typeface="Times New Roman" panose="02020603050405020304" pitchFamily="18" charset="0"/>
              <a:cs typeface="Times New Roman" panose="02020603050405020304" pitchFamily="18" charset="0"/>
            </a:endParaRPr>
          </a:p>
        </p:txBody>
      </p:sp>
      <p:pic>
        <p:nvPicPr>
          <p:cNvPr id="4" name="图片 3">
            <a:extLst>
              <a:ext uri="{FF2B5EF4-FFF2-40B4-BE49-F238E27FC236}">
                <a16:creationId xmlns:a16="http://schemas.microsoft.com/office/drawing/2014/main" id="{E091231B-D324-493A-8EA4-169F35C8A1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0225" y="1362913"/>
            <a:ext cx="6878902" cy="2816550"/>
          </a:xfrm>
          <a:prstGeom prst="rect">
            <a:avLst/>
          </a:prstGeom>
        </p:spPr>
      </p:pic>
      <p:sp>
        <p:nvSpPr>
          <p:cNvPr id="63" name="文本框 62">
            <a:extLst>
              <a:ext uri="{FF2B5EF4-FFF2-40B4-BE49-F238E27FC236}">
                <a16:creationId xmlns:a16="http://schemas.microsoft.com/office/drawing/2014/main" id="{BDAB0D07-1949-4823-A560-A47033BB2037}"/>
              </a:ext>
            </a:extLst>
          </p:cNvPr>
          <p:cNvSpPr txBox="1"/>
          <p:nvPr/>
        </p:nvSpPr>
        <p:spPr>
          <a:xfrm>
            <a:off x="2015715" y="4297122"/>
            <a:ext cx="5833665" cy="369332"/>
          </a:xfrm>
          <a:prstGeom prst="rect">
            <a:avLst/>
          </a:prstGeom>
          <a:noFill/>
        </p:spPr>
        <p:txBody>
          <a:bodyPr wrap="square" rtlCol="0">
            <a:spAutoFit/>
          </a:bodyPr>
          <a:lstStyle/>
          <a:p>
            <a:pPr algn="ctr"/>
            <a:r>
              <a:rPr lang="zh-CN" altLang="en-US" b="1" dirty="0">
                <a:latin typeface="Times New Roman" panose="02020603050405020304" pitchFamily="18" charset="0"/>
                <a:ea typeface="楷体" panose="02010609060101010101" pitchFamily="49" charset="-122"/>
                <a:cs typeface="Times New Roman" panose="02020603050405020304" pitchFamily="18" charset="0"/>
              </a:rPr>
              <a:t>图</a:t>
            </a:r>
            <a:r>
              <a:rPr lang="en-US" altLang="zh-CN" b="1" dirty="0">
                <a:latin typeface="Times New Roman" panose="02020603050405020304" pitchFamily="18" charset="0"/>
                <a:ea typeface="楷体" panose="02010609060101010101" pitchFamily="49" charset="-122"/>
                <a:cs typeface="Times New Roman" panose="02020603050405020304" pitchFamily="18" charset="0"/>
              </a:rPr>
              <a:t>6.18 </a:t>
            </a:r>
            <a:r>
              <a:rPr lang="zh-CN" altLang="en-US" b="1" dirty="0">
                <a:latin typeface="Times New Roman" panose="02020603050405020304" pitchFamily="18" charset="0"/>
                <a:ea typeface="楷体" panose="02010609060101010101" pitchFamily="49" charset="-122"/>
                <a:cs typeface="Times New Roman" panose="02020603050405020304" pitchFamily="18" charset="0"/>
              </a:rPr>
              <a:t>循环神经网络中的应用示例</a:t>
            </a:r>
            <a:endParaRPr lang="en-US" altLang="zh-CN" b="1"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2" name="矩形 1">
            <a:extLst>
              <a:ext uri="{FF2B5EF4-FFF2-40B4-BE49-F238E27FC236}">
                <a16:creationId xmlns:a16="http://schemas.microsoft.com/office/drawing/2014/main" id="{8BD26EAC-B1C0-4187-9909-3DDEB9A049ED}"/>
              </a:ext>
            </a:extLst>
          </p:cNvPr>
          <p:cNvSpPr/>
          <p:nvPr/>
        </p:nvSpPr>
        <p:spPr>
          <a:xfrm>
            <a:off x="985303" y="4919031"/>
            <a:ext cx="7268746" cy="1298689"/>
          </a:xfrm>
          <a:prstGeom prst="rect">
            <a:avLst/>
          </a:prstGeom>
        </p:spPr>
        <p:txBody>
          <a:bodyPr wrap="square">
            <a:spAutoFit/>
          </a:bodyPr>
          <a:lstStyle/>
          <a:p>
            <a:pPr indent="266700" algn="ctr">
              <a:lnSpc>
                <a:spcPct val="150000"/>
              </a:lnSpc>
              <a:spcAft>
                <a:spcPts val="600"/>
              </a:spcAft>
            </a:pPr>
            <a:r>
              <a:rPr lang="en-US" altLang="zh-CN" kern="1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南北</a:t>
            </a:r>
            <a:r>
              <a:rPr lang="en-US" altLang="zh-CN" kern="1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kern="1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存在差异</a:t>
            </a:r>
            <a:r>
              <a:rPr lang="en-US" altLang="zh-CN" kern="1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kern="1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南甜北咸</a:t>
            </a:r>
            <a:r>
              <a:rPr lang="en-US" altLang="zh-CN" kern="1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kern="1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南方人</a:t>
            </a:r>
            <a:r>
              <a:rPr lang="en-US" altLang="zh-CN" kern="1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和</a:t>
            </a:r>
            <a:r>
              <a:rPr lang="en-US" altLang="zh-CN" kern="1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甜豆花</a:t>
            </a:r>
            <a:r>
              <a:rPr lang="en-US" altLang="zh-CN" kern="1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等单词之间存在前后依赖，这种依赖会被有效利用起来，得到各自单词的隐式编码以及句子的向量表达。</a:t>
            </a:r>
            <a:endPar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69871445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标题 1"/>
          <p:cNvSpPr>
            <a:spLocks noGrp="1"/>
          </p:cNvSpPr>
          <p:nvPr>
            <p:ph type="title"/>
          </p:nvPr>
        </p:nvSpPr>
        <p:spPr>
          <a:xfrm>
            <a:off x="534612" y="121959"/>
            <a:ext cx="7507706" cy="657727"/>
          </a:xfrm>
        </p:spPr>
        <p:txBody>
          <a:bodyPr/>
          <a:lstStyle/>
          <a:p>
            <a:r>
              <a:rPr lang="zh-CN" altLang="en-US" sz="2000" dirty="0">
                <a:latin typeface="Times New Roman" panose="02020603050405020304" pitchFamily="18" charset="0"/>
                <a:cs typeface="Times New Roman" panose="02020603050405020304" pitchFamily="18" charset="0"/>
              </a:rPr>
              <a:t>循环神经网络</a:t>
            </a:r>
            <a:endParaRPr lang="zh-CN" altLang="en-US" sz="2000" b="1" dirty="0">
              <a:latin typeface="Times New Roman" panose="02020603050405020304" pitchFamily="18" charset="0"/>
              <a:cs typeface="Times New Roman" panose="02020603050405020304" pitchFamily="18" charset="0"/>
            </a:endParaRPr>
          </a:p>
        </p:txBody>
      </p:sp>
      <p:pic>
        <p:nvPicPr>
          <p:cNvPr id="6" name="图片 5">
            <a:extLst>
              <a:ext uri="{FF2B5EF4-FFF2-40B4-BE49-F238E27FC236}">
                <a16:creationId xmlns:a16="http://schemas.microsoft.com/office/drawing/2014/main" id="{286115AA-FAE4-4ADF-80FC-D1D0F262FF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0081" y="1305790"/>
            <a:ext cx="6826349" cy="1800345"/>
          </a:xfrm>
          <a:prstGeom prst="rect">
            <a:avLst/>
          </a:prstGeom>
        </p:spPr>
      </p:pic>
      <p:sp>
        <p:nvSpPr>
          <p:cNvPr id="67" name="文本框 66">
            <a:extLst>
              <a:ext uri="{FF2B5EF4-FFF2-40B4-BE49-F238E27FC236}">
                <a16:creationId xmlns:a16="http://schemas.microsoft.com/office/drawing/2014/main" id="{17D5F767-B204-4537-A5AE-DDC8493FE952}"/>
              </a:ext>
            </a:extLst>
          </p:cNvPr>
          <p:cNvSpPr txBox="1"/>
          <p:nvPr/>
        </p:nvSpPr>
        <p:spPr>
          <a:xfrm>
            <a:off x="2392233" y="3237546"/>
            <a:ext cx="5833665" cy="369332"/>
          </a:xfrm>
          <a:prstGeom prst="rect">
            <a:avLst/>
          </a:prstGeom>
          <a:noFill/>
        </p:spPr>
        <p:txBody>
          <a:bodyPr wrap="square" rtlCol="0">
            <a:spAutoFit/>
          </a:bodyPr>
          <a:lstStyle/>
          <a:p>
            <a:r>
              <a:rPr lang="zh-CN" altLang="en-US" b="1" dirty="0">
                <a:latin typeface="Times New Roman" panose="02020603050405020304" pitchFamily="18" charset="0"/>
                <a:ea typeface="楷体" panose="02010609060101010101" pitchFamily="49" charset="-122"/>
                <a:cs typeface="Times New Roman" panose="02020603050405020304" pitchFamily="18" charset="0"/>
              </a:rPr>
              <a:t>图</a:t>
            </a:r>
            <a:r>
              <a:rPr lang="en-US" altLang="zh-CN" b="1" dirty="0">
                <a:latin typeface="Times New Roman" panose="02020603050405020304" pitchFamily="18" charset="0"/>
                <a:ea typeface="楷体" panose="02010609060101010101" pitchFamily="49" charset="-122"/>
                <a:cs typeface="Times New Roman" panose="02020603050405020304" pitchFamily="18" charset="0"/>
              </a:rPr>
              <a:t>6.20 </a:t>
            </a:r>
            <a:r>
              <a:rPr lang="zh-CN" altLang="en-US" b="1" dirty="0">
                <a:latin typeface="Times New Roman" panose="02020603050405020304" pitchFamily="18" charset="0"/>
                <a:ea typeface="楷体" panose="02010609060101010101" pitchFamily="49" charset="-122"/>
                <a:cs typeface="Times New Roman" panose="02020603050405020304" pitchFamily="18" charset="0"/>
              </a:rPr>
              <a:t>循环神经网络中梯度传递示意图</a:t>
            </a:r>
            <a:endParaRPr lang="en-US" altLang="zh-CN" b="1" dirty="0">
              <a:latin typeface="Times New Roman" panose="02020603050405020304" pitchFamily="18" charset="0"/>
              <a:ea typeface="楷体" panose="02010609060101010101" pitchFamily="49"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 name="矩形 1">
                <a:extLst>
                  <a:ext uri="{FF2B5EF4-FFF2-40B4-BE49-F238E27FC236}">
                    <a16:creationId xmlns:a16="http://schemas.microsoft.com/office/drawing/2014/main" id="{4D8B3971-82DC-4BA8-975D-6F15784378BF}"/>
                  </a:ext>
                </a:extLst>
              </p:cNvPr>
              <p:cNvSpPr/>
              <p:nvPr/>
            </p:nvSpPr>
            <p:spPr>
              <a:xfrm>
                <a:off x="662572" y="3890064"/>
                <a:ext cx="8163587" cy="2128724"/>
              </a:xfrm>
              <a:prstGeom prst="rect">
                <a:avLst/>
              </a:prstGeom>
            </p:spPr>
            <p:txBody>
              <a:bodyPr wrap="square">
                <a:spAutoFit/>
              </a:bodyPr>
              <a:lstStyle/>
              <a:p>
                <a:pPr indent="266700" algn="just">
                  <a:lnSpc>
                    <a:spcPct val="150000"/>
                  </a:lnSpc>
                  <a:spcAft>
                    <a:spcPts val="600"/>
                  </a:spcAft>
                </a:pP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以词性标注为例子给出了一个输入序列数据</a:t>
                </a:r>
                <a14:m>
                  <m:oMath xmlns:m="http://schemas.openxmlformats.org/officeDocument/2006/math">
                    <m:r>
                      <a:rPr lang="en-US" altLang="zh-CN"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Cambria Math" panose="02040503050406030204" pitchFamily="18" charset="0"/>
                            <a:cs typeface="Times New Roman" panose="02020603050405020304" pitchFamily="18" charset="0"/>
                          </a:rPr>
                          <m:t>𝑥</m:t>
                        </m:r>
                      </m:e>
                      <m:sub>
                        <m:r>
                          <a:rPr lang="en-US" altLang="zh-CN" i="1" kern="100">
                            <a:latin typeface="Cambria Math" panose="02040503050406030204" pitchFamily="18" charset="0"/>
                            <a:ea typeface="Cambria Math" panose="02040503050406030204" pitchFamily="18" charset="0"/>
                            <a:cs typeface="Times New Roman" panose="02020603050405020304" pitchFamily="18" charset="0"/>
                          </a:rPr>
                          <m:t>1</m:t>
                        </m:r>
                      </m:sub>
                    </m:sSub>
                    <m:r>
                      <a:rPr lang="en-US" altLang="zh-CN" i="1" kern="100">
                        <a:latin typeface="Cambria Math" panose="02040503050406030204" pitchFamily="18" charset="0"/>
                        <a:ea typeface="Cambria Math" panose="02040503050406030204" pitchFamily="18" charset="0"/>
                        <a:cs typeface="Times New Roman" panose="02020603050405020304" pitchFamily="18" charset="0"/>
                      </a:rPr>
                      <m:t>,⋯,</m:t>
                    </m:r>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Cambria Math" panose="02040503050406030204" pitchFamily="18" charset="0"/>
                            <a:cs typeface="Times New Roman" panose="02020603050405020304" pitchFamily="18" charset="0"/>
                          </a:rPr>
                          <m:t>𝑥</m:t>
                        </m:r>
                      </m:e>
                      <m:sub>
                        <m:r>
                          <a:rPr lang="en-US" altLang="zh-CN" i="1" kern="100">
                            <a:latin typeface="Cambria Math" panose="02040503050406030204" pitchFamily="18" charset="0"/>
                            <a:ea typeface="Cambria Math" panose="02040503050406030204" pitchFamily="18" charset="0"/>
                            <a:cs typeface="Times New Roman" panose="02020603050405020304" pitchFamily="18" charset="0"/>
                          </a:rPr>
                          <m:t>𝑡</m:t>
                        </m:r>
                        <m:r>
                          <a:rPr lang="en-US" altLang="zh-CN" i="1" kern="100">
                            <a:latin typeface="Cambria Math" panose="02040503050406030204" pitchFamily="18" charset="0"/>
                            <a:ea typeface="Cambria Math" panose="02040503050406030204" pitchFamily="18" charset="0"/>
                            <a:cs typeface="Times New Roman" panose="02020603050405020304" pitchFamily="18" charset="0"/>
                          </a:rPr>
                          <m:t>−1</m:t>
                        </m:r>
                      </m:sub>
                    </m:sSub>
                    <m:r>
                      <a:rPr lang="en-US" altLang="zh-CN" kern="100">
                        <a:latin typeface="Cambria Math" panose="02040503050406030204" pitchFamily="18" charset="0"/>
                        <a:ea typeface="Cambria Math" panose="02040503050406030204" pitchFamily="18" charset="0"/>
                        <a:cs typeface="Times New Roman" panose="02020603050405020304" pitchFamily="18" charset="0"/>
                      </a:rPr>
                      <m:t>,</m:t>
                    </m:r>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Cambria Math" panose="02040503050406030204" pitchFamily="18" charset="0"/>
                            <a:cs typeface="Times New Roman" panose="02020603050405020304" pitchFamily="18" charset="0"/>
                          </a:rPr>
                          <m:t>𝑥</m:t>
                        </m:r>
                      </m:e>
                      <m:sub>
                        <m:r>
                          <a:rPr lang="en-US" altLang="zh-CN" i="1" kern="100">
                            <a:latin typeface="Cambria Math" panose="02040503050406030204" pitchFamily="18" charset="0"/>
                            <a:ea typeface="Cambria Math" panose="02040503050406030204" pitchFamily="18" charset="0"/>
                            <a:cs typeface="Times New Roman" panose="02020603050405020304" pitchFamily="18" charset="0"/>
                          </a:rPr>
                          <m:t>𝑡</m:t>
                        </m:r>
                      </m:sub>
                    </m:sSub>
                    <m:r>
                      <a:rPr lang="en-US" altLang="zh-CN" i="1" kern="100">
                        <a:latin typeface="Cambria Math" panose="02040503050406030204" pitchFamily="18" charset="0"/>
                        <a:ea typeface="Cambria Math" panose="02040503050406030204" pitchFamily="18" charset="0"/>
                        <a:cs typeface="Times New Roman" panose="02020603050405020304" pitchFamily="18" charset="0"/>
                      </a:rPr>
                      <m:t>,</m:t>
                    </m:r>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Cambria Math" panose="02040503050406030204" pitchFamily="18" charset="0"/>
                            <a:cs typeface="Times New Roman" panose="02020603050405020304" pitchFamily="18" charset="0"/>
                          </a:rPr>
                          <m:t>𝑥</m:t>
                        </m:r>
                      </m:e>
                      <m:sub>
                        <m:r>
                          <a:rPr lang="en-US" altLang="zh-CN" i="1" kern="100">
                            <a:latin typeface="Cambria Math" panose="02040503050406030204" pitchFamily="18" charset="0"/>
                            <a:ea typeface="Cambria Math" panose="02040503050406030204" pitchFamily="18" charset="0"/>
                            <a:cs typeface="Times New Roman" panose="02020603050405020304" pitchFamily="18" charset="0"/>
                          </a:rPr>
                          <m:t>𝑡</m:t>
                        </m:r>
                        <m:r>
                          <a:rPr lang="en-US" altLang="zh-CN" i="1" kern="100">
                            <a:latin typeface="Cambria Math" panose="02040503050406030204" pitchFamily="18" charset="0"/>
                            <a:ea typeface="Cambria Math" panose="02040503050406030204" pitchFamily="18" charset="0"/>
                            <a:cs typeface="Times New Roman" panose="02020603050405020304" pitchFamily="18" charset="0"/>
                          </a:rPr>
                          <m:t>+1</m:t>
                        </m:r>
                      </m:sub>
                    </m:sSub>
                    <m:r>
                      <a:rPr lang="en-US" altLang="zh-CN" i="1" kern="100">
                        <a:latin typeface="Cambria Math" panose="02040503050406030204" pitchFamily="18" charset="0"/>
                        <a:ea typeface="Cambria Math" panose="02040503050406030204" pitchFamily="18" charset="0"/>
                        <a:cs typeface="Times New Roman" panose="02020603050405020304" pitchFamily="18" charset="0"/>
                      </a:rPr>
                      <m:t>,…,</m:t>
                    </m:r>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Cambria Math" panose="02040503050406030204" pitchFamily="18" charset="0"/>
                            <a:cs typeface="Times New Roman" panose="02020603050405020304" pitchFamily="18" charset="0"/>
                          </a:rPr>
                          <m:t>𝑥</m:t>
                        </m:r>
                      </m:e>
                      <m:sub>
                        <m:r>
                          <a:rPr lang="en-US" altLang="zh-CN" i="1" kern="100">
                            <a:latin typeface="Cambria Math" panose="02040503050406030204" pitchFamily="18" charset="0"/>
                            <a:ea typeface="Cambria Math" panose="02040503050406030204" pitchFamily="18" charset="0"/>
                            <a:cs typeface="Times New Roman" panose="02020603050405020304" pitchFamily="18" charset="0"/>
                          </a:rPr>
                          <m:t>𝑇</m:t>
                        </m:r>
                      </m:sub>
                    </m:sSub>
                    <m:r>
                      <a:rPr lang="en-US" altLang="zh-CN" i="1" kern="100">
                        <a:latin typeface="Cambria Math" panose="02040503050406030204" pitchFamily="18" charset="0"/>
                        <a:ea typeface="Cambria Math" panose="02040503050406030204" pitchFamily="18" charset="0"/>
                        <a:cs typeface="Times New Roman" panose="02020603050405020304" pitchFamily="18" charset="0"/>
                      </a:rPr>
                      <m:t>)</m:t>
                    </m:r>
                  </m:oMath>
                </a14:m>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被循环神经网络处理的示意图。在图</a:t>
                </a:r>
                <a:r>
                  <a:rPr lang="en-US" altLang="zh-CN" kern="100" dirty="0">
                    <a:latin typeface="Times New Roman" panose="02020603050405020304" pitchFamily="18" charset="0"/>
                    <a:ea typeface="华文楷体" panose="02010600040101010101" pitchFamily="2" charset="-122"/>
                    <a:cs typeface="Times New Roman" panose="02020603050405020304" pitchFamily="18" charset="0"/>
                  </a:rPr>
                  <a:t>6.20</a:t>
                </a: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中，时刻</a:t>
                </a:r>
                <a14:m>
                  <m:oMath xmlns:m="http://schemas.openxmlformats.org/officeDocument/2006/math">
                    <m:r>
                      <a:rPr lang="en-US" altLang="zh-CN" i="1" kern="100">
                        <a:latin typeface="Cambria Math" panose="02040503050406030204" pitchFamily="18" charset="0"/>
                        <a:ea typeface="Cambria Math" panose="02040503050406030204" pitchFamily="18" charset="0"/>
                        <a:cs typeface="Times New Roman" panose="02020603050405020304" pitchFamily="18" charset="0"/>
                      </a:rPr>
                      <m:t>𝑡</m:t>
                    </m:r>
                  </m:oMath>
                </a14:m>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输入数据</a:t>
                </a:r>
                <a14:m>
                  <m:oMath xmlns:m="http://schemas.openxmlformats.org/officeDocument/2006/math">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𝑡</m:t>
                        </m:r>
                      </m:sub>
                    </m:sSub>
                  </m:oMath>
                </a14:m>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（文本中的单词）的隐式编码为</a:t>
                </a:r>
                <a14:m>
                  <m:oMath xmlns:m="http://schemas.openxmlformats.org/officeDocument/2006/math">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h</m:t>
                        </m:r>
                      </m:e>
                      <m:sub>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𝑡</m:t>
                        </m:r>
                      </m:sub>
                    </m:sSub>
                  </m:oMath>
                </a14:m>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、其真实输出为</a:t>
                </a:r>
                <a14:m>
                  <m:oMath xmlns:m="http://schemas.openxmlformats.org/officeDocument/2006/math">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𝑦</m:t>
                        </m:r>
                      </m:e>
                      <m:sub>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𝑡</m:t>
                        </m:r>
                      </m:sub>
                    </m:sSub>
                  </m:oMath>
                </a14:m>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（单词词性）、模型预测</a:t>
                </a:r>
                <a14:m>
                  <m:oMath xmlns:m="http://schemas.openxmlformats.org/officeDocument/2006/math">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𝑡</m:t>
                        </m:r>
                      </m:sub>
                    </m:sSub>
                  </m:oMath>
                </a14:m>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的词性是</a:t>
                </a:r>
                <a14:m>
                  <m:oMath xmlns:m="http://schemas.openxmlformats.org/officeDocument/2006/math">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𝑂</m:t>
                        </m:r>
                      </m:e>
                      <m:sub>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𝑡</m:t>
                        </m:r>
                      </m:sub>
                    </m:sSub>
                  </m:oMath>
                </a14:m>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。参数</a:t>
                </a:r>
                <a14:m>
                  <m:oMath xmlns:m="http://schemas.openxmlformats.org/officeDocument/2006/math">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𝑊</m:t>
                        </m:r>
                      </m:e>
                      <m:sub>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𝑥</m:t>
                        </m:r>
                      </m:sub>
                    </m:sSub>
                  </m:oMath>
                </a14:m>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将</a:t>
                </a:r>
                <a14:m>
                  <m:oMath xmlns:m="http://schemas.openxmlformats.org/officeDocument/2006/math">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𝑡</m:t>
                        </m:r>
                      </m:sub>
                    </m:sSub>
                  </m:oMath>
                </a14:m>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映射为隐式编码</a:t>
                </a:r>
                <a14:m>
                  <m:oMath xmlns:m="http://schemas.openxmlformats.org/officeDocument/2006/math">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h</m:t>
                        </m:r>
                      </m:e>
                      <m:sub>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𝑡</m:t>
                        </m:r>
                      </m:sub>
                    </m:sSub>
                  </m:oMath>
                </a14:m>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、参数</a:t>
                </a:r>
                <a14:m>
                  <m:oMath xmlns:m="http://schemas.openxmlformats.org/officeDocument/2006/math">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𝑊</m:t>
                        </m:r>
                      </m:e>
                      <m:sub>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𝑜</m:t>
                        </m:r>
                      </m:sub>
                    </m:sSub>
                  </m:oMath>
                </a14:m>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将</a:t>
                </a:r>
                <a14:m>
                  <m:oMath xmlns:m="http://schemas.openxmlformats.org/officeDocument/2006/math">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h</m:t>
                        </m:r>
                      </m:e>
                      <m:sub>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𝑡</m:t>
                        </m:r>
                      </m:sub>
                    </m:sSub>
                  </m:oMath>
                </a14:m>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映射为预测输出</a:t>
                </a:r>
                <a14:m>
                  <m:oMath xmlns:m="http://schemas.openxmlformats.org/officeDocument/2006/math">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𝑂</m:t>
                        </m:r>
                      </m:e>
                      <m:sub>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𝑡</m:t>
                        </m:r>
                      </m:sub>
                    </m:sSub>
                  </m:oMath>
                </a14:m>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a:t>
                </a:r>
                <a14:m>
                  <m:oMath xmlns:m="http://schemas.openxmlformats.org/officeDocument/2006/math">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h</m:t>
                        </m:r>
                      </m:e>
                      <m:sub>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𝑡</m:t>
                        </m:r>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−1</m:t>
                        </m:r>
                      </m:sub>
                    </m:sSub>
                  </m:oMath>
                </a14:m>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通过参数</a:t>
                </a:r>
                <a14:m>
                  <m:oMath xmlns:m="http://schemas.openxmlformats.org/officeDocument/2006/math">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𝑊</m:t>
                        </m:r>
                      </m:e>
                      <m:sub>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h</m:t>
                        </m:r>
                      </m:sub>
                    </m:sSub>
                  </m:oMath>
                </a14:m>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参与</a:t>
                </a:r>
                <a14:m>
                  <m:oMath xmlns:m="http://schemas.openxmlformats.org/officeDocument/2006/math">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h</m:t>
                        </m:r>
                      </m:e>
                      <m:sub>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𝑡</m:t>
                        </m:r>
                      </m:sub>
                    </m:sSub>
                  </m:oMath>
                </a14:m>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的生成。图中</a:t>
                </a:r>
                <a14:m>
                  <m:oMath xmlns:m="http://schemas.openxmlformats.org/officeDocument/2006/math">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𝑊</m:t>
                        </m:r>
                      </m:e>
                      <m:sub>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𝑥</m:t>
                        </m:r>
                      </m:sub>
                    </m:sSub>
                  </m:oMath>
                </a14:m>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a:t>
                </a:r>
                <a14:m>
                  <m:oMath xmlns:m="http://schemas.openxmlformats.org/officeDocument/2006/math">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𝑊</m:t>
                        </m:r>
                      </m:e>
                      <m:sub>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𝑜</m:t>
                        </m:r>
                      </m:sub>
                    </m:sSub>
                  </m:oMath>
                </a14:m>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和</a:t>
                </a:r>
                <a14:m>
                  <m:oMath xmlns:m="http://schemas.openxmlformats.org/officeDocument/2006/math">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𝑊</m:t>
                        </m:r>
                      </m:e>
                      <m:sub>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h</m:t>
                        </m:r>
                      </m:sub>
                    </m:sSub>
                  </m:oMath>
                </a14:m>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是复用参数。</a:t>
                </a:r>
                <a:endPar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endParaRPr>
              </a:p>
            </p:txBody>
          </p:sp>
        </mc:Choice>
        <mc:Fallback xmlns="">
          <p:sp>
            <p:nvSpPr>
              <p:cNvPr id="2" name="矩形 1">
                <a:extLst>
                  <a:ext uri="{FF2B5EF4-FFF2-40B4-BE49-F238E27FC236}">
                    <a16:creationId xmlns:a16="http://schemas.microsoft.com/office/drawing/2014/main" id="{4D8B3971-82DC-4BA8-975D-6F15784378BF}"/>
                  </a:ext>
                </a:extLst>
              </p:cNvPr>
              <p:cNvSpPr>
                <a:spLocks noRot="1" noChangeAspect="1" noMove="1" noResize="1" noEditPoints="1" noAdjustHandles="1" noChangeArrowheads="1" noChangeShapeType="1" noTextEdit="1"/>
              </p:cNvSpPr>
              <p:nvPr/>
            </p:nvSpPr>
            <p:spPr>
              <a:xfrm>
                <a:off x="662572" y="3890064"/>
                <a:ext cx="8163587" cy="2128724"/>
              </a:xfrm>
              <a:prstGeom prst="rect">
                <a:avLst/>
              </a:prstGeom>
              <a:blipFill>
                <a:blip r:embed="rId4"/>
                <a:stretch>
                  <a:fillRect l="-672" r="-597" b="-401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17486643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标题 1"/>
          <p:cNvSpPr>
            <a:spLocks noGrp="1"/>
          </p:cNvSpPr>
          <p:nvPr>
            <p:ph type="title"/>
          </p:nvPr>
        </p:nvSpPr>
        <p:spPr>
          <a:xfrm>
            <a:off x="534612" y="121959"/>
            <a:ext cx="7507706" cy="657727"/>
          </a:xfrm>
        </p:spPr>
        <p:txBody>
          <a:bodyPr/>
          <a:lstStyle/>
          <a:p>
            <a:r>
              <a:rPr lang="zh-CN" altLang="en-US" sz="2000" dirty="0">
                <a:latin typeface="Times New Roman" panose="02020603050405020304" pitchFamily="18" charset="0"/>
                <a:cs typeface="Times New Roman" panose="02020603050405020304" pitchFamily="18" charset="0"/>
              </a:rPr>
              <a:t>循环神经网络</a:t>
            </a:r>
            <a:endParaRPr lang="zh-CN" altLang="en-US" sz="2000" b="1"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矩形 2">
                <a:extLst>
                  <a:ext uri="{FF2B5EF4-FFF2-40B4-BE49-F238E27FC236}">
                    <a16:creationId xmlns:a16="http://schemas.microsoft.com/office/drawing/2014/main" id="{6718BE58-DC84-465C-997B-6F57A9DD7DE5}"/>
                  </a:ext>
                </a:extLst>
              </p:cNvPr>
              <p:cNvSpPr/>
              <p:nvPr/>
            </p:nvSpPr>
            <p:spPr>
              <a:xfrm>
                <a:off x="256716" y="1213630"/>
                <a:ext cx="8630567" cy="4726679"/>
              </a:xfrm>
              <a:prstGeom prst="rect">
                <a:avLst/>
              </a:prstGeom>
            </p:spPr>
            <p:txBody>
              <a:bodyPr wrap="square">
                <a:spAutoFit/>
              </a:bodyPr>
              <a:lstStyle/>
              <a:p>
                <a:pPr indent="266700" algn="just">
                  <a:lnSpc>
                    <a:spcPct val="150000"/>
                  </a:lnSpc>
                  <a:spcAft>
                    <a:spcPts val="600"/>
                  </a:spcAft>
                </a:pPr>
                <a:r>
                  <a:rPr lang="zh-CN" altLang="zh-CN" sz="1200" kern="100" dirty="0">
                    <a:latin typeface="Times New Roman" panose="02020603050405020304" pitchFamily="18" charset="0"/>
                    <a:ea typeface="华文楷体" panose="02010600040101010101" pitchFamily="2" charset="-122"/>
                    <a:cs typeface="Times New Roman" panose="02020603050405020304" pitchFamily="18" charset="0"/>
                  </a:rPr>
                  <a:t>假设时刻</a:t>
                </a:r>
                <a14:m>
                  <m:oMath xmlns:m="http://schemas.openxmlformats.org/officeDocument/2006/math">
                    <m:r>
                      <a:rPr lang="en-US" altLang="zh-CN" sz="1200" i="1" kern="100">
                        <a:latin typeface="Cambria Math" panose="02040503050406030204" pitchFamily="18" charset="0"/>
                        <a:ea typeface="Cambria Math" panose="02040503050406030204" pitchFamily="18" charset="0"/>
                        <a:cs typeface="Times New Roman" panose="02020603050405020304" pitchFamily="18" charset="0"/>
                      </a:rPr>
                      <m:t>𝑡</m:t>
                    </m:r>
                  </m:oMath>
                </a14:m>
                <a:r>
                  <a:rPr lang="zh-CN" altLang="zh-CN" sz="1200" kern="100" dirty="0">
                    <a:latin typeface="Times New Roman" panose="02020603050405020304" pitchFamily="18" charset="0"/>
                    <a:ea typeface="华文楷体" panose="02010600040101010101" pitchFamily="2" charset="-122"/>
                    <a:cs typeface="Times New Roman" panose="02020603050405020304" pitchFamily="18" charset="0"/>
                  </a:rPr>
                  <a:t>隐式编码如下得到：</a:t>
                </a:r>
                <a14:m>
                  <m:oMath xmlns:m="http://schemas.openxmlformats.org/officeDocument/2006/math">
                    <m:sSub>
                      <m:sSub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h</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𝑡</m:t>
                        </m:r>
                      </m:sub>
                    </m:s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r>
                      <m:rPr>
                        <m:sty m:val="p"/>
                      </m:rPr>
                      <a:rPr lang="en-US" altLang="zh-CN" sz="1200" kern="100">
                        <a:latin typeface="Cambria Math" panose="02040503050406030204" pitchFamily="18" charset="0"/>
                        <a:ea typeface="华文楷体" panose="02010600040101010101" pitchFamily="2" charset="-122"/>
                        <a:cs typeface="Times New Roman" panose="02020603050405020304" pitchFamily="18" charset="0"/>
                      </a:rPr>
                      <m:t>tanh</m:t>
                    </m:r>
                    <m:r>
                      <a:rPr lang="en-US" altLang="zh-CN" sz="1200" kern="100">
                        <a:latin typeface="Cambria Math" panose="02040503050406030204" pitchFamily="18" charset="0"/>
                        <a:ea typeface="华文楷体" panose="02010600040101010101" pitchFamily="2" charset="-122"/>
                        <a:cs typeface="Times New Roman" panose="02020603050405020304" pitchFamily="18" charset="0"/>
                      </a:rPr>
                      <m:t>⁡</m:t>
                    </m:r>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𝑊</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𝑥</m:t>
                        </m:r>
                      </m:sub>
                    </m:sSub>
                    <m:sSub>
                      <m:sSub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𝑡</m:t>
                        </m:r>
                      </m:sub>
                    </m:s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𝑊</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h</m:t>
                        </m:r>
                      </m:sub>
                    </m:sSub>
                    <m:sSub>
                      <m:sSub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h</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𝑡</m:t>
                        </m:r>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−1</m:t>
                        </m:r>
                      </m:sub>
                    </m:s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𝑏</m:t>
                    </m:r>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oMath>
                </a14:m>
                <a:r>
                  <a:rPr lang="zh-CN" altLang="zh-CN" sz="1200" kern="100" dirty="0">
                    <a:latin typeface="Times New Roman" panose="02020603050405020304" pitchFamily="18" charset="0"/>
                    <a:ea typeface="华文楷体" panose="02010600040101010101" pitchFamily="2" charset="-122"/>
                    <a:cs typeface="Times New Roman" panose="02020603050405020304" pitchFamily="18" charset="0"/>
                  </a:rPr>
                  <a:t>。使用交叉熵损失函数计算时刻</a:t>
                </a:r>
                <a14:m>
                  <m:oMath xmlns:m="http://schemas.openxmlformats.org/officeDocument/2006/math">
                    <m:r>
                      <a:rPr lang="en-US" altLang="zh-CN" sz="1200" i="1" kern="100">
                        <a:latin typeface="Cambria Math" panose="02040503050406030204" pitchFamily="18" charset="0"/>
                        <a:ea typeface="Cambria Math" panose="02040503050406030204" pitchFamily="18" charset="0"/>
                        <a:cs typeface="Times New Roman" panose="02020603050405020304" pitchFamily="18" charset="0"/>
                      </a:rPr>
                      <m:t>𝑡</m:t>
                    </m:r>
                  </m:oMath>
                </a14:m>
                <a:r>
                  <a:rPr lang="zh-CN" altLang="zh-CN" sz="1200" kern="100" dirty="0">
                    <a:latin typeface="Times New Roman" panose="02020603050405020304" pitchFamily="18" charset="0"/>
                    <a:ea typeface="华文楷体" panose="02010600040101010101" pitchFamily="2" charset="-122"/>
                    <a:cs typeface="Times New Roman" panose="02020603050405020304" pitchFamily="18" charset="0"/>
                  </a:rPr>
                  <a:t>预测输出与实际输出的误差</a:t>
                </a:r>
                <a14:m>
                  <m:oMath xmlns:m="http://schemas.openxmlformats.org/officeDocument/2006/math">
                    <m:sSub>
                      <m:sSub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𝐸</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𝑡</m:t>
                        </m:r>
                      </m:sub>
                    </m:sSub>
                  </m:oMath>
                </a14:m>
                <a:r>
                  <a:rPr lang="zh-CN" altLang="zh-CN" sz="1200" kern="100" dirty="0">
                    <a:latin typeface="Times New Roman" panose="02020603050405020304" pitchFamily="18" charset="0"/>
                    <a:ea typeface="华文楷体" panose="02010600040101010101" pitchFamily="2" charset="-122"/>
                    <a:cs typeface="Times New Roman" panose="02020603050405020304" pitchFamily="18" charset="0"/>
                  </a:rPr>
                  <a:t>。显然，整个序列产生的误差为</a:t>
                </a:r>
                <a14:m>
                  <m:oMath xmlns:m="http://schemas.openxmlformats.org/officeDocument/2006/math">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𝐸</m:t>
                    </m:r>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f>
                      <m:f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1</m:t>
                        </m:r>
                      </m:num>
                      <m:den>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2</m:t>
                        </m:r>
                      </m:den>
                    </m:f>
                    <m:nary>
                      <m:naryPr>
                        <m:chr m:val="∑"/>
                        <m:limLoc m:val="subSup"/>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𝑡</m:t>
                        </m:r>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=1</m:t>
                        </m:r>
                      </m:sub>
                      <m:sup>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𝑇</m:t>
                        </m:r>
                      </m:sup>
                      <m:e>
                        <m:sSub>
                          <m:sSub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0">
                                <a:latin typeface="Cambria Math" panose="02040503050406030204" pitchFamily="18" charset="0"/>
                                <a:ea typeface="华文楷体" panose="02010600040101010101" pitchFamily="2" charset="-122"/>
                                <a:cs typeface="Times New Roman" panose="02020603050405020304" pitchFamily="18" charset="0"/>
                              </a:rPr>
                              <m:t>𝐸</m:t>
                            </m:r>
                          </m:e>
                          <m:sub>
                            <m:r>
                              <a:rPr lang="en-US" altLang="zh-CN" sz="1200" i="1" kern="0">
                                <a:latin typeface="Cambria Math" panose="02040503050406030204" pitchFamily="18" charset="0"/>
                                <a:ea typeface="华文楷体" panose="02010600040101010101" pitchFamily="2" charset="-122"/>
                                <a:cs typeface="Times New Roman" panose="02020603050405020304" pitchFamily="18" charset="0"/>
                              </a:rPr>
                              <m:t>𝑡</m:t>
                            </m:r>
                          </m:sub>
                        </m:sSub>
                      </m:e>
                    </m:nary>
                  </m:oMath>
                </a14:m>
                <a:r>
                  <a:rPr lang="zh-CN" altLang="zh-CN" sz="1200" kern="1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lnSpc>
                    <a:spcPct val="150000"/>
                  </a:lnSpc>
                  <a:spcAft>
                    <a:spcPts val="600"/>
                  </a:spcAft>
                </a:pPr>
                <a:r>
                  <a:rPr lang="zh-CN" altLang="zh-CN" sz="1200" kern="100" dirty="0">
                    <a:latin typeface="Times New Roman" panose="02020603050405020304" pitchFamily="18" charset="0"/>
                    <a:ea typeface="华文楷体" panose="02010600040101010101" pitchFamily="2" charset="-122"/>
                    <a:cs typeface="Times New Roman" panose="02020603050405020304" pitchFamily="18" charset="0"/>
                  </a:rPr>
                  <a:t>下面介绍如何根据时刻</a:t>
                </a:r>
                <a14:m>
                  <m:oMath xmlns:m="http://schemas.openxmlformats.org/officeDocument/2006/math">
                    <m:r>
                      <a:rPr lang="en-US" altLang="zh-CN" sz="1200" i="1" kern="100">
                        <a:latin typeface="Cambria Math" panose="02040503050406030204" pitchFamily="18" charset="0"/>
                        <a:ea typeface="Cambria Math" panose="02040503050406030204" pitchFamily="18" charset="0"/>
                        <a:cs typeface="Times New Roman" panose="02020603050405020304" pitchFamily="18" charset="0"/>
                      </a:rPr>
                      <m:t>𝑡</m:t>
                    </m:r>
                  </m:oMath>
                </a14:m>
                <a:r>
                  <a:rPr lang="zh-CN" altLang="zh-CN" sz="1200" kern="100" dirty="0">
                    <a:latin typeface="Times New Roman" panose="02020603050405020304" pitchFamily="18" charset="0"/>
                    <a:ea typeface="华文楷体" panose="02010600040101010101" pitchFamily="2" charset="-122"/>
                    <a:cs typeface="Times New Roman" panose="02020603050405020304" pitchFamily="18" charset="0"/>
                  </a:rPr>
                  <a:t>所得误差来更新参数</a:t>
                </a:r>
                <a14:m>
                  <m:oMath xmlns:m="http://schemas.openxmlformats.org/officeDocument/2006/math">
                    <m:sSub>
                      <m:sSub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𝑊</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𝑥</m:t>
                        </m:r>
                      </m:sub>
                    </m:sSub>
                  </m:oMath>
                </a14:m>
                <a:r>
                  <a:rPr lang="zh-CN" altLang="zh-CN" sz="1200" kern="100" dirty="0">
                    <a:latin typeface="Times New Roman" panose="02020603050405020304" pitchFamily="18" charset="0"/>
                    <a:ea typeface="华文楷体" panose="02010600040101010101" pitchFamily="2" charset="-122"/>
                    <a:cs typeface="Times New Roman" panose="02020603050405020304" pitchFamily="18" charset="0"/>
                  </a:rPr>
                  <a:t>。在时刻</a:t>
                </a:r>
                <a14:m>
                  <m:oMath xmlns:m="http://schemas.openxmlformats.org/officeDocument/2006/math">
                    <m:r>
                      <a:rPr lang="en-US" altLang="zh-CN" sz="1200" i="1" kern="100">
                        <a:latin typeface="Cambria Math" panose="02040503050406030204" pitchFamily="18" charset="0"/>
                        <a:ea typeface="Cambria Math" panose="02040503050406030204" pitchFamily="18" charset="0"/>
                        <a:cs typeface="Times New Roman" panose="02020603050405020304" pitchFamily="18" charset="0"/>
                      </a:rPr>
                      <m:t>𝑡</m:t>
                    </m:r>
                  </m:oMath>
                </a14:m>
                <a:r>
                  <a:rPr lang="zh-CN" altLang="zh-CN" sz="1200" kern="100" dirty="0">
                    <a:latin typeface="Times New Roman" panose="02020603050405020304" pitchFamily="18" charset="0"/>
                    <a:ea typeface="华文楷体" panose="02010600040101010101" pitchFamily="2" charset="-122"/>
                    <a:cs typeface="Times New Roman" panose="02020603050405020304" pitchFamily="18" charset="0"/>
                  </a:rPr>
                  <a:t>计算所得</a:t>
                </a:r>
                <a14:m>
                  <m:oMath xmlns:m="http://schemas.openxmlformats.org/officeDocument/2006/math">
                    <m:sSub>
                      <m:sSub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𝑂</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𝑡</m:t>
                        </m:r>
                      </m:sub>
                    </m:sSub>
                  </m:oMath>
                </a14:m>
                <a:r>
                  <a:rPr lang="zh-CN" altLang="zh-CN" sz="1200" kern="100" dirty="0">
                    <a:latin typeface="Times New Roman" panose="02020603050405020304" pitchFamily="18" charset="0"/>
                    <a:ea typeface="华文楷体" panose="02010600040101010101" pitchFamily="2" charset="-122"/>
                    <a:cs typeface="Times New Roman" panose="02020603050405020304" pitchFamily="18" charset="0"/>
                  </a:rPr>
                  <a:t>不仅涉及到了时刻</a:t>
                </a:r>
                <a14:m>
                  <m:oMath xmlns:m="http://schemas.openxmlformats.org/officeDocument/2006/math">
                    <m:r>
                      <a:rPr lang="en-US" altLang="zh-CN" sz="1200" i="1" kern="100">
                        <a:latin typeface="Cambria Math" panose="02040503050406030204" pitchFamily="18" charset="0"/>
                        <a:ea typeface="Cambria Math" panose="02040503050406030204" pitchFamily="18" charset="0"/>
                        <a:cs typeface="Times New Roman" panose="02020603050405020304" pitchFamily="18" charset="0"/>
                      </a:rPr>
                      <m:t>𝑡</m:t>
                    </m:r>
                  </m:oMath>
                </a14:m>
                <a:r>
                  <a:rPr lang="zh-CN" altLang="zh-CN" sz="1200" kern="100" dirty="0">
                    <a:latin typeface="Times New Roman" panose="02020603050405020304" pitchFamily="18" charset="0"/>
                    <a:ea typeface="华文楷体" panose="02010600040101010101" pitchFamily="2" charset="-122"/>
                    <a:cs typeface="Times New Roman" panose="02020603050405020304" pitchFamily="18" charset="0"/>
                  </a:rPr>
                  <a:t>的</a:t>
                </a:r>
                <a14:m>
                  <m:oMath xmlns:m="http://schemas.openxmlformats.org/officeDocument/2006/math">
                    <m:sSub>
                      <m:sSub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𝑊</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𝑥</m:t>
                        </m:r>
                      </m:sub>
                    </m:sSub>
                  </m:oMath>
                </a14:m>
                <a:r>
                  <a:rPr lang="zh-CN" altLang="zh-CN" sz="1200" kern="100" dirty="0">
                    <a:latin typeface="Times New Roman" panose="02020603050405020304" pitchFamily="18" charset="0"/>
                    <a:ea typeface="华文楷体" panose="02010600040101010101" pitchFamily="2" charset="-122"/>
                    <a:cs typeface="Times New Roman" panose="02020603050405020304" pitchFamily="18" charset="0"/>
                  </a:rPr>
                  <a:t>，而且也涉及了前面所有时刻的</a:t>
                </a:r>
                <a14:m>
                  <m:oMath xmlns:m="http://schemas.openxmlformats.org/officeDocument/2006/math">
                    <m:sSub>
                      <m:sSub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𝑊</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𝑥</m:t>
                        </m:r>
                      </m:sub>
                    </m:sSub>
                  </m:oMath>
                </a14:m>
                <a:r>
                  <a:rPr lang="zh-CN" altLang="zh-CN" sz="1200" kern="100" dirty="0">
                    <a:latin typeface="Times New Roman" panose="02020603050405020304" pitchFamily="18" charset="0"/>
                    <a:ea typeface="华文楷体" panose="02010600040101010101" pitchFamily="2" charset="-122"/>
                    <a:cs typeface="Times New Roman" panose="02020603050405020304" pitchFamily="18" charset="0"/>
                  </a:rPr>
                  <a:t>，按照链式求导法则，</a:t>
                </a:r>
                <a14:m>
                  <m:oMath xmlns:m="http://schemas.openxmlformats.org/officeDocument/2006/math">
                    <m:sSub>
                      <m:sSub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𝐸</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𝑡</m:t>
                        </m:r>
                      </m:sub>
                    </m:sSub>
                  </m:oMath>
                </a14:m>
                <a:r>
                  <a:rPr lang="zh-CN" altLang="zh-CN" sz="1200" kern="100" dirty="0">
                    <a:latin typeface="Times New Roman" panose="02020603050405020304" pitchFamily="18" charset="0"/>
                    <a:ea typeface="华文楷体" panose="02010600040101010101" pitchFamily="2" charset="-122"/>
                    <a:cs typeface="Times New Roman" panose="02020603050405020304" pitchFamily="18" charset="0"/>
                  </a:rPr>
                  <a:t>在对</a:t>
                </a:r>
                <a14:m>
                  <m:oMath xmlns:m="http://schemas.openxmlformats.org/officeDocument/2006/math">
                    <m:sSub>
                      <m:sSub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𝑊</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𝑥</m:t>
                        </m:r>
                      </m:sub>
                    </m:sSub>
                  </m:oMath>
                </a14:m>
                <a:r>
                  <a:rPr lang="zh-CN" altLang="zh-CN" sz="1200" kern="100" dirty="0">
                    <a:latin typeface="Times New Roman" panose="02020603050405020304" pitchFamily="18" charset="0"/>
                    <a:ea typeface="华文楷体" panose="02010600040101010101" pitchFamily="2" charset="-122"/>
                    <a:cs typeface="Times New Roman" panose="02020603050405020304" pitchFamily="18" charset="0"/>
                  </a:rPr>
                  <a:t>求导时候，也需要对前面时刻的</a:t>
                </a:r>
                <a14:m>
                  <m:oMath xmlns:m="http://schemas.openxmlformats.org/officeDocument/2006/math">
                    <m:sSub>
                      <m:sSub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𝑊</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𝑥</m:t>
                        </m:r>
                      </m:sub>
                    </m:sSub>
                  </m:oMath>
                </a14:m>
                <a:r>
                  <a:rPr lang="zh-CN" altLang="zh-CN" sz="1200" kern="100" dirty="0">
                    <a:latin typeface="Times New Roman" panose="02020603050405020304" pitchFamily="18" charset="0"/>
                    <a:ea typeface="华文楷体" panose="02010600040101010101" pitchFamily="2" charset="-122"/>
                    <a:cs typeface="Times New Roman" panose="02020603050405020304" pitchFamily="18" charset="0"/>
                  </a:rPr>
                  <a:t>依次求导，然后再将求导结果进行累加，即：</a:t>
                </a:r>
                <a:endPar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lnSpc>
                    <a:spcPct val="150000"/>
                  </a:lnSpc>
                  <a:spcAft>
                    <a:spcPts val="600"/>
                  </a:spcAft>
                </a:pPr>
                <a14:m>
                  <m:oMathPara xmlns:m="http://schemas.openxmlformats.org/officeDocument/2006/math">
                    <m:oMathParaPr>
                      <m:jc m:val="centerGroup"/>
                    </m:oMathParaPr>
                    <m:oMath xmlns:m="http://schemas.openxmlformats.org/officeDocument/2006/math">
                      <m:f>
                        <m:f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𝐸</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𝑡</m:t>
                              </m:r>
                            </m:sub>
                          </m:sSub>
                        </m:num>
                        <m:den>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𝑊</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𝑥</m:t>
                              </m:r>
                            </m:sub>
                          </m:sSub>
                        </m:den>
                      </m:f>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nary>
                        <m:naryPr>
                          <m:chr m:val="∑"/>
                          <m:limLoc m:val="undOv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𝑖</m:t>
                          </m:r>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=1</m:t>
                          </m:r>
                        </m:sub>
                        <m:sup>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𝑡</m:t>
                          </m:r>
                        </m:sup>
                        <m:e>
                          <m:f>
                            <m:f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𝐸</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𝑡</m:t>
                                  </m:r>
                                </m:sub>
                              </m:sSub>
                            </m:num>
                            <m:den>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𝑂</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𝑡</m:t>
                                  </m:r>
                                </m:sub>
                              </m:sSub>
                            </m:den>
                          </m:f>
                        </m:e>
                      </m:nary>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 </m:t>
                      </m:r>
                      <m:f>
                        <m:f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𝑂</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𝑡</m:t>
                              </m:r>
                            </m:sub>
                          </m:sSub>
                        </m:num>
                        <m:den>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h</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𝑡</m:t>
                              </m:r>
                            </m:sub>
                          </m:sSub>
                        </m:den>
                      </m:f>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nary>
                        <m:naryPr>
                          <m:chr m:val="∏"/>
                          <m:limLoc m:val="undOv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𝑗</m:t>
                          </m:r>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𝑖</m:t>
                          </m:r>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+1</m:t>
                          </m:r>
                        </m:sub>
                        <m:sup>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𝑡</m:t>
                          </m:r>
                        </m:sup>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 </m:t>
                          </m:r>
                          <m:f>
                            <m:f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h</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𝑗</m:t>
                                  </m:r>
                                </m:sub>
                              </m:sSub>
                            </m:num>
                            <m:den>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h</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𝑗</m:t>
                                  </m:r>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−1</m:t>
                                  </m:r>
                                </m:sub>
                              </m:sSub>
                            </m:den>
                          </m:f>
                        </m:e>
                      </m:nary>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f>
                        <m:f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h</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𝑖</m:t>
                              </m:r>
                            </m:sub>
                          </m:sSub>
                        </m:num>
                        <m:den>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𝑊</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𝑥</m:t>
                              </m:r>
                            </m:sub>
                          </m:sSub>
                        </m:den>
                      </m:f>
                    </m:oMath>
                  </m:oMathPara>
                </a14:m>
                <a:endPar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endParaRPr>
              </a:p>
              <a:p>
                <a:pPr algn="ctr">
                  <a:lnSpc>
                    <a:spcPct val="150000"/>
                  </a:lnSpc>
                  <a:spcAft>
                    <a:spcPts val="600"/>
                  </a:spcAft>
                </a:pPr>
                <a:r>
                  <a:rPr lang="zh-CN" altLang="zh-CN" sz="1200" kern="100" dirty="0">
                    <a:latin typeface="Times New Roman" panose="02020603050405020304" pitchFamily="18" charset="0"/>
                    <a:ea typeface="华文楷体" panose="02010600040101010101" pitchFamily="2" charset="-122"/>
                    <a:cs typeface="Times New Roman" panose="02020603050405020304" pitchFamily="18" charset="0"/>
                  </a:rPr>
                  <a:t>其中</a:t>
                </a:r>
                <a14:m>
                  <m:oMath xmlns:m="http://schemas.openxmlformats.org/officeDocument/2006/math">
                    <m:nary>
                      <m:naryPr>
                        <m:chr m:val="∏"/>
                        <m:limLoc m:val="undOv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𝑗</m:t>
                        </m:r>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𝑖</m:t>
                        </m:r>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+1</m:t>
                        </m:r>
                      </m:sub>
                      <m:sup>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𝑡</m:t>
                        </m:r>
                      </m:sup>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 </m:t>
                        </m:r>
                        <m:f>
                          <m:f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h</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𝑗</m:t>
                                </m:r>
                              </m:sub>
                            </m:sSub>
                          </m:num>
                          <m:den>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h</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𝑗</m:t>
                                </m:r>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−1</m:t>
                                </m:r>
                              </m:sub>
                            </m:sSub>
                          </m:den>
                        </m:f>
                      </m:e>
                    </m:nary>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nary>
                      <m:naryPr>
                        <m:chr m:val="∏"/>
                        <m:limLoc m:val="subSup"/>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𝑗</m:t>
                        </m:r>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𝑖</m:t>
                        </m:r>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+1</m:t>
                        </m:r>
                      </m:sub>
                      <m:sup>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𝑡</m:t>
                        </m:r>
                      </m:sup>
                      <m:e>
                        <m:sSup>
                          <m:sSup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𝑡𝑎𝑛h</m:t>
                            </m:r>
                          </m:e>
                          <m:sup>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sup>
                        </m:sSup>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𝑊</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h</m:t>
                            </m:r>
                          </m:sub>
                        </m:sSub>
                      </m:e>
                    </m:nary>
                  </m:oMath>
                </a14:m>
                <a:endPar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lnSpc>
                    <a:spcPct val="150000"/>
                  </a:lnSpc>
                  <a:spcAft>
                    <a:spcPts val="600"/>
                  </a:spcAft>
                </a:pPr>
                <a:r>
                  <a:rPr lang="zh-CN" altLang="zh-CN" sz="1200" kern="100" dirty="0">
                    <a:latin typeface="Times New Roman" panose="02020603050405020304" pitchFamily="18" charset="0"/>
                    <a:ea typeface="华文楷体" panose="02010600040101010101" pitchFamily="2" charset="-122"/>
                    <a:cs typeface="Times New Roman" panose="02020603050405020304" pitchFamily="18" charset="0"/>
                  </a:rPr>
                  <a:t>令</a:t>
                </a:r>
                <a14:m>
                  <m:oMath xmlns:m="http://schemas.openxmlformats.org/officeDocument/2006/math">
                    <m:r>
                      <a:rPr lang="en-US" altLang="zh-CN" sz="1200" i="1" kern="100">
                        <a:latin typeface="Cambria Math" panose="02040503050406030204" pitchFamily="18" charset="0"/>
                        <a:ea typeface="Cambria Math" panose="02040503050406030204" pitchFamily="18" charset="0"/>
                        <a:cs typeface="Times New Roman" panose="02020603050405020304" pitchFamily="18" charset="0"/>
                      </a:rPr>
                      <m:t>𝑡</m:t>
                    </m:r>
                    <m:r>
                      <a:rPr lang="en-US" altLang="zh-CN" sz="1200" i="1" kern="100">
                        <a:latin typeface="Cambria Math" panose="02040503050406030204" pitchFamily="18" charset="0"/>
                        <a:ea typeface="Cambria Math" panose="02040503050406030204" pitchFamily="18" charset="0"/>
                        <a:cs typeface="Times New Roman" panose="02020603050405020304" pitchFamily="18" charset="0"/>
                      </a:rPr>
                      <m:t>=3</m:t>
                    </m:r>
                  </m:oMath>
                </a14:m>
                <a:r>
                  <a:rPr lang="zh-CN" altLang="zh-CN" sz="1200" kern="100" dirty="0">
                    <a:latin typeface="Times New Roman" panose="02020603050405020304" pitchFamily="18" charset="0"/>
                    <a:ea typeface="华文楷体" panose="02010600040101010101" pitchFamily="2" charset="-122"/>
                    <a:cs typeface="Times New Roman" panose="02020603050405020304" pitchFamily="18" charset="0"/>
                  </a:rPr>
                  <a:t>，则有：</a:t>
                </a:r>
                <a:endPar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lnSpc>
                    <a:spcPct val="150000"/>
                  </a:lnSpc>
                  <a:spcAft>
                    <a:spcPts val="600"/>
                  </a:spcAft>
                </a:pPr>
                <a14:m>
                  <m:oMathPara xmlns:m="http://schemas.openxmlformats.org/officeDocument/2006/math">
                    <m:oMathParaPr>
                      <m:jc m:val="centerGroup"/>
                    </m:oMathParaPr>
                    <m:oMath xmlns:m="http://schemas.openxmlformats.org/officeDocument/2006/math">
                      <m:f>
                        <m:f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𝐸</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3</m:t>
                              </m:r>
                            </m:sub>
                          </m:sSub>
                        </m:num>
                        <m:den>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𝑊</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𝑥</m:t>
                              </m:r>
                            </m:sub>
                          </m:sSub>
                        </m:den>
                      </m:f>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f>
                        <m:f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𝐸</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3</m:t>
                              </m:r>
                            </m:sub>
                          </m:sSub>
                        </m:num>
                        <m:den>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𝑂</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3</m:t>
                              </m:r>
                            </m:sub>
                          </m:sSub>
                        </m:den>
                      </m:f>
                      <m:f>
                        <m:f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𝑂</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3</m:t>
                              </m:r>
                            </m:sub>
                          </m:sSub>
                        </m:num>
                        <m:den>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h</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3</m:t>
                              </m:r>
                            </m:sub>
                          </m:sSub>
                        </m:den>
                      </m:f>
                      <m:f>
                        <m:f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h</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3</m:t>
                              </m:r>
                            </m:sub>
                          </m:sSub>
                        </m:num>
                        <m:den>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𝑊</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𝑥</m:t>
                              </m:r>
                            </m:sub>
                          </m:sSub>
                        </m:den>
                      </m:f>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f>
                        <m:f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𝐸</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3</m:t>
                              </m:r>
                            </m:sub>
                          </m:sSub>
                        </m:num>
                        <m:den>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𝑂</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3</m:t>
                              </m:r>
                            </m:sub>
                          </m:sSub>
                        </m:den>
                      </m:f>
                      <m:f>
                        <m:f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𝑂</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3</m:t>
                              </m:r>
                            </m:sub>
                          </m:sSub>
                        </m:num>
                        <m:den>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h</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3</m:t>
                              </m:r>
                            </m:sub>
                          </m:sSub>
                        </m:den>
                      </m:f>
                      <m:f>
                        <m:f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h</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3</m:t>
                              </m:r>
                            </m:sub>
                          </m:sSub>
                        </m:num>
                        <m:den>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h</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2</m:t>
                              </m:r>
                            </m:sub>
                          </m:sSub>
                        </m:den>
                      </m:f>
                      <m:f>
                        <m:f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h</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2</m:t>
                              </m:r>
                            </m:sub>
                          </m:sSub>
                        </m:num>
                        <m:den>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𝑊</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𝑥</m:t>
                              </m:r>
                            </m:sub>
                          </m:sSub>
                        </m:den>
                      </m:f>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f>
                        <m:f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𝐸</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3</m:t>
                              </m:r>
                            </m:sub>
                          </m:sSub>
                        </m:num>
                        <m:den>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𝑂</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3</m:t>
                              </m:r>
                            </m:sub>
                          </m:sSub>
                        </m:den>
                      </m:f>
                      <m:f>
                        <m:f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𝑂</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3</m:t>
                              </m:r>
                            </m:sub>
                          </m:sSub>
                        </m:num>
                        <m:den>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h</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3</m:t>
                              </m:r>
                            </m:sub>
                          </m:sSub>
                        </m:den>
                      </m:f>
                      <m:f>
                        <m:f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h</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3</m:t>
                              </m:r>
                            </m:sub>
                          </m:sSub>
                        </m:num>
                        <m:den>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h</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2</m:t>
                              </m:r>
                            </m:sub>
                          </m:sSub>
                        </m:den>
                      </m:f>
                      <m:f>
                        <m:f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h</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2</m:t>
                              </m:r>
                            </m:sub>
                          </m:sSub>
                        </m:num>
                        <m:den>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h</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1</m:t>
                              </m:r>
                            </m:sub>
                          </m:sSub>
                        </m:den>
                      </m:f>
                      <m:f>
                        <m:f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h</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1</m:t>
                              </m:r>
                            </m:sub>
                          </m:sSub>
                        </m:num>
                        <m:den>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𝑊</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𝑥</m:t>
                              </m:r>
                            </m:sub>
                          </m:sSub>
                        </m:den>
                      </m:f>
                    </m:oMath>
                  </m:oMathPara>
                </a14:m>
                <a:endPar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lnSpc>
                    <a:spcPct val="150000"/>
                  </a:lnSpc>
                  <a:spcAft>
                    <a:spcPts val="600"/>
                  </a:spcAft>
                </a:pPr>
                <a:r>
                  <a:rPr lang="zh-CN" altLang="zh-CN" sz="1200" kern="100" dirty="0">
                    <a:latin typeface="Times New Roman" panose="02020603050405020304" pitchFamily="18" charset="0"/>
                    <a:ea typeface="华文楷体" panose="02010600040101010101" pitchFamily="2" charset="-122"/>
                    <a:cs typeface="Times New Roman" panose="02020603050405020304" pitchFamily="18" charset="0"/>
                  </a:rPr>
                  <a:t>由于</a:t>
                </a:r>
                <a14:m>
                  <m:oMath xmlns:m="http://schemas.openxmlformats.org/officeDocument/2006/math">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𝑡𝑎𝑛h</m:t>
                    </m:r>
                  </m:oMath>
                </a14:m>
                <a:r>
                  <a:rPr lang="zh-CN" altLang="zh-CN" sz="1200" kern="100" dirty="0">
                    <a:latin typeface="Times New Roman" panose="02020603050405020304" pitchFamily="18" charset="0"/>
                    <a:ea typeface="华文楷体" panose="02010600040101010101" pitchFamily="2" charset="-122"/>
                    <a:cs typeface="Times New Roman" panose="02020603050405020304" pitchFamily="18" charset="0"/>
                  </a:rPr>
                  <a:t>函数的导数取值位于</a:t>
                </a:r>
                <a:r>
                  <a:rPr lang="en-US" altLang="zh-CN" sz="1200" kern="100" dirty="0">
                    <a:latin typeface="Times New Roman" panose="02020603050405020304" pitchFamily="18" charset="0"/>
                    <a:ea typeface="华文楷体" panose="02010600040101010101" pitchFamily="2" charset="-122"/>
                    <a:cs typeface="Times New Roman" panose="02020603050405020304" pitchFamily="18" charset="0"/>
                  </a:rPr>
                  <a:t>0</a:t>
                </a:r>
                <a:r>
                  <a:rPr lang="zh-CN" altLang="zh-CN" sz="1200" kern="100" dirty="0">
                    <a:latin typeface="Times New Roman" panose="02020603050405020304" pitchFamily="18" charset="0"/>
                    <a:ea typeface="华文楷体" panose="02010600040101010101" pitchFamily="2" charset="-122"/>
                    <a:cs typeface="Times New Roman" panose="02020603050405020304" pitchFamily="18" charset="0"/>
                  </a:rPr>
                  <a:t>到</a:t>
                </a:r>
                <a:r>
                  <a:rPr lang="en-US" altLang="zh-CN" sz="1200" kern="100" dirty="0">
                    <a:latin typeface="Times New Roman" panose="02020603050405020304" pitchFamily="18" charset="0"/>
                    <a:ea typeface="华文楷体" panose="02010600040101010101" pitchFamily="2" charset="-122"/>
                    <a:cs typeface="Times New Roman" panose="02020603050405020304" pitchFamily="18" charset="0"/>
                  </a:rPr>
                  <a:t>1</a:t>
                </a:r>
                <a:r>
                  <a:rPr lang="zh-CN" altLang="zh-CN" sz="1200" kern="100" dirty="0">
                    <a:latin typeface="Times New Roman" panose="02020603050405020304" pitchFamily="18" charset="0"/>
                    <a:ea typeface="华文楷体" panose="02010600040101010101" pitchFamily="2" charset="-122"/>
                    <a:cs typeface="Times New Roman" panose="02020603050405020304" pitchFamily="18" charset="0"/>
                  </a:rPr>
                  <a:t>区间，对于长序列而言，若干多个</a:t>
                </a:r>
                <a:r>
                  <a:rPr lang="en-US" altLang="zh-CN" sz="1200" kern="100" dirty="0">
                    <a:latin typeface="Times New Roman" panose="02020603050405020304" pitchFamily="18" charset="0"/>
                    <a:ea typeface="华文楷体" panose="02010600040101010101" pitchFamily="2" charset="-122"/>
                    <a:cs typeface="Times New Roman" panose="02020603050405020304" pitchFamily="18" charset="0"/>
                  </a:rPr>
                  <a:t>0</a:t>
                </a:r>
                <a:r>
                  <a:rPr lang="zh-CN" altLang="zh-CN" sz="1200" kern="100" dirty="0">
                    <a:latin typeface="Times New Roman" panose="02020603050405020304" pitchFamily="18" charset="0"/>
                    <a:ea typeface="华文楷体" panose="02010600040101010101" pitchFamily="2" charset="-122"/>
                    <a:cs typeface="Times New Roman" panose="02020603050405020304" pitchFamily="18" charset="0"/>
                  </a:rPr>
                  <a:t>到</a:t>
                </a:r>
                <a:r>
                  <a:rPr lang="en-US" altLang="zh-CN" sz="1200" kern="100" dirty="0">
                    <a:latin typeface="Times New Roman" panose="02020603050405020304" pitchFamily="18" charset="0"/>
                    <a:ea typeface="华文楷体" panose="02010600040101010101" pitchFamily="2" charset="-122"/>
                    <a:cs typeface="Times New Roman" panose="02020603050405020304" pitchFamily="18" charset="0"/>
                  </a:rPr>
                  <a:t>1</a:t>
                </a:r>
                <a:r>
                  <a:rPr lang="zh-CN" altLang="zh-CN" sz="1200" kern="100" dirty="0">
                    <a:latin typeface="Times New Roman" panose="02020603050405020304" pitchFamily="18" charset="0"/>
                    <a:ea typeface="华文楷体" panose="02010600040101010101" pitchFamily="2" charset="-122"/>
                    <a:cs typeface="Times New Roman" panose="02020603050405020304" pitchFamily="18" charset="0"/>
                  </a:rPr>
                  <a:t>区间的小数相乘，会使得参数求导结果很小，引发</a:t>
                </a:r>
                <a:r>
                  <a:rPr lang="zh-CN" altLang="zh-CN" sz="1200" b="1" kern="100" dirty="0">
                    <a:solidFill>
                      <a:srgbClr val="C00000"/>
                    </a:solidFill>
                    <a:latin typeface="Times New Roman" panose="02020603050405020304" pitchFamily="18" charset="0"/>
                    <a:ea typeface="华文楷体" panose="02010600040101010101" pitchFamily="2" charset="-122"/>
                    <a:cs typeface="Times New Roman" panose="02020603050405020304" pitchFamily="18" charset="0"/>
                  </a:rPr>
                  <a:t>梯度消失问题</a:t>
                </a:r>
                <a:r>
                  <a:rPr lang="zh-CN" altLang="zh-CN" sz="1200" kern="100" dirty="0">
                    <a:latin typeface="Times New Roman" panose="02020603050405020304" pitchFamily="18" charset="0"/>
                    <a:ea typeface="华文楷体" panose="02010600040101010101" pitchFamily="2" charset="-122"/>
                    <a:cs typeface="Times New Roman" panose="02020603050405020304" pitchFamily="18" charset="0"/>
                  </a:rPr>
                  <a:t>。</a:t>
                </a:r>
                <a14:m>
                  <m:oMath xmlns:m="http://schemas.openxmlformats.org/officeDocument/2006/math">
                    <m:sSub>
                      <m:sSub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𝐸</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𝑡</m:t>
                        </m:r>
                      </m:sub>
                    </m:sSub>
                  </m:oMath>
                </a14:m>
                <a:r>
                  <a:rPr lang="zh-CN" altLang="zh-CN" sz="1200" kern="100" dirty="0">
                    <a:latin typeface="Times New Roman" panose="02020603050405020304" pitchFamily="18" charset="0"/>
                    <a:ea typeface="华文楷体" panose="02010600040101010101" pitchFamily="2" charset="-122"/>
                    <a:cs typeface="Times New Roman" panose="02020603050405020304" pitchFamily="18" charset="0"/>
                  </a:rPr>
                  <a:t>对</a:t>
                </a:r>
                <a14:m>
                  <m:oMath xmlns:m="http://schemas.openxmlformats.org/officeDocument/2006/math">
                    <m:sSub>
                      <m:sSub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𝑊</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h</m:t>
                        </m:r>
                      </m:sub>
                    </m:sSub>
                  </m:oMath>
                </a14:m>
                <a:r>
                  <a:rPr lang="zh-CN" altLang="zh-CN" sz="1200" kern="100" dirty="0">
                    <a:latin typeface="Times New Roman" panose="02020603050405020304" pitchFamily="18" charset="0"/>
                    <a:ea typeface="华文楷体" panose="02010600040101010101" pitchFamily="2" charset="-122"/>
                    <a:cs typeface="Times New Roman" panose="02020603050405020304" pitchFamily="18" charset="0"/>
                  </a:rPr>
                  <a:t>的求导类似，这里就不列出了。为了解决梯度消失问题，长短时记忆模型（</a:t>
                </a:r>
                <a:r>
                  <a:rPr lang="en-US" altLang="zh-CN" sz="1200" kern="100" dirty="0">
                    <a:latin typeface="Times New Roman" panose="02020603050405020304" pitchFamily="18" charset="0"/>
                    <a:ea typeface="华文楷体" panose="02010600040101010101" pitchFamily="2" charset="-122"/>
                    <a:cs typeface="Times New Roman" panose="02020603050405020304" pitchFamily="18" charset="0"/>
                  </a:rPr>
                  <a:t>Long Short-Term Memory</a:t>
                </a:r>
                <a:r>
                  <a:rPr lang="zh-CN" altLang="zh-CN" sz="1200" kern="1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1200" kern="100" dirty="0">
                    <a:latin typeface="Times New Roman" panose="02020603050405020304" pitchFamily="18" charset="0"/>
                    <a:ea typeface="华文楷体" panose="02010600040101010101" pitchFamily="2" charset="-122"/>
                    <a:cs typeface="Times New Roman" panose="02020603050405020304" pitchFamily="18" charset="0"/>
                  </a:rPr>
                  <a:t>LSTM</a:t>
                </a:r>
                <a:r>
                  <a:rPr lang="zh-CN" altLang="zh-CN" sz="1200" kern="100" dirty="0">
                    <a:latin typeface="Times New Roman" panose="02020603050405020304" pitchFamily="18" charset="0"/>
                    <a:ea typeface="华文楷体" panose="02010600040101010101" pitchFamily="2" charset="-122"/>
                    <a:cs typeface="Times New Roman" panose="02020603050405020304" pitchFamily="18" charset="0"/>
                  </a:rPr>
                  <a:t>）被提出。</a:t>
                </a:r>
                <a:endPar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endParaRPr>
              </a:p>
            </p:txBody>
          </p:sp>
        </mc:Choice>
        <mc:Fallback xmlns="">
          <p:sp>
            <p:nvSpPr>
              <p:cNvPr id="3" name="矩形 2">
                <a:extLst>
                  <a:ext uri="{FF2B5EF4-FFF2-40B4-BE49-F238E27FC236}">
                    <a16:creationId xmlns:a16="http://schemas.microsoft.com/office/drawing/2014/main" id="{6718BE58-DC84-465C-997B-6F57A9DD7DE5}"/>
                  </a:ext>
                </a:extLst>
              </p:cNvPr>
              <p:cNvSpPr>
                <a:spLocks noRot="1" noChangeAspect="1" noMove="1" noResize="1" noEditPoints="1" noAdjustHandles="1" noChangeArrowheads="1" noChangeShapeType="1" noTextEdit="1"/>
              </p:cNvSpPr>
              <p:nvPr/>
            </p:nvSpPr>
            <p:spPr>
              <a:xfrm>
                <a:off x="256716" y="1213630"/>
                <a:ext cx="8630567" cy="4726679"/>
              </a:xfrm>
              <a:prstGeom prst="rect">
                <a:avLst/>
              </a:prstGeom>
              <a:blipFill>
                <a:blip r:embed="rId3"/>
                <a:stretch>
                  <a:fillRect r="-1766" b="-12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95481985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标题 1"/>
          <p:cNvSpPr>
            <a:spLocks noGrp="1"/>
          </p:cNvSpPr>
          <p:nvPr>
            <p:ph type="title"/>
          </p:nvPr>
        </p:nvSpPr>
        <p:spPr>
          <a:xfrm>
            <a:off x="534612" y="121959"/>
            <a:ext cx="7507706" cy="657727"/>
          </a:xfrm>
        </p:spPr>
        <p:txBody>
          <a:bodyPr/>
          <a:lstStyle/>
          <a:p>
            <a:r>
              <a:rPr lang="zh-CN" altLang="en-US" sz="2000" dirty="0">
                <a:latin typeface="Times New Roman" panose="02020603050405020304" pitchFamily="18" charset="0"/>
                <a:cs typeface="Times New Roman" panose="02020603050405020304" pitchFamily="18" charset="0"/>
              </a:rPr>
              <a:t>循环神经网络</a:t>
            </a:r>
            <a:endParaRPr lang="zh-CN" altLang="en-US" sz="2000" b="1" dirty="0">
              <a:latin typeface="Times New Roman" panose="02020603050405020304" pitchFamily="18" charset="0"/>
              <a:cs typeface="Times New Roman" panose="02020603050405020304" pitchFamily="18" charset="0"/>
            </a:endParaRPr>
          </a:p>
        </p:txBody>
      </p:sp>
      <p:sp>
        <p:nvSpPr>
          <p:cNvPr id="63" name="文本框 62">
            <a:extLst>
              <a:ext uri="{FF2B5EF4-FFF2-40B4-BE49-F238E27FC236}">
                <a16:creationId xmlns:a16="http://schemas.microsoft.com/office/drawing/2014/main" id="{BDAB0D07-1949-4823-A560-A47033BB2037}"/>
              </a:ext>
            </a:extLst>
          </p:cNvPr>
          <p:cNvSpPr txBox="1"/>
          <p:nvPr/>
        </p:nvSpPr>
        <p:spPr>
          <a:xfrm>
            <a:off x="1402145" y="4708533"/>
            <a:ext cx="6136783" cy="338554"/>
          </a:xfrm>
          <a:prstGeom prst="rect">
            <a:avLst/>
          </a:prstGeom>
          <a:noFill/>
        </p:spPr>
        <p:txBody>
          <a:bodyPr wrap="square" rtlCol="0">
            <a:spAutoFit/>
          </a:bodyPr>
          <a:lstStyle/>
          <a:p>
            <a:pPr algn="ct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图</a:t>
            </a:r>
            <a:r>
              <a:rPr lang="en-US" altLang="zh-CN" sz="1600" b="1" dirty="0">
                <a:latin typeface="Times New Roman" panose="02020603050405020304" pitchFamily="18" charset="0"/>
                <a:ea typeface="楷体" panose="02010609060101010101" pitchFamily="49" charset="-122"/>
                <a:cs typeface="Times New Roman" panose="02020603050405020304" pitchFamily="18" charset="0"/>
              </a:rPr>
              <a:t>6.19 </a:t>
            </a: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输入与输出不同情况下循环神经网络结构示例</a:t>
            </a:r>
            <a:endParaRPr lang="en-US" altLang="zh-CN" sz="1600" b="1" dirty="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3" name="图片 2">
            <a:extLst>
              <a:ext uri="{FF2B5EF4-FFF2-40B4-BE49-F238E27FC236}">
                <a16:creationId xmlns:a16="http://schemas.microsoft.com/office/drawing/2014/main" id="{6B8188A7-3B06-471E-898F-60151566B38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2701592" y="194926"/>
            <a:ext cx="3412436" cy="5221477"/>
          </a:xfrm>
          <a:prstGeom prst="rect">
            <a:avLst/>
          </a:prstGeom>
        </p:spPr>
      </p:pic>
      <p:sp>
        <p:nvSpPr>
          <p:cNvPr id="2" name="矩形 1">
            <a:extLst>
              <a:ext uri="{FF2B5EF4-FFF2-40B4-BE49-F238E27FC236}">
                <a16:creationId xmlns:a16="http://schemas.microsoft.com/office/drawing/2014/main" id="{B4EB0F4F-F646-4104-AE0C-B83A317F256E}"/>
              </a:ext>
            </a:extLst>
          </p:cNvPr>
          <p:cNvSpPr/>
          <p:nvPr/>
        </p:nvSpPr>
        <p:spPr>
          <a:xfrm>
            <a:off x="699246" y="5111711"/>
            <a:ext cx="8126914" cy="1173591"/>
          </a:xfrm>
          <a:prstGeom prst="rect">
            <a:avLst/>
          </a:prstGeom>
        </p:spPr>
        <p:txBody>
          <a:bodyPr wrap="square">
            <a:spAutoFit/>
          </a:bodyPr>
          <a:lstStyle/>
          <a:p>
            <a:pPr indent="266700" algn="just">
              <a:lnSpc>
                <a:spcPct val="150000"/>
              </a:lnSpc>
              <a:spcAft>
                <a:spcPts val="600"/>
              </a:spcAft>
            </a:pPr>
            <a:r>
              <a:rPr lang="zh-CN" altLang="zh-CN" sz="1200" kern="100" dirty="0">
                <a:latin typeface="Times New Roman" panose="02020603050405020304" pitchFamily="18" charset="0"/>
                <a:ea typeface="华文楷体" panose="02010600040101010101" pitchFamily="2" charset="-122"/>
                <a:cs typeface="Times New Roman" panose="02020603050405020304" pitchFamily="18" charset="0"/>
              </a:rPr>
              <a:t>根据输入序列数据与输出序列数据中所包含</a:t>
            </a:r>
            <a:r>
              <a:rPr lang="en-US" altLang="zh-CN" sz="1200" kern="1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1200" kern="100" dirty="0">
                <a:latin typeface="Times New Roman" panose="02020603050405020304" pitchFamily="18" charset="0"/>
                <a:ea typeface="华文楷体" panose="02010600040101010101" pitchFamily="2" charset="-122"/>
                <a:cs typeface="Times New Roman" panose="02020603050405020304" pitchFamily="18" charset="0"/>
              </a:rPr>
              <a:t>单元</a:t>
            </a:r>
            <a:r>
              <a:rPr lang="en-US" altLang="zh-CN" sz="1200" kern="1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1200" kern="100" dirty="0">
                <a:latin typeface="Times New Roman" panose="02020603050405020304" pitchFamily="18" charset="0"/>
                <a:ea typeface="华文楷体" panose="02010600040101010101" pitchFamily="2" charset="-122"/>
                <a:cs typeface="Times New Roman" panose="02020603050405020304" pitchFamily="18" charset="0"/>
              </a:rPr>
              <a:t>的多寡，循环神经网络可以实现</a:t>
            </a:r>
            <a:r>
              <a:rPr lang="en-US" altLang="zh-CN" sz="1200" kern="1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1200" kern="100" dirty="0">
                <a:latin typeface="Times New Roman" panose="02020603050405020304" pitchFamily="18" charset="0"/>
                <a:ea typeface="华文楷体" panose="02010600040101010101" pitchFamily="2" charset="-122"/>
                <a:cs typeface="Times New Roman" panose="02020603050405020304" pitchFamily="18" charset="0"/>
              </a:rPr>
              <a:t>多对多</a:t>
            </a:r>
            <a:r>
              <a:rPr lang="en-US" altLang="zh-CN" sz="1200" kern="1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1200" kern="100" dirty="0">
                <a:latin typeface="Times New Roman" panose="02020603050405020304" pitchFamily="18" charset="0"/>
                <a:ea typeface="华文楷体" panose="02010600040101010101" pitchFamily="2" charset="-122"/>
                <a:cs typeface="Times New Roman" panose="02020603050405020304" pitchFamily="18" charset="0"/>
              </a:rPr>
              <a:t>（即输入和输出序列数据中包含多个单元，常用于机器翻译）、</a:t>
            </a:r>
            <a:r>
              <a:rPr lang="en-US" altLang="zh-CN" sz="1200" kern="1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1200" kern="100" dirty="0">
                <a:latin typeface="Times New Roman" panose="02020603050405020304" pitchFamily="18" charset="0"/>
                <a:ea typeface="华文楷体" panose="02010600040101010101" pitchFamily="2" charset="-122"/>
                <a:cs typeface="Times New Roman" panose="02020603050405020304" pitchFamily="18" charset="0"/>
              </a:rPr>
              <a:t>多对一</a:t>
            </a:r>
            <a:r>
              <a:rPr lang="en-US" altLang="zh-CN" sz="1200" kern="1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1200" kern="100" dirty="0">
                <a:latin typeface="Times New Roman" panose="02020603050405020304" pitchFamily="18" charset="0"/>
                <a:ea typeface="华文楷体" panose="02010600040101010101" pitchFamily="2" charset="-122"/>
                <a:cs typeface="Times New Roman" panose="02020603050405020304" pitchFamily="18" charset="0"/>
              </a:rPr>
              <a:t>（即输入序列数据包含多个单元、输出序列数据只包含一个单元，常用于文本的情感分类）和</a:t>
            </a:r>
            <a:r>
              <a:rPr lang="en-US" altLang="zh-CN" sz="1200" kern="1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1200" kern="100" dirty="0">
                <a:latin typeface="Times New Roman" panose="02020603050405020304" pitchFamily="18" charset="0"/>
                <a:ea typeface="华文楷体" panose="02010600040101010101" pitchFamily="2" charset="-122"/>
                <a:cs typeface="Times New Roman" panose="02020603050405020304" pitchFamily="18" charset="0"/>
              </a:rPr>
              <a:t>一对多</a:t>
            </a:r>
            <a:r>
              <a:rPr lang="en-US" altLang="zh-CN" sz="1200" kern="1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1200" kern="100" dirty="0">
                <a:latin typeface="Times New Roman" panose="02020603050405020304" pitchFamily="18" charset="0"/>
                <a:ea typeface="华文楷体" panose="02010600040101010101" pitchFamily="2" charset="-122"/>
                <a:cs typeface="Times New Roman" panose="02020603050405020304" pitchFamily="18" charset="0"/>
              </a:rPr>
              <a:t>（即输入序列数据包含一个单元、输出序列数据包含多个单元，常用于图像描述生成）三种模式。</a:t>
            </a:r>
            <a:endPar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86189461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标题 1"/>
          <p:cNvSpPr>
            <a:spLocks noGrp="1"/>
          </p:cNvSpPr>
          <p:nvPr>
            <p:ph type="title"/>
          </p:nvPr>
        </p:nvSpPr>
        <p:spPr>
          <a:xfrm>
            <a:off x="772871" y="96201"/>
            <a:ext cx="7507706" cy="657727"/>
          </a:xfrm>
        </p:spPr>
        <p:txBody>
          <a:bodyPr/>
          <a:lstStyle/>
          <a:p>
            <a:r>
              <a:rPr lang="zh-CN" altLang="en-US" sz="2000" dirty="0">
                <a:latin typeface="Times New Roman" panose="02020603050405020304" pitchFamily="18" charset="0"/>
                <a:cs typeface="Times New Roman" panose="02020603050405020304" pitchFamily="18" charset="0"/>
              </a:rPr>
              <a:t>长短时记忆网络</a:t>
            </a:r>
            <a:endParaRPr lang="zh-CN" altLang="en-US" sz="2000" b="1"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 name="矩形 1">
                <a:extLst>
                  <a:ext uri="{FF2B5EF4-FFF2-40B4-BE49-F238E27FC236}">
                    <a16:creationId xmlns:a16="http://schemas.microsoft.com/office/drawing/2014/main" id="{608AB3B5-21B7-4C19-A82B-D55E16974354}"/>
                  </a:ext>
                </a:extLst>
              </p:cNvPr>
              <p:cNvSpPr/>
              <p:nvPr/>
            </p:nvSpPr>
            <p:spPr>
              <a:xfrm>
                <a:off x="342290" y="986902"/>
                <a:ext cx="8576778" cy="5341142"/>
              </a:xfrm>
              <a:prstGeom prst="rect">
                <a:avLst/>
              </a:prstGeom>
            </p:spPr>
            <p:txBody>
              <a:bodyPr wrap="square">
                <a:spAutoFit/>
              </a:bodyPr>
              <a:lstStyle/>
              <a:p>
                <a:pPr marL="285750" indent="-285750" algn="just">
                  <a:lnSpc>
                    <a:spcPct val="200000"/>
                  </a:lnSpc>
                  <a:spcAft>
                    <a:spcPts val="600"/>
                  </a:spcAft>
                  <a:buFont typeface="Wingdings" panose="05000000000000000000" pitchFamily="2" charset="2"/>
                  <a:buChar char="l"/>
                </a:pPr>
                <a:r>
                  <a:rPr lang="zh-CN" altLang="zh-CN" kern="100" dirty="0">
                    <a:latin typeface="华文楷体" panose="02010600040101010101" pitchFamily="2" charset="-122"/>
                    <a:ea typeface="华文楷体" panose="02010600040101010101" pitchFamily="2" charset="-122"/>
                    <a:cs typeface="Times New Roman" panose="02020603050405020304" pitchFamily="18" charset="0"/>
                  </a:rPr>
                  <a:t>与简单的循环神经网络结构不同，长短时记忆网络（</a:t>
                </a:r>
                <a:r>
                  <a:rPr lang="en-US" altLang="zh-CN" kern="100" dirty="0">
                    <a:latin typeface="华文楷体" panose="02010600040101010101" pitchFamily="2" charset="-122"/>
                    <a:ea typeface="华文楷体" panose="02010600040101010101" pitchFamily="2" charset="-122"/>
                    <a:cs typeface="Times New Roman" panose="02020603050405020304" pitchFamily="18" charset="0"/>
                  </a:rPr>
                  <a:t>Long Short-Term Memory</a:t>
                </a:r>
                <a:r>
                  <a:rPr lang="zh-CN" altLang="zh-CN" kern="100" dirty="0">
                    <a:latin typeface="华文楷体" panose="02010600040101010101" pitchFamily="2" charset="-122"/>
                    <a:ea typeface="华文楷体" panose="02010600040101010101" pitchFamily="2" charset="-122"/>
                    <a:cs typeface="Times New Roman" panose="02020603050405020304" pitchFamily="18" charset="0"/>
                  </a:rPr>
                  <a:t>，</a:t>
                </a:r>
                <a:r>
                  <a:rPr lang="en-US" altLang="zh-CN" kern="100" dirty="0">
                    <a:latin typeface="华文楷体" panose="02010600040101010101" pitchFamily="2" charset="-122"/>
                    <a:ea typeface="华文楷体" panose="02010600040101010101" pitchFamily="2" charset="-122"/>
                    <a:cs typeface="Times New Roman" panose="02020603050405020304" pitchFamily="18" charset="0"/>
                  </a:rPr>
                  <a:t>LSTM</a:t>
                </a:r>
                <a:r>
                  <a:rPr lang="zh-CN" altLang="zh-CN" kern="100" dirty="0">
                    <a:latin typeface="华文楷体" panose="02010600040101010101" pitchFamily="2" charset="-122"/>
                    <a:ea typeface="华文楷体" panose="02010600040101010101" pitchFamily="2" charset="-122"/>
                    <a:cs typeface="Times New Roman" panose="02020603050405020304" pitchFamily="18" charset="0"/>
                  </a:rPr>
                  <a:t>）中引入了</a:t>
                </a:r>
                <a:r>
                  <a:rPr lang="zh-CN" altLang="zh-CN" sz="2400" b="1" kern="100" dirty="0">
                    <a:solidFill>
                      <a:schemeClr val="tx2"/>
                    </a:solidFill>
                    <a:latin typeface="华文楷体" panose="02010600040101010101" pitchFamily="2" charset="-122"/>
                    <a:ea typeface="华文楷体" panose="02010600040101010101" pitchFamily="2" charset="-122"/>
                    <a:cs typeface="Times New Roman" panose="02020603050405020304" pitchFamily="18" charset="0"/>
                  </a:rPr>
                  <a:t>内部记忆单元</a:t>
                </a:r>
                <a:r>
                  <a:rPr lang="zh-CN" altLang="zh-CN" kern="100" dirty="0">
                    <a:latin typeface="华文楷体" panose="02010600040101010101" pitchFamily="2" charset="-122"/>
                    <a:ea typeface="华文楷体" panose="02010600040101010101" pitchFamily="2" charset="-122"/>
                    <a:cs typeface="Times New Roman" panose="02020603050405020304" pitchFamily="18" charset="0"/>
                  </a:rPr>
                  <a:t>（</a:t>
                </a:r>
                <a:r>
                  <a:rPr lang="en-US" altLang="zh-CN" kern="100" dirty="0">
                    <a:latin typeface="华文楷体" panose="02010600040101010101" pitchFamily="2" charset="-122"/>
                    <a:ea typeface="华文楷体" panose="02010600040101010101" pitchFamily="2" charset="-122"/>
                    <a:cs typeface="Times New Roman" panose="02020603050405020304" pitchFamily="18" charset="0"/>
                  </a:rPr>
                  <a:t>internal memory cell</a:t>
                </a:r>
                <a:r>
                  <a:rPr lang="zh-CN" altLang="zh-CN" kern="100" dirty="0">
                    <a:latin typeface="华文楷体" panose="02010600040101010101" pitchFamily="2" charset="-122"/>
                    <a:ea typeface="华文楷体" panose="02010600040101010101" pitchFamily="2" charset="-122"/>
                    <a:cs typeface="Times New Roman" panose="02020603050405020304" pitchFamily="18" charset="0"/>
                  </a:rPr>
                  <a:t>）和</a:t>
                </a:r>
                <a:r>
                  <a:rPr lang="zh-CN" altLang="zh-CN" sz="2400" b="1" kern="100" dirty="0">
                    <a:solidFill>
                      <a:schemeClr val="tx2"/>
                    </a:solidFill>
                    <a:latin typeface="华文楷体" panose="02010600040101010101" pitchFamily="2" charset="-122"/>
                    <a:ea typeface="华文楷体" panose="02010600040101010101" pitchFamily="2" charset="-122"/>
                    <a:cs typeface="Times New Roman" panose="02020603050405020304" pitchFamily="18" charset="0"/>
                  </a:rPr>
                  <a:t>门</a:t>
                </a:r>
                <a:r>
                  <a:rPr lang="zh-CN" altLang="zh-CN" kern="100" dirty="0">
                    <a:latin typeface="华文楷体" panose="02010600040101010101" pitchFamily="2" charset="-122"/>
                    <a:ea typeface="华文楷体" panose="02010600040101010101" pitchFamily="2" charset="-122"/>
                    <a:cs typeface="Times New Roman" panose="02020603050405020304" pitchFamily="18" charset="0"/>
                  </a:rPr>
                  <a:t>（</a:t>
                </a:r>
                <a:r>
                  <a:rPr lang="en-US" altLang="zh-CN" kern="100" dirty="0">
                    <a:latin typeface="华文楷体" panose="02010600040101010101" pitchFamily="2" charset="-122"/>
                    <a:ea typeface="华文楷体" panose="02010600040101010101" pitchFamily="2" charset="-122"/>
                    <a:cs typeface="Times New Roman" panose="02020603050405020304" pitchFamily="18" charset="0"/>
                  </a:rPr>
                  <a:t>gates</a:t>
                </a:r>
                <a:r>
                  <a:rPr lang="zh-CN" altLang="zh-CN" kern="100" dirty="0">
                    <a:latin typeface="华文楷体" panose="02010600040101010101" pitchFamily="2" charset="-122"/>
                    <a:ea typeface="华文楷体" panose="02010600040101010101" pitchFamily="2" charset="-122"/>
                    <a:cs typeface="Times New Roman" panose="02020603050405020304" pitchFamily="18" charset="0"/>
                  </a:rPr>
                  <a:t>）</a:t>
                </a:r>
                <a:r>
                  <a:rPr lang="zh-CN" altLang="en-US" kern="100" dirty="0">
                    <a:latin typeface="华文楷体" panose="02010600040101010101" pitchFamily="2" charset="-122"/>
                    <a:ea typeface="华文楷体" panose="02010600040101010101" pitchFamily="2" charset="-122"/>
                    <a:cs typeface="Times New Roman" panose="02020603050405020304" pitchFamily="18" charset="0"/>
                  </a:rPr>
                  <a:t>两种</a:t>
                </a:r>
                <a:r>
                  <a:rPr lang="zh-CN" altLang="zh-CN" kern="100" dirty="0">
                    <a:latin typeface="华文楷体" panose="02010600040101010101" pitchFamily="2" charset="-122"/>
                    <a:ea typeface="华文楷体" panose="02010600040101010101" pitchFamily="2" charset="-122"/>
                    <a:cs typeface="Times New Roman" panose="02020603050405020304" pitchFamily="18" charset="0"/>
                  </a:rPr>
                  <a:t>结构来对当前时刻输入信息以及前序时刻所生成信息进行整合和传递。在这里，内部记忆单元中信息可视为对</a:t>
                </a:r>
                <a:r>
                  <a:rPr lang="en-US" altLang="zh-CN" kern="100" dirty="0">
                    <a:latin typeface="华文楷体" panose="02010600040101010101" pitchFamily="2" charset="-122"/>
                    <a:ea typeface="华文楷体" panose="02010600040101010101" pitchFamily="2" charset="-122"/>
                    <a:cs typeface="Times New Roman" panose="02020603050405020304" pitchFamily="18" charset="0"/>
                  </a:rPr>
                  <a:t>“</a:t>
                </a:r>
                <a:r>
                  <a:rPr lang="zh-CN" altLang="zh-CN" kern="100" dirty="0">
                    <a:latin typeface="华文楷体" panose="02010600040101010101" pitchFamily="2" charset="-122"/>
                    <a:ea typeface="华文楷体" panose="02010600040101010101" pitchFamily="2" charset="-122"/>
                    <a:cs typeface="Times New Roman" panose="02020603050405020304" pitchFamily="18" charset="0"/>
                  </a:rPr>
                  <a:t>历史信息</a:t>
                </a:r>
                <a:r>
                  <a:rPr lang="en-US" altLang="zh-CN" kern="100" dirty="0">
                    <a:latin typeface="华文楷体" panose="02010600040101010101" pitchFamily="2" charset="-122"/>
                    <a:ea typeface="华文楷体" panose="02010600040101010101" pitchFamily="2" charset="-122"/>
                    <a:cs typeface="Times New Roman" panose="02020603050405020304" pitchFamily="18" charset="0"/>
                  </a:rPr>
                  <a:t>”</a:t>
                </a:r>
                <a:r>
                  <a:rPr lang="zh-CN" altLang="zh-CN" kern="100" dirty="0">
                    <a:latin typeface="华文楷体" panose="02010600040101010101" pitchFamily="2" charset="-122"/>
                    <a:ea typeface="华文楷体" panose="02010600040101010101" pitchFamily="2" charset="-122"/>
                    <a:cs typeface="Times New Roman" panose="02020603050405020304" pitchFamily="18" charset="0"/>
                  </a:rPr>
                  <a:t>的累积。</a:t>
                </a:r>
                <a:endParaRPr lang="zh-CN" altLang="zh-CN" sz="1400" kern="100" dirty="0">
                  <a:effectLst/>
                  <a:latin typeface="华文楷体" panose="02010600040101010101" pitchFamily="2" charset="-122"/>
                  <a:ea typeface="华文楷体" panose="02010600040101010101" pitchFamily="2" charset="-122"/>
                  <a:cs typeface="Times New Roman" panose="02020603050405020304" pitchFamily="18" charset="0"/>
                </a:endParaRPr>
              </a:p>
              <a:p>
                <a:pPr marL="285750" indent="-285750" algn="just">
                  <a:lnSpc>
                    <a:spcPct val="200000"/>
                  </a:lnSpc>
                  <a:spcAft>
                    <a:spcPts val="600"/>
                  </a:spcAft>
                  <a:buFont typeface="Wingdings" panose="05000000000000000000" pitchFamily="2" charset="2"/>
                  <a:buChar char="l"/>
                </a:pPr>
                <a:r>
                  <a:rPr lang="zh-CN" altLang="zh-CN" kern="100" dirty="0">
                    <a:latin typeface="华文楷体" panose="02010600040101010101" pitchFamily="2" charset="-122"/>
                    <a:ea typeface="华文楷体" panose="02010600040101010101" pitchFamily="2" charset="-122"/>
                    <a:cs typeface="Times New Roman" panose="02020603050405020304" pitchFamily="18" charset="0"/>
                  </a:rPr>
                  <a:t>常见的</a:t>
                </a:r>
                <a:r>
                  <a:rPr lang="en-US" altLang="zh-CN" kern="100" dirty="0">
                    <a:latin typeface="华文楷体" panose="02010600040101010101" pitchFamily="2" charset="-122"/>
                    <a:ea typeface="华文楷体" panose="02010600040101010101" pitchFamily="2" charset="-122"/>
                    <a:cs typeface="Times New Roman" panose="02020603050405020304" pitchFamily="18" charset="0"/>
                  </a:rPr>
                  <a:t>LSTM</a:t>
                </a:r>
                <a:r>
                  <a:rPr lang="zh-CN" altLang="zh-CN" kern="100" dirty="0">
                    <a:latin typeface="华文楷体" panose="02010600040101010101" pitchFamily="2" charset="-122"/>
                    <a:ea typeface="华文楷体" panose="02010600040101010101" pitchFamily="2" charset="-122"/>
                    <a:cs typeface="Times New Roman" panose="02020603050405020304" pitchFamily="18" charset="0"/>
                  </a:rPr>
                  <a:t>模型中有输入门</a:t>
                </a:r>
                <a:r>
                  <a:rPr lang="en-US" altLang="zh-CN" kern="100" dirty="0">
                    <a:latin typeface="华文楷体" panose="02010600040101010101" pitchFamily="2" charset="-122"/>
                    <a:ea typeface="华文楷体" panose="02010600040101010101" pitchFamily="2" charset="-122"/>
                    <a:cs typeface="Times New Roman" panose="02020603050405020304" pitchFamily="18" charset="0"/>
                  </a:rPr>
                  <a:t>(input gate)</a:t>
                </a:r>
                <a:r>
                  <a:rPr lang="zh-CN" altLang="zh-CN" kern="100" dirty="0">
                    <a:latin typeface="华文楷体" panose="02010600040101010101" pitchFamily="2" charset="-122"/>
                    <a:ea typeface="华文楷体" panose="02010600040101010101" pitchFamily="2" charset="-122"/>
                    <a:cs typeface="Times New Roman" panose="02020603050405020304" pitchFamily="18" charset="0"/>
                  </a:rPr>
                  <a:t>、遗忘门</a:t>
                </a:r>
                <a:r>
                  <a:rPr lang="en-US" altLang="zh-CN" kern="100" dirty="0">
                    <a:latin typeface="华文楷体" panose="02010600040101010101" pitchFamily="2" charset="-122"/>
                    <a:ea typeface="华文楷体" panose="02010600040101010101" pitchFamily="2" charset="-122"/>
                    <a:cs typeface="Times New Roman" panose="02020603050405020304" pitchFamily="18" charset="0"/>
                  </a:rPr>
                  <a:t>(forget gate)</a:t>
                </a:r>
                <a:r>
                  <a:rPr lang="zh-CN" altLang="zh-CN" kern="100" dirty="0">
                    <a:latin typeface="华文楷体" panose="02010600040101010101" pitchFamily="2" charset="-122"/>
                    <a:ea typeface="华文楷体" panose="02010600040101010101" pitchFamily="2" charset="-122"/>
                    <a:cs typeface="Times New Roman" panose="02020603050405020304" pitchFamily="18" charset="0"/>
                  </a:rPr>
                  <a:t>和输出门</a:t>
                </a:r>
                <a:r>
                  <a:rPr lang="en-US" altLang="zh-CN" kern="100" dirty="0">
                    <a:latin typeface="华文楷体" panose="02010600040101010101" pitchFamily="2" charset="-122"/>
                    <a:ea typeface="华文楷体" panose="02010600040101010101" pitchFamily="2" charset="-122"/>
                    <a:cs typeface="Times New Roman" panose="02020603050405020304" pitchFamily="18" charset="0"/>
                  </a:rPr>
                  <a:t>(output gate)</a:t>
                </a:r>
                <a:r>
                  <a:rPr lang="zh-CN" altLang="zh-CN" kern="100" dirty="0">
                    <a:latin typeface="华文楷体" panose="02010600040101010101" pitchFamily="2" charset="-122"/>
                    <a:ea typeface="华文楷体" panose="02010600040101010101" pitchFamily="2" charset="-122"/>
                    <a:cs typeface="Times New Roman" panose="02020603050405020304" pitchFamily="18" charset="0"/>
                  </a:rPr>
                  <a:t>三种门结构。对于给定的当前时刻输入数据</a:t>
                </a:r>
                <a14:m>
                  <m:oMath xmlns:m="http://schemas.openxmlformats.org/officeDocument/2006/math">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𝑡</m:t>
                        </m:r>
                      </m:sub>
                    </m:sSub>
                  </m:oMath>
                </a14:m>
                <a:r>
                  <a:rPr lang="zh-CN" altLang="zh-CN" kern="100" dirty="0">
                    <a:latin typeface="华文楷体" panose="02010600040101010101" pitchFamily="2" charset="-122"/>
                    <a:ea typeface="华文楷体" panose="02010600040101010101" pitchFamily="2" charset="-122"/>
                    <a:cs typeface="Times New Roman" panose="02020603050405020304" pitchFamily="18" charset="0"/>
                  </a:rPr>
                  <a:t>和前一时刻隐式编码</a:t>
                </a:r>
                <a14:m>
                  <m:oMath xmlns:m="http://schemas.openxmlformats.org/officeDocument/2006/math">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h</m:t>
                        </m:r>
                      </m:e>
                      <m:sub>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𝑡</m:t>
                        </m:r>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−1</m:t>
                        </m:r>
                      </m:sub>
                    </m:sSub>
                  </m:oMath>
                </a14:m>
                <a:r>
                  <a:rPr lang="zh-CN" altLang="zh-CN" kern="100" dirty="0">
                    <a:latin typeface="华文楷体" panose="02010600040101010101" pitchFamily="2" charset="-122"/>
                    <a:ea typeface="华文楷体" panose="02010600040101010101" pitchFamily="2" charset="-122"/>
                    <a:cs typeface="Times New Roman" panose="02020603050405020304" pitchFamily="18" charset="0"/>
                  </a:rPr>
                  <a:t>，输入门、遗忘门和输出门通过各自参数对其编码，分别得到三种门结构的输出</a:t>
                </a:r>
                <a14:m>
                  <m:oMath xmlns:m="http://schemas.openxmlformats.org/officeDocument/2006/math">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𝑖</m:t>
                        </m:r>
                      </m:e>
                      <m:sub>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𝑡</m:t>
                        </m:r>
                      </m:sub>
                    </m:sSub>
                  </m:oMath>
                </a14:m>
                <a:r>
                  <a:rPr lang="zh-CN" altLang="zh-CN" kern="100" dirty="0">
                    <a:latin typeface="华文楷体" panose="02010600040101010101" pitchFamily="2" charset="-122"/>
                    <a:ea typeface="华文楷体" panose="02010600040101010101" pitchFamily="2" charset="-122"/>
                    <a:cs typeface="Times New Roman" panose="02020603050405020304" pitchFamily="18" charset="0"/>
                  </a:rPr>
                  <a:t>、</a:t>
                </a:r>
                <a14:m>
                  <m:oMath xmlns:m="http://schemas.openxmlformats.org/officeDocument/2006/math">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𝑓</m:t>
                        </m:r>
                      </m:e>
                      <m:sub>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𝑡</m:t>
                        </m:r>
                      </m:sub>
                    </m:sSub>
                  </m:oMath>
                </a14:m>
                <a:r>
                  <a:rPr lang="zh-CN" altLang="zh-CN" kern="100" dirty="0">
                    <a:latin typeface="华文楷体" panose="02010600040101010101" pitchFamily="2" charset="-122"/>
                    <a:ea typeface="华文楷体" panose="02010600040101010101" pitchFamily="2" charset="-122"/>
                    <a:cs typeface="Times New Roman" panose="02020603050405020304" pitchFamily="18" charset="0"/>
                  </a:rPr>
                  <a:t>和</a:t>
                </a:r>
                <a14:m>
                  <m:oMath xmlns:m="http://schemas.openxmlformats.org/officeDocument/2006/math">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𝑜</m:t>
                        </m:r>
                      </m:e>
                      <m:sub>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𝑡</m:t>
                        </m:r>
                      </m:sub>
                    </m:sSub>
                  </m:oMath>
                </a14:m>
                <a:r>
                  <a:rPr lang="zh-CN" altLang="zh-CN" kern="100" dirty="0">
                    <a:latin typeface="华文楷体" panose="02010600040101010101" pitchFamily="2" charset="-122"/>
                    <a:ea typeface="华文楷体" panose="02010600040101010101" pitchFamily="2" charset="-122"/>
                    <a:cs typeface="Times New Roman" panose="02020603050405020304" pitchFamily="18" charset="0"/>
                  </a:rPr>
                  <a:t>。</a:t>
                </a:r>
                <a:endParaRPr lang="en-US" altLang="zh-CN" kern="100" dirty="0">
                  <a:latin typeface="华文楷体" panose="02010600040101010101" pitchFamily="2" charset="-122"/>
                  <a:ea typeface="华文楷体" panose="02010600040101010101" pitchFamily="2" charset="-122"/>
                  <a:cs typeface="Times New Roman" panose="02020603050405020304" pitchFamily="18" charset="0"/>
                </a:endParaRPr>
              </a:p>
              <a:p>
                <a:pPr marL="285750" indent="-285750" algn="just">
                  <a:lnSpc>
                    <a:spcPct val="200000"/>
                  </a:lnSpc>
                  <a:spcAft>
                    <a:spcPts val="600"/>
                  </a:spcAft>
                  <a:buFont typeface="Wingdings" panose="05000000000000000000" pitchFamily="2" charset="2"/>
                  <a:buChar char="l"/>
                </a:pPr>
                <a:r>
                  <a:rPr lang="zh-CN" altLang="zh-CN" dirty="0">
                    <a:latin typeface="华文楷体" panose="02010600040101010101" pitchFamily="2" charset="-122"/>
                    <a:ea typeface="华文楷体" panose="02010600040101010101" pitchFamily="2" charset="-122"/>
                  </a:rPr>
                  <a:t>在此基础上，再进一步结合前一时刻内部记忆单元信息</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𝑐</m:t>
                        </m:r>
                      </m:e>
                      <m:sub>
                        <m:r>
                          <a:rPr lang="en-US" altLang="zh-CN" i="1">
                            <a:latin typeface="Cambria Math" panose="02040503050406030204" pitchFamily="18" charset="0"/>
                          </a:rPr>
                          <m:t>𝑡</m:t>
                        </m:r>
                        <m:r>
                          <a:rPr lang="en-US" altLang="zh-CN" i="1">
                            <a:latin typeface="Cambria Math" panose="02040503050406030204" pitchFamily="18" charset="0"/>
                          </a:rPr>
                          <m:t>−1</m:t>
                        </m:r>
                      </m:sub>
                    </m:sSub>
                  </m:oMath>
                </a14:m>
                <a:r>
                  <a:rPr lang="zh-CN" altLang="zh-CN" dirty="0">
                    <a:latin typeface="华文楷体" panose="02010600040101010101" pitchFamily="2" charset="-122"/>
                    <a:ea typeface="华文楷体" panose="02010600040101010101" pitchFamily="2" charset="-122"/>
                  </a:rPr>
                  <a:t>来更新当前时刻内部记忆单元信息</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𝑐</m:t>
                        </m:r>
                      </m:e>
                      <m:sub>
                        <m:r>
                          <a:rPr lang="en-US" altLang="zh-CN" i="1">
                            <a:latin typeface="Cambria Math" panose="02040503050406030204" pitchFamily="18" charset="0"/>
                          </a:rPr>
                          <m:t>𝑡</m:t>
                        </m:r>
                      </m:sub>
                    </m:sSub>
                  </m:oMath>
                </a14:m>
                <a:r>
                  <a:rPr lang="zh-CN" altLang="zh-CN" dirty="0">
                    <a:latin typeface="华文楷体" panose="02010600040101010101" pitchFamily="2" charset="-122"/>
                    <a:ea typeface="华文楷体" panose="02010600040101010101" pitchFamily="2" charset="-122"/>
                  </a:rPr>
                  <a:t>，最终得到当前时刻的隐式编码</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h</m:t>
                        </m:r>
                      </m:e>
                      <m:sub>
                        <m:r>
                          <a:rPr lang="en-US" altLang="zh-CN" i="1">
                            <a:latin typeface="Cambria Math" panose="02040503050406030204" pitchFamily="18" charset="0"/>
                          </a:rPr>
                          <m:t>𝑡</m:t>
                        </m:r>
                      </m:sub>
                    </m:sSub>
                  </m:oMath>
                </a14:m>
                <a:r>
                  <a:rPr lang="zh-CN" altLang="zh-CN" dirty="0">
                    <a:latin typeface="华文楷体" panose="02010600040101010101" pitchFamily="2" charset="-122"/>
                    <a:ea typeface="华文楷体" panose="02010600040101010101" pitchFamily="2" charset="-122"/>
                  </a:rPr>
                  <a:t>。</a:t>
                </a:r>
                <a:endParaRPr lang="zh-CN" altLang="zh-CN" sz="1400" kern="100" dirty="0">
                  <a:effectLst/>
                  <a:latin typeface="华文楷体" panose="02010600040101010101" pitchFamily="2" charset="-122"/>
                  <a:ea typeface="华文楷体" panose="02010600040101010101" pitchFamily="2" charset="-122"/>
                  <a:cs typeface="Times New Roman" panose="02020603050405020304" pitchFamily="18" charset="0"/>
                </a:endParaRPr>
              </a:p>
            </p:txBody>
          </p:sp>
        </mc:Choice>
        <mc:Fallback xmlns="">
          <p:sp>
            <p:nvSpPr>
              <p:cNvPr id="2" name="矩形 1">
                <a:extLst>
                  <a:ext uri="{FF2B5EF4-FFF2-40B4-BE49-F238E27FC236}">
                    <a16:creationId xmlns:a16="http://schemas.microsoft.com/office/drawing/2014/main" id="{608AB3B5-21B7-4C19-A82B-D55E16974354}"/>
                  </a:ext>
                </a:extLst>
              </p:cNvPr>
              <p:cNvSpPr>
                <a:spLocks noRot="1" noChangeAspect="1" noMove="1" noResize="1" noEditPoints="1" noAdjustHandles="1" noChangeArrowheads="1" noChangeShapeType="1" noTextEdit="1"/>
              </p:cNvSpPr>
              <p:nvPr/>
            </p:nvSpPr>
            <p:spPr>
              <a:xfrm>
                <a:off x="342290" y="986902"/>
                <a:ext cx="8576778" cy="5341142"/>
              </a:xfrm>
              <a:prstGeom prst="rect">
                <a:avLst/>
              </a:prstGeom>
              <a:blipFill>
                <a:blip r:embed="rId3"/>
                <a:stretch>
                  <a:fillRect l="-426" r="-3269" b="-102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5288155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标题 1"/>
          <p:cNvSpPr>
            <a:spLocks noGrp="1"/>
          </p:cNvSpPr>
          <p:nvPr>
            <p:ph type="title"/>
          </p:nvPr>
        </p:nvSpPr>
        <p:spPr>
          <a:xfrm>
            <a:off x="772871" y="96201"/>
            <a:ext cx="7507706" cy="657727"/>
          </a:xfrm>
        </p:spPr>
        <p:txBody>
          <a:bodyPr/>
          <a:lstStyle/>
          <a:p>
            <a:r>
              <a:rPr lang="zh-CN" altLang="en-US" sz="2000" dirty="0">
                <a:latin typeface="Times New Roman" panose="02020603050405020304" pitchFamily="18" charset="0"/>
                <a:cs typeface="Times New Roman" panose="02020603050405020304" pitchFamily="18" charset="0"/>
              </a:rPr>
              <a:t>长短时记忆网络</a:t>
            </a:r>
            <a:endParaRPr lang="zh-CN" altLang="en-US" sz="2000" b="1"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graphicFrame>
            <p:nvGraphicFramePr>
              <p:cNvPr id="3" name="表格 2">
                <a:extLst>
                  <a:ext uri="{FF2B5EF4-FFF2-40B4-BE49-F238E27FC236}">
                    <a16:creationId xmlns:a16="http://schemas.microsoft.com/office/drawing/2014/main" id="{14F18387-3540-461D-A8EC-38E317BB710C}"/>
                  </a:ext>
                </a:extLst>
              </p:cNvPr>
              <p:cNvGraphicFramePr>
                <a:graphicFrameLocks noGrp="1"/>
              </p:cNvGraphicFramePr>
              <p:nvPr>
                <p:extLst>
                  <p:ext uri="{D42A27DB-BD31-4B8C-83A1-F6EECF244321}">
                    <p14:modId xmlns:p14="http://schemas.microsoft.com/office/powerpoint/2010/main" val="1305688859"/>
                  </p:ext>
                </p:extLst>
              </p:nvPr>
            </p:nvGraphicFramePr>
            <p:xfrm>
              <a:off x="368281" y="1310978"/>
              <a:ext cx="8407437" cy="5163170"/>
            </p:xfrm>
            <a:graphic>
              <a:graphicData uri="http://schemas.openxmlformats.org/drawingml/2006/table">
                <a:tbl>
                  <a:tblPr firstRow="1" firstCol="1" bandRow="1">
                    <a:tableStyleId>{5C22544A-7EE6-4342-B048-85BDC9FD1C3A}</a:tableStyleId>
                  </a:tblPr>
                  <a:tblGrid>
                    <a:gridCol w="946108">
                      <a:extLst>
                        <a:ext uri="{9D8B030D-6E8A-4147-A177-3AD203B41FA5}">
                          <a16:colId xmlns:a16="http://schemas.microsoft.com/office/drawing/2014/main" val="1831542794"/>
                        </a:ext>
                      </a:extLst>
                    </a:gridCol>
                    <a:gridCol w="7461329">
                      <a:extLst>
                        <a:ext uri="{9D8B030D-6E8A-4147-A177-3AD203B41FA5}">
                          <a16:colId xmlns:a16="http://schemas.microsoft.com/office/drawing/2014/main" val="2269062027"/>
                        </a:ext>
                      </a:extLst>
                    </a:gridCol>
                  </a:tblGrid>
                  <a:tr h="256777">
                    <a:tc>
                      <a:txBody>
                        <a:bodyPr/>
                        <a:lstStyle/>
                        <a:p>
                          <a:pPr algn="ctr">
                            <a:lnSpc>
                              <a:spcPct val="150000"/>
                            </a:lnSpc>
                            <a:spcAft>
                              <a:spcPts val="600"/>
                            </a:spcAft>
                          </a:pPr>
                          <a:r>
                            <a:rPr lang="zh-CN" sz="1200" kern="0" dirty="0">
                              <a:effectLst/>
                              <a:latin typeface="+mn-lt"/>
                            </a:rPr>
                            <a:t>符号</a:t>
                          </a:r>
                          <a:endParaRPr lang="zh-CN" sz="1200" kern="100" dirty="0">
                            <a:effectLst/>
                            <a:latin typeface="+mn-lt"/>
                            <a:ea typeface="等线"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600"/>
                            </a:spcAft>
                          </a:pPr>
                          <a:r>
                            <a:rPr lang="zh-CN" sz="1200" kern="0">
                              <a:effectLst/>
                              <a:latin typeface="+mn-lt"/>
                            </a:rPr>
                            <a:t>内容描述或操作</a:t>
                          </a:r>
                          <a:endParaRPr lang="zh-CN" sz="1200" kern="100">
                            <a:effectLst/>
                            <a:latin typeface="+mn-lt"/>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281401304"/>
                      </a:ext>
                    </a:extLst>
                  </a:tr>
                  <a:tr h="375671">
                    <a:tc>
                      <a:txBody>
                        <a:bodyPr/>
                        <a:lstStyle/>
                        <a:p>
                          <a:pPr algn="ctr">
                            <a:lnSpc>
                              <a:spcPct val="150000"/>
                            </a:lnSpc>
                            <a:spcAft>
                              <a:spcPts val="600"/>
                            </a:spcAft>
                          </a:pPr>
                          <a14:m>
                            <m:oMathPara xmlns:m="http://schemas.openxmlformats.org/officeDocument/2006/math">
                              <m:oMathParaPr>
                                <m:jc m:val="centerGroup"/>
                              </m:oMathParaPr>
                              <m:oMath xmlns:m="http://schemas.openxmlformats.org/officeDocument/2006/math">
                                <m:sSub>
                                  <m:sSubPr>
                                    <m:ctrlPr>
                                      <a:rPr lang="zh-CN" sz="1200" i="1" kern="100">
                                        <a:effectLst/>
                                        <a:latin typeface="Cambria Math" panose="02040503050406030204" pitchFamily="18" charset="0"/>
                                      </a:rPr>
                                    </m:ctrlPr>
                                  </m:sSubPr>
                                  <m:e>
                                    <m:r>
                                      <a:rPr lang="en-US" sz="1200" kern="0">
                                        <a:effectLst/>
                                        <a:latin typeface="Cambria Math" panose="02040503050406030204" pitchFamily="18" charset="0"/>
                                      </a:rPr>
                                      <m:t>𝑥</m:t>
                                    </m:r>
                                  </m:e>
                                  <m:sub>
                                    <m:r>
                                      <a:rPr lang="en-US" sz="1200" kern="0">
                                        <a:effectLst/>
                                        <a:latin typeface="Cambria Math" panose="02040503050406030204" pitchFamily="18" charset="0"/>
                                      </a:rPr>
                                      <m:t>𝑡</m:t>
                                    </m:r>
                                  </m:sub>
                                </m:sSub>
                              </m:oMath>
                            </m:oMathPara>
                          </a14:m>
                          <a:endParaRPr lang="zh-CN" sz="1200" kern="100">
                            <a:effectLst/>
                            <a:latin typeface="+mn-lt"/>
                            <a:ea typeface="等线"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600"/>
                            </a:spcAft>
                          </a:pPr>
                          <a:r>
                            <a:rPr lang="zh-CN" sz="1200" kern="0">
                              <a:effectLst/>
                              <a:latin typeface="+mn-lt"/>
                            </a:rPr>
                            <a:t>时刻</a:t>
                          </a:r>
                          <a14:m>
                            <m:oMath xmlns:m="http://schemas.openxmlformats.org/officeDocument/2006/math">
                              <m:r>
                                <a:rPr lang="en-US" sz="1200" kern="0">
                                  <a:effectLst/>
                                  <a:latin typeface="Cambria Math" panose="02040503050406030204" pitchFamily="18" charset="0"/>
                                </a:rPr>
                                <m:t>𝑡</m:t>
                              </m:r>
                            </m:oMath>
                          </a14:m>
                          <a:r>
                            <a:rPr lang="zh-CN" sz="1200" kern="0">
                              <a:effectLst/>
                              <a:latin typeface="+mn-lt"/>
                            </a:rPr>
                            <a:t>的输入数据</a:t>
                          </a:r>
                          <a:endParaRPr lang="zh-CN" sz="1200" kern="100">
                            <a:effectLst/>
                            <a:latin typeface="+mn-lt"/>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721760983"/>
                      </a:ext>
                    </a:extLst>
                  </a:tr>
                  <a:tr h="632449">
                    <a:tc>
                      <a:txBody>
                        <a:bodyPr/>
                        <a:lstStyle/>
                        <a:p>
                          <a:pPr algn="ctr">
                            <a:lnSpc>
                              <a:spcPct val="150000"/>
                            </a:lnSpc>
                            <a:spcAft>
                              <a:spcPts val="600"/>
                            </a:spcAft>
                          </a:pPr>
                          <a14:m>
                            <m:oMathPara xmlns:m="http://schemas.openxmlformats.org/officeDocument/2006/math">
                              <m:oMathParaPr>
                                <m:jc m:val="centerGroup"/>
                              </m:oMathParaPr>
                              <m:oMath xmlns:m="http://schemas.openxmlformats.org/officeDocument/2006/math">
                                <m:sSub>
                                  <m:sSubPr>
                                    <m:ctrlPr>
                                      <a:rPr lang="zh-CN" sz="1200" i="1" kern="100">
                                        <a:effectLst/>
                                        <a:latin typeface="Cambria Math" panose="02040503050406030204" pitchFamily="18" charset="0"/>
                                      </a:rPr>
                                    </m:ctrlPr>
                                  </m:sSubPr>
                                  <m:e>
                                    <m:r>
                                      <a:rPr lang="en-US" sz="1200" kern="0">
                                        <a:effectLst/>
                                        <a:latin typeface="Cambria Math" panose="02040503050406030204" pitchFamily="18" charset="0"/>
                                      </a:rPr>
                                      <m:t>𝑖</m:t>
                                    </m:r>
                                  </m:e>
                                  <m:sub>
                                    <m:r>
                                      <a:rPr lang="en-US" sz="1200" kern="0">
                                        <a:effectLst/>
                                        <a:latin typeface="Cambria Math" panose="02040503050406030204" pitchFamily="18" charset="0"/>
                                      </a:rPr>
                                      <m:t>𝑡</m:t>
                                    </m:r>
                                  </m:sub>
                                </m:sSub>
                              </m:oMath>
                            </m:oMathPara>
                          </a14:m>
                          <a:endParaRPr lang="zh-CN" sz="1200" kern="100">
                            <a:effectLst/>
                            <a:latin typeface="+mn-lt"/>
                            <a:ea typeface="等线"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600"/>
                            </a:spcAft>
                          </a:pPr>
                          <a:r>
                            <a:rPr lang="zh-CN" sz="1200" kern="0" dirty="0">
                              <a:effectLst/>
                              <a:latin typeface="+mn-lt"/>
                            </a:rPr>
                            <a:t>输入门的输出：</a:t>
                          </a:r>
                          <a14:m>
                            <m:oMath xmlns:m="http://schemas.openxmlformats.org/officeDocument/2006/math">
                              <m:sSub>
                                <m:sSubPr>
                                  <m:ctrlPr>
                                    <a:rPr lang="zh-CN" sz="1200" i="1" kern="100">
                                      <a:effectLst/>
                                      <a:latin typeface="Cambria Math" panose="02040503050406030204" pitchFamily="18" charset="0"/>
                                    </a:rPr>
                                  </m:ctrlPr>
                                </m:sSubPr>
                                <m:e>
                                  <m:r>
                                    <a:rPr lang="en-US" sz="1200" kern="0">
                                      <a:effectLst/>
                                      <a:latin typeface="Cambria Math" panose="02040503050406030204" pitchFamily="18" charset="0"/>
                                    </a:rPr>
                                    <m:t>𝑖</m:t>
                                  </m:r>
                                </m:e>
                                <m:sub>
                                  <m:r>
                                    <a:rPr lang="en-US" sz="1200" kern="0">
                                      <a:effectLst/>
                                      <a:latin typeface="Cambria Math" panose="02040503050406030204" pitchFamily="18" charset="0"/>
                                    </a:rPr>
                                    <m:t>𝑡</m:t>
                                  </m:r>
                                </m:sub>
                              </m:sSub>
                              <m:r>
                                <a:rPr lang="en-US" sz="1200" kern="0">
                                  <a:effectLst/>
                                  <a:latin typeface="Cambria Math" panose="02040503050406030204" pitchFamily="18" charset="0"/>
                                </a:rPr>
                                <m:t>=</m:t>
                              </m:r>
                              <m:r>
                                <a:rPr lang="en-US" sz="1200" kern="0">
                                  <a:effectLst/>
                                  <a:latin typeface="Cambria Math" panose="02040503050406030204" pitchFamily="18" charset="0"/>
                                </a:rPr>
                                <m:t>𝑠𝑖𝑔𝑚𝑜𝑖𝑑</m:t>
                              </m:r>
                              <m:r>
                                <a:rPr lang="en-US" sz="1200" kern="0">
                                  <a:effectLst/>
                                  <a:latin typeface="Cambria Math" panose="02040503050406030204" pitchFamily="18" charset="0"/>
                                </a:rPr>
                                <m:t>(</m:t>
                              </m:r>
                              <m:sSub>
                                <m:sSubPr>
                                  <m:ctrlPr>
                                    <a:rPr lang="zh-CN" sz="1200" i="1" kern="100">
                                      <a:effectLst/>
                                      <a:latin typeface="Cambria Math" panose="02040503050406030204" pitchFamily="18" charset="0"/>
                                    </a:rPr>
                                  </m:ctrlPr>
                                </m:sSubPr>
                                <m:e>
                                  <m:r>
                                    <a:rPr lang="en-US" sz="1200" kern="0">
                                      <a:effectLst/>
                                      <a:latin typeface="Cambria Math" panose="02040503050406030204" pitchFamily="18" charset="0"/>
                                    </a:rPr>
                                    <m:t>𝑊</m:t>
                                  </m:r>
                                </m:e>
                                <m:sub>
                                  <m:r>
                                    <a:rPr lang="en-US" sz="1200" kern="0">
                                      <a:effectLst/>
                                      <a:latin typeface="Cambria Math" panose="02040503050406030204" pitchFamily="18" charset="0"/>
                                    </a:rPr>
                                    <m:t>𝑥𝑖</m:t>
                                  </m:r>
                                </m:sub>
                              </m:sSub>
                              <m:sSub>
                                <m:sSubPr>
                                  <m:ctrlPr>
                                    <a:rPr lang="zh-CN" sz="1200" i="1" kern="100">
                                      <a:effectLst/>
                                      <a:latin typeface="Cambria Math" panose="02040503050406030204" pitchFamily="18" charset="0"/>
                                    </a:rPr>
                                  </m:ctrlPr>
                                </m:sSubPr>
                                <m:e>
                                  <m:r>
                                    <a:rPr lang="en-US" sz="1200" kern="0">
                                      <a:effectLst/>
                                      <a:latin typeface="Cambria Math" panose="02040503050406030204" pitchFamily="18" charset="0"/>
                                    </a:rPr>
                                    <m:t>𝑥</m:t>
                                  </m:r>
                                </m:e>
                                <m:sub>
                                  <m:r>
                                    <a:rPr lang="en-US" sz="1200" kern="0">
                                      <a:effectLst/>
                                      <a:latin typeface="Cambria Math" panose="02040503050406030204" pitchFamily="18" charset="0"/>
                                    </a:rPr>
                                    <m:t>𝑡</m:t>
                                  </m:r>
                                </m:sub>
                              </m:sSub>
                              <m:r>
                                <a:rPr lang="en-US" sz="1200" kern="0">
                                  <a:effectLst/>
                                  <a:latin typeface="Cambria Math" panose="02040503050406030204" pitchFamily="18" charset="0"/>
                                </a:rPr>
                                <m:t>+</m:t>
                              </m:r>
                              <m:sSub>
                                <m:sSubPr>
                                  <m:ctrlPr>
                                    <a:rPr lang="zh-CN" sz="1200" i="1" kern="100">
                                      <a:effectLst/>
                                      <a:latin typeface="Cambria Math" panose="02040503050406030204" pitchFamily="18" charset="0"/>
                                    </a:rPr>
                                  </m:ctrlPr>
                                </m:sSubPr>
                                <m:e>
                                  <m:r>
                                    <a:rPr lang="en-US" sz="1200" kern="0">
                                      <a:effectLst/>
                                      <a:latin typeface="Cambria Math" panose="02040503050406030204" pitchFamily="18" charset="0"/>
                                    </a:rPr>
                                    <m:t>𝑊</m:t>
                                  </m:r>
                                </m:e>
                                <m:sub>
                                  <m:r>
                                    <a:rPr lang="en-US" sz="1200" kern="0">
                                      <a:effectLst/>
                                      <a:latin typeface="Cambria Math" panose="02040503050406030204" pitchFamily="18" charset="0"/>
                                    </a:rPr>
                                    <m:t>h𝑖</m:t>
                                  </m:r>
                                </m:sub>
                              </m:sSub>
                              <m:sSub>
                                <m:sSubPr>
                                  <m:ctrlPr>
                                    <a:rPr lang="zh-CN" sz="1200" i="1" kern="100">
                                      <a:effectLst/>
                                      <a:latin typeface="Cambria Math" panose="02040503050406030204" pitchFamily="18" charset="0"/>
                                    </a:rPr>
                                  </m:ctrlPr>
                                </m:sSubPr>
                                <m:e>
                                  <m:r>
                                    <a:rPr lang="en-US" sz="1200" kern="0">
                                      <a:effectLst/>
                                      <a:latin typeface="Cambria Math" panose="02040503050406030204" pitchFamily="18" charset="0"/>
                                    </a:rPr>
                                    <m:t>h</m:t>
                                  </m:r>
                                </m:e>
                                <m:sub>
                                  <m:r>
                                    <a:rPr lang="en-US" sz="1200" kern="0">
                                      <a:effectLst/>
                                      <a:latin typeface="Cambria Math" panose="02040503050406030204" pitchFamily="18" charset="0"/>
                                    </a:rPr>
                                    <m:t>𝑡</m:t>
                                  </m:r>
                                  <m:r>
                                    <a:rPr lang="en-US" sz="1200" kern="0">
                                      <a:effectLst/>
                                      <a:latin typeface="Cambria Math" panose="02040503050406030204" pitchFamily="18" charset="0"/>
                                    </a:rPr>
                                    <m:t>−1</m:t>
                                  </m:r>
                                </m:sub>
                              </m:sSub>
                              <m:r>
                                <a:rPr lang="en-US" sz="1200" kern="0">
                                  <a:effectLst/>
                                  <a:latin typeface="Cambria Math" panose="02040503050406030204" pitchFamily="18" charset="0"/>
                                </a:rPr>
                                <m:t>+</m:t>
                              </m:r>
                              <m:sSub>
                                <m:sSubPr>
                                  <m:ctrlPr>
                                    <a:rPr lang="zh-CN" sz="1200" i="1" kern="100">
                                      <a:effectLst/>
                                      <a:latin typeface="Cambria Math" panose="02040503050406030204" pitchFamily="18" charset="0"/>
                                    </a:rPr>
                                  </m:ctrlPr>
                                </m:sSubPr>
                                <m:e>
                                  <m:r>
                                    <a:rPr lang="en-US" sz="1200" kern="0">
                                      <a:effectLst/>
                                      <a:latin typeface="Cambria Math" panose="02040503050406030204" pitchFamily="18" charset="0"/>
                                    </a:rPr>
                                    <m:t>𝑏</m:t>
                                  </m:r>
                                </m:e>
                                <m:sub>
                                  <m:r>
                                    <a:rPr lang="en-US" sz="1200" kern="0">
                                      <a:effectLst/>
                                      <a:latin typeface="Cambria Math" panose="02040503050406030204" pitchFamily="18" charset="0"/>
                                    </a:rPr>
                                    <m:t>𝑖</m:t>
                                  </m:r>
                                </m:sub>
                              </m:sSub>
                              <m:r>
                                <a:rPr lang="en-US" sz="1200" kern="0">
                                  <a:effectLst/>
                                  <a:latin typeface="Cambria Math" panose="02040503050406030204" pitchFamily="18" charset="0"/>
                                </a:rPr>
                                <m:t>)</m:t>
                              </m:r>
                            </m:oMath>
                          </a14:m>
                          <a:endParaRPr lang="zh-CN" sz="1200" kern="100" dirty="0">
                            <a:effectLst/>
                            <a:latin typeface="+mn-lt"/>
                          </a:endParaRPr>
                        </a:p>
                        <a:p>
                          <a:pPr algn="ctr">
                            <a:lnSpc>
                              <a:spcPct val="150000"/>
                            </a:lnSpc>
                            <a:spcAft>
                              <a:spcPts val="600"/>
                            </a:spcAft>
                          </a:pPr>
                          <a:r>
                            <a:rPr lang="zh-CN" sz="1200" kern="0" dirty="0">
                              <a:effectLst/>
                              <a:latin typeface="+mn-lt"/>
                            </a:rPr>
                            <a:t>（</a:t>
                          </a:r>
                          <a14:m>
                            <m:oMath xmlns:m="http://schemas.openxmlformats.org/officeDocument/2006/math">
                              <m:sSub>
                                <m:sSubPr>
                                  <m:ctrlPr>
                                    <a:rPr lang="zh-CN" sz="1200" i="1" kern="100">
                                      <a:effectLst/>
                                      <a:latin typeface="Cambria Math" panose="02040503050406030204" pitchFamily="18" charset="0"/>
                                    </a:rPr>
                                  </m:ctrlPr>
                                </m:sSubPr>
                                <m:e>
                                  <m:r>
                                    <a:rPr lang="en-US" sz="1200" kern="0">
                                      <a:effectLst/>
                                      <a:latin typeface="Cambria Math" panose="02040503050406030204" pitchFamily="18" charset="0"/>
                                    </a:rPr>
                                    <m:t>𝑊</m:t>
                                  </m:r>
                                </m:e>
                                <m:sub>
                                  <m:r>
                                    <a:rPr lang="en-US" sz="1200" kern="0">
                                      <a:effectLst/>
                                      <a:latin typeface="Cambria Math" panose="02040503050406030204" pitchFamily="18" charset="0"/>
                                    </a:rPr>
                                    <m:t>𝑥𝑖</m:t>
                                  </m:r>
                                </m:sub>
                              </m:sSub>
                            </m:oMath>
                          </a14:m>
                          <a:r>
                            <a:rPr lang="zh-CN" sz="1200" kern="0" dirty="0">
                              <a:effectLst/>
                              <a:latin typeface="+mn-lt"/>
                            </a:rPr>
                            <a:t>、</a:t>
                          </a:r>
                          <a14:m>
                            <m:oMath xmlns:m="http://schemas.openxmlformats.org/officeDocument/2006/math">
                              <m:sSub>
                                <m:sSubPr>
                                  <m:ctrlPr>
                                    <a:rPr lang="zh-CN" sz="1200" i="1" kern="100">
                                      <a:effectLst/>
                                      <a:latin typeface="Cambria Math" panose="02040503050406030204" pitchFamily="18" charset="0"/>
                                    </a:rPr>
                                  </m:ctrlPr>
                                </m:sSubPr>
                                <m:e>
                                  <m:r>
                                    <a:rPr lang="en-US" sz="1200" kern="0">
                                      <a:effectLst/>
                                      <a:latin typeface="Cambria Math" panose="02040503050406030204" pitchFamily="18" charset="0"/>
                                    </a:rPr>
                                    <m:t>𝑊</m:t>
                                  </m:r>
                                </m:e>
                                <m:sub>
                                  <m:r>
                                    <a:rPr lang="en-US" sz="1200" kern="0">
                                      <a:effectLst/>
                                      <a:latin typeface="Cambria Math" panose="02040503050406030204" pitchFamily="18" charset="0"/>
                                    </a:rPr>
                                    <m:t>h𝑖</m:t>
                                  </m:r>
                                </m:sub>
                              </m:sSub>
                            </m:oMath>
                          </a14:m>
                          <a:r>
                            <a:rPr lang="zh-CN" sz="1200" kern="0" dirty="0">
                              <a:effectLst/>
                              <a:latin typeface="+mn-lt"/>
                            </a:rPr>
                            <a:t>和</a:t>
                          </a:r>
                          <a14:m>
                            <m:oMath xmlns:m="http://schemas.openxmlformats.org/officeDocument/2006/math">
                              <m:sSub>
                                <m:sSubPr>
                                  <m:ctrlPr>
                                    <a:rPr lang="zh-CN" sz="1200" i="1" kern="100">
                                      <a:effectLst/>
                                      <a:latin typeface="Cambria Math" panose="02040503050406030204" pitchFamily="18" charset="0"/>
                                    </a:rPr>
                                  </m:ctrlPr>
                                </m:sSubPr>
                                <m:e>
                                  <m:r>
                                    <a:rPr lang="en-US" sz="1200" kern="0">
                                      <a:effectLst/>
                                      <a:latin typeface="Cambria Math" panose="02040503050406030204" pitchFamily="18" charset="0"/>
                                    </a:rPr>
                                    <m:t>𝑏</m:t>
                                  </m:r>
                                </m:e>
                                <m:sub>
                                  <m:r>
                                    <a:rPr lang="en-US" sz="1200" kern="0">
                                      <a:effectLst/>
                                      <a:latin typeface="Cambria Math" panose="02040503050406030204" pitchFamily="18" charset="0"/>
                                    </a:rPr>
                                    <m:t>𝑖</m:t>
                                  </m:r>
                                </m:sub>
                              </m:sSub>
                            </m:oMath>
                          </a14:m>
                          <a:r>
                            <a:rPr lang="zh-CN" sz="1200" kern="0" dirty="0">
                              <a:effectLst/>
                              <a:latin typeface="+mn-lt"/>
                            </a:rPr>
                            <a:t>为输入门的参数）</a:t>
                          </a:r>
                          <a:endParaRPr lang="zh-CN" sz="1200" kern="100" dirty="0">
                            <a:effectLst/>
                            <a:latin typeface="+mn-lt"/>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490364883"/>
                      </a:ext>
                    </a:extLst>
                  </a:tr>
                  <a:tr h="698803">
                    <a:tc>
                      <a:txBody>
                        <a:bodyPr/>
                        <a:lstStyle/>
                        <a:p>
                          <a:pPr algn="ctr">
                            <a:lnSpc>
                              <a:spcPct val="150000"/>
                            </a:lnSpc>
                            <a:spcAft>
                              <a:spcPts val="600"/>
                            </a:spcAft>
                          </a:pPr>
                          <a14:m>
                            <m:oMathPara xmlns:m="http://schemas.openxmlformats.org/officeDocument/2006/math">
                              <m:oMathParaPr>
                                <m:jc m:val="centerGroup"/>
                              </m:oMathParaPr>
                              <m:oMath xmlns:m="http://schemas.openxmlformats.org/officeDocument/2006/math">
                                <m:sSub>
                                  <m:sSubPr>
                                    <m:ctrlPr>
                                      <a:rPr lang="zh-CN" sz="1200" i="1" kern="100">
                                        <a:effectLst/>
                                        <a:latin typeface="Cambria Math" panose="02040503050406030204" pitchFamily="18" charset="0"/>
                                      </a:rPr>
                                    </m:ctrlPr>
                                  </m:sSubPr>
                                  <m:e>
                                    <m:r>
                                      <a:rPr lang="en-US" sz="1200" kern="0">
                                        <a:effectLst/>
                                        <a:latin typeface="Cambria Math" panose="02040503050406030204" pitchFamily="18" charset="0"/>
                                      </a:rPr>
                                      <m:t>𝑓</m:t>
                                    </m:r>
                                  </m:e>
                                  <m:sub>
                                    <m:r>
                                      <a:rPr lang="en-US" sz="1200" kern="0">
                                        <a:effectLst/>
                                        <a:latin typeface="Cambria Math" panose="02040503050406030204" pitchFamily="18" charset="0"/>
                                      </a:rPr>
                                      <m:t>𝑡</m:t>
                                    </m:r>
                                  </m:sub>
                                </m:sSub>
                              </m:oMath>
                            </m:oMathPara>
                          </a14:m>
                          <a:endParaRPr lang="zh-CN" sz="1200" kern="100">
                            <a:effectLst/>
                            <a:latin typeface="+mn-lt"/>
                            <a:ea typeface="等线"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600"/>
                            </a:spcAft>
                          </a:pPr>
                          <a:r>
                            <a:rPr lang="zh-CN" sz="1200" kern="0" dirty="0">
                              <a:effectLst/>
                              <a:latin typeface="+mn-lt"/>
                            </a:rPr>
                            <a:t>遗忘门的输出：</a:t>
                          </a:r>
                          <a14:m>
                            <m:oMath xmlns:m="http://schemas.openxmlformats.org/officeDocument/2006/math">
                              <m:sSub>
                                <m:sSubPr>
                                  <m:ctrlPr>
                                    <a:rPr lang="zh-CN" sz="1200" i="1" kern="100">
                                      <a:effectLst/>
                                      <a:latin typeface="Cambria Math" panose="02040503050406030204" pitchFamily="18" charset="0"/>
                                    </a:rPr>
                                  </m:ctrlPr>
                                </m:sSubPr>
                                <m:e>
                                  <m:r>
                                    <a:rPr lang="en-US" sz="1200" kern="0">
                                      <a:effectLst/>
                                      <a:latin typeface="Cambria Math" panose="02040503050406030204" pitchFamily="18" charset="0"/>
                                    </a:rPr>
                                    <m:t>𝑓</m:t>
                                  </m:r>
                                </m:e>
                                <m:sub>
                                  <m:r>
                                    <a:rPr lang="en-US" sz="1200" kern="0">
                                      <a:effectLst/>
                                      <a:latin typeface="Cambria Math" panose="02040503050406030204" pitchFamily="18" charset="0"/>
                                    </a:rPr>
                                    <m:t>𝑡</m:t>
                                  </m:r>
                                </m:sub>
                              </m:sSub>
                              <m:r>
                                <a:rPr lang="en-US" sz="1200" kern="0">
                                  <a:effectLst/>
                                  <a:latin typeface="Cambria Math" panose="02040503050406030204" pitchFamily="18" charset="0"/>
                                </a:rPr>
                                <m:t>=</m:t>
                              </m:r>
                              <m:r>
                                <a:rPr lang="en-US" sz="1200" kern="0">
                                  <a:effectLst/>
                                  <a:latin typeface="Cambria Math" panose="02040503050406030204" pitchFamily="18" charset="0"/>
                                </a:rPr>
                                <m:t>𝑠𝑖𝑔𝑚𝑜𝑖𝑑</m:t>
                              </m:r>
                              <m:r>
                                <a:rPr lang="en-US" sz="1200" kern="0">
                                  <a:effectLst/>
                                  <a:latin typeface="Cambria Math" panose="02040503050406030204" pitchFamily="18" charset="0"/>
                                </a:rPr>
                                <m:t>(</m:t>
                              </m:r>
                              <m:sSub>
                                <m:sSubPr>
                                  <m:ctrlPr>
                                    <a:rPr lang="zh-CN" sz="1200" i="1" kern="100">
                                      <a:effectLst/>
                                      <a:latin typeface="Cambria Math" panose="02040503050406030204" pitchFamily="18" charset="0"/>
                                    </a:rPr>
                                  </m:ctrlPr>
                                </m:sSubPr>
                                <m:e>
                                  <m:r>
                                    <a:rPr lang="en-US" sz="1200" kern="0">
                                      <a:effectLst/>
                                      <a:latin typeface="Cambria Math" panose="02040503050406030204" pitchFamily="18" charset="0"/>
                                    </a:rPr>
                                    <m:t>𝑊</m:t>
                                  </m:r>
                                </m:e>
                                <m:sub>
                                  <m:r>
                                    <a:rPr lang="en-US" sz="1200" kern="0">
                                      <a:effectLst/>
                                      <a:latin typeface="Cambria Math" panose="02040503050406030204" pitchFamily="18" charset="0"/>
                                    </a:rPr>
                                    <m:t>𝑥𝑓</m:t>
                                  </m:r>
                                </m:sub>
                              </m:sSub>
                              <m:sSub>
                                <m:sSubPr>
                                  <m:ctrlPr>
                                    <a:rPr lang="zh-CN" sz="1200" i="1" kern="100">
                                      <a:effectLst/>
                                      <a:latin typeface="Cambria Math" panose="02040503050406030204" pitchFamily="18" charset="0"/>
                                    </a:rPr>
                                  </m:ctrlPr>
                                </m:sSubPr>
                                <m:e>
                                  <m:r>
                                    <a:rPr lang="en-US" sz="1200" kern="0">
                                      <a:effectLst/>
                                      <a:latin typeface="Cambria Math" panose="02040503050406030204" pitchFamily="18" charset="0"/>
                                    </a:rPr>
                                    <m:t>𝑥</m:t>
                                  </m:r>
                                </m:e>
                                <m:sub>
                                  <m:r>
                                    <a:rPr lang="en-US" sz="1200" kern="0">
                                      <a:effectLst/>
                                      <a:latin typeface="Cambria Math" panose="02040503050406030204" pitchFamily="18" charset="0"/>
                                    </a:rPr>
                                    <m:t>𝑡</m:t>
                                  </m:r>
                                </m:sub>
                              </m:sSub>
                              <m:r>
                                <a:rPr lang="en-US" sz="1200" kern="0">
                                  <a:effectLst/>
                                  <a:latin typeface="Cambria Math" panose="02040503050406030204" pitchFamily="18" charset="0"/>
                                </a:rPr>
                                <m:t>+</m:t>
                              </m:r>
                              <m:sSub>
                                <m:sSubPr>
                                  <m:ctrlPr>
                                    <a:rPr lang="zh-CN" sz="1200" i="1" kern="100">
                                      <a:effectLst/>
                                      <a:latin typeface="Cambria Math" panose="02040503050406030204" pitchFamily="18" charset="0"/>
                                    </a:rPr>
                                  </m:ctrlPr>
                                </m:sSubPr>
                                <m:e>
                                  <m:r>
                                    <a:rPr lang="en-US" sz="1200" kern="0">
                                      <a:effectLst/>
                                      <a:latin typeface="Cambria Math" panose="02040503050406030204" pitchFamily="18" charset="0"/>
                                    </a:rPr>
                                    <m:t>𝑊</m:t>
                                  </m:r>
                                </m:e>
                                <m:sub>
                                  <m:r>
                                    <a:rPr lang="en-US" sz="1200" kern="0">
                                      <a:effectLst/>
                                      <a:latin typeface="Cambria Math" panose="02040503050406030204" pitchFamily="18" charset="0"/>
                                    </a:rPr>
                                    <m:t>h𝑓</m:t>
                                  </m:r>
                                </m:sub>
                              </m:sSub>
                              <m:sSub>
                                <m:sSubPr>
                                  <m:ctrlPr>
                                    <a:rPr lang="zh-CN" sz="1200" i="1" kern="100">
                                      <a:effectLst/>
                                      <a:latin typeface="Cambria Math" panose="02040503050406030204" pitchFamily="18" charset="0"/>
                                    </a:rPr>
                                  </m:ctrlPr>
                                </m:sSubPr>
                                <m:e>
                                  <m:r>
                                    <a:rPr lang="en-US" sz="1200" kern="0">
                                      <a:effectLst/>
                                      <a:latin typeface="Cambria Math" panose="02040503050406030204" pitchFamily="18" charset="0"/>
                                    </a:rPr>
                                    <m:t>h</m:t>
                                  </m:r>
                                </m:e>
                                <m:sub>
                                  <m:r>
                                    <a:rPr lang="en-US" sz="1200" kern="0">
                                      <a:effectLst/>
                                      <a:latin typeface="Cambria Math" panose="02040503050406030204" pitchFamily="18" charset="0"/>
                                    </a:rPr>
                                    <m:t>𝑡</m:t>
                                  </m:r>
                                  <m:r>
                                    <a:rPr lang="en-US" sz="1200" kern="0">
                                      <a:effectLst/>
                                      <a:latin typeface="Cambria Math" panose="02040503050406030204" pitchFamily="18" charset="0"/>
                                    </a:rPr>
                                    <m:t>−1</m:t>
                                  </m:r>
                                </m:sub>
                              </m:sSub>
                              <m:r>
                                <a:rPr lang="en-US" sz="1200" kern="0">
                                  <a:effectLst/>
                                  <a:latin typeface="Cambria Math" panose="02040503050406030204" pitchFamily="18" charset="0"/>
                                </a:rPr>
                                <m:t>+</m:t>
                              </m:r>
                              <m:sSub>
                                <m:sSubPr>
                                  <m:ctrlPr>
                                    <a:rPr lang="zh-CN" sz="1200" i="1" kern="100">
                                      <a:effectLst/>
                                      <a:latin typeface="Cambria Math" panose="02040503050406030204" pitchFamily="18" charset="0"/>
                                    </a:rPr>
                                  </m:ctrlPr>
                                </m:sSubPr>
                                <m:e>
                                  <m:r>
                                    <a:rPr lang="en-US" sz="1200" kern="0">
                                      <a:effectLst/>
                                      <a:latin typeface="Cambria Math" panose="02040503050406030204" pitchFamily="18" charset="0"/>
                                    </a:rPr>
                                    <m:t>𝑏</m:t>
                                  </m:r>
                                </m:e>
                                <m:sub>
                                  <m:r>
                                    <a:rPr lang="en-US" sz="1200" kern="0">
                                      <a:effectLst/>
                                      <a:latin typeface="Cambria Math" panose="02040503050406030204" pitchFamily="18" charset="0"/>
                                    </a:rPr>
                                    <m:t>𝑓</m:t>
                                  </m:r>
                                </m:sub>
                              </m:sSub>
                              <m:r>
                                <a:rPr lang="en-US" sz="1200" kern="0">
                                  <a:effectLst/>
                                  <a:latin typeface="Cambria Math" panose="02040503050406030204" pitchFamily="18" charset="0"/>
                                </a:rPr>
                                <m:t>)</m:t>
                              </m:r>
                            </m:oMath>
                          </a14:m>
                          <a:endParaRPr lang="zh-CN" sz="1200" kern="100" dirty="0">
                            <a:effectLst/>
                            <a:latin typeface="+mn-lt"/>
                          </a:endParaRPr>
                        </a:p>
                        <a:p>
                          <a:pPr algn="ctr">
                            <a:lnSpc>
                              <a:spcPct val="150000"/>
                            </a:lnSpc>
                            <a:spcAft>
                              <a:spcPts val="600"/>
                            </a:spcAft>
                          </a:pPr>
                          <a:r>
                            <a:rPr lang="zh-CN" sz="1200" kern="0" dirty="0">
                              <a:effectLst/>
                              <a:latin typeface="+mn-lt"/>
                            </a:rPr>
                            <a:t>（</a:t>
                          </a:r>
                          <a14:m>
                            <m:oMath xmlns:m="http://schemas.openxmlformats.org/officeDocument/2006/math">
                              <m:sSub>
                                <m:sSubPr>
                                  <m:ctrlPr>
                                    <a:rPr lang="zh-CN" sz="1200" i="1" kern="100">
                                      <a:effectLst/>
                                      <a:latin typeface="Cambria Math" panose="02040503050406030204" pitchFamily="18" charset="0"/>
                                    </a:rPr>
                                  </m:ctrlPr>
                                </m:sSubPr>
                                <m:e>
                                  <m:r>
                                    <a:rPr lang="en-US" sz="1200" kern="0">
                                      <a:effectLst/>
                                      <a:latin typeface="Cambria Math" panose="02040503050406030204" pitchFamily="18" charset="0"/>
                                    </a:rPr>
                                    <m:t>𝑊</m:t>
                                  </m:r>
                                </m:e>
                                <m:sub>
                                  <m:r>
                                    <a:rPr lang="en-US" sz="1200" kern="0">
                                      <a:effectLst/>
                                      <a:latin typeface="Cambria Math" panose="02040503050406030204" pitchFamily="18" charset="0"/>
                                    </a:rPr>
                                    <m:t>𝑥𝑓</m:t>
                                  </m:r>
                                </m:sub>
                              </m:sSub>
                            </m:oMath>
                          </a14:m>
                          <a:r>
                            <a:rPr lang="zh-CN" sz="1200" kern="0" dirty="0">
                              <a:effectLst/>
                              <a:latin typeface="+mn-lt"/>
                            </a:rPr>
                            <a:t>、</a:t>
                          </a:r>
                          <a14:m>
                            <m:oMath xmlns:m="http://schemas.openxmlformats.org/officeDocument/2006/math">
                              <m:sSub>
                                <m:sSubPr>
                                  <m:ctrlPr>
                                    <a:rPr lang="zh-CN" sz="1200" i="1" kern="100">
                                      <a:effectLst/>
                                      <a:latin typeface="Cambria Math" panose="02040503050406030204" pitchFamily="18" charset="0"/>
                                    </a:rPr>
                                  </m:ctrlPr>
                                </m:sSubPr>
                                <m:e>
                                  <m:r>
                                    <a:rPr lang="en-US" sz="1200" kern="0">
                                      <a:effectLst/>
                                      <a:latin typeface="Cambria Math" panose="02040503050406030204" pitchFamily="18" charset="0"/>
                                    </a:rPr>
                                    <m:t>𝑊</m:t>
                                  </m:r>
                                </m:e>
                                <m:sub>
                                  <m:r>
                                    <a:rPr lang="en-US" sz="1200" kern="0">
                                      <a:effectLst/>
                                      <a:latin typeface="Cambria Math" panose="02040503050406030204" pitchFamily="18" charset="0"/>
                                    </a:rPr>
                                    <m:t>h𝑓</m:t>
                                  </m:r>
                                </m:sub>
                              </m:sSub>
                            </m:oMath>
                          </a14:m>
                          <a:r>
                            <a:rPr lang="zh-CN" sz="1200" kern="0" dirty="0">
                              <a:effectLst/>
                              <a:latin typeface="+mn-lt"/>
                            </a:rPr>
                            <a:t>和</a:t>
                          </a:r>
                          <a14:m>
                            <m:oMath xmlns:m="http://schemas.openxmlformats.org/officeDocument/2006/math">
                              <m:sSub>
                                <m:sSubPr>
                                  <m:ctrlPr>
                                    <a:rPr lang="zh-CN" sz="1200" i="1" kern="100">
                                      <a:effectLst/>
                                      <a:latin typeface="Cambria Math" panose="02040503050406030204" pitchFamily="18" charset="0"/>
                                    </a:rPr>
                                  </m:ctrlPr>
                                </m:sSubPr>
                                <m:e>
                                  <m:r>
                                    <a:rPr lang="en-US" sz="1200" kern="0">
                                      <a:effectLst/>
                                      <a:latin typeface="Cambria Math" panose="02040503050406030204" pitchFamily="18" charset="0"/>
                                    </a:rPr>
                                    <m:t>𝑏</m:t>
                                  </m:r>
                                </m:e>
                                <m:sub>
                                  <m:r>
                                    <a:rPr lang="en-US" sz="1200" kern="0">
                                      <a:effectLst/>
                                      <a:latin typeface="Cambria Math" panose="02040503050406030204" pitchFamily="18" charset="0"/>
                                    </a:rPr>
                                    <m:t>𝑓</m:t>
                                  </m:r>
                                </m:sub>
                              </m:sSub>
                            </m:oMath>
                          </a14:m>
                          <a:r>
                            <a:rPr lang="zh-CN" sz="1200" kern="0" dirty="0">
                              <a:effectLst/>
                              <a:latin typeface="+mn-lt"/>
                            </a:rPr>
                            <a:t>为遗忘门的参数）</a:t>
                          </a:r>
                          <a:endParaRPr lang="zh-CN" sz="1200" kern="100" dirty="0">
                            <a:effectLst/>
                            <a:latin typeface="+mn-lt"/>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613336555"/>
                      </a:ext>
                    </a:extLst>
                  </a:tr>
                  <a:tr h="632449">
                    <a:tc>
                      <a:txBody>
                        <a:bodyPr/>
                        <a:lstStyle/>
                        <a:p>
                          <a:pPr algn="ctr">
                            <a:lnSpc>
                              <a:spcPct val="150000"/>
                            </a:lnSpc>
                            <a:spcAft>
                              <a:spcPts val="600"/>
                            </a:spcAft>
                          </a:pPr>
                          <a14:m>
                            <m:oMathPara xmlns:m="http://schemas.openxmlformats.org/officeDocument/2006/math">
                              <m:oMathParaPr>
                                <m:jc m:val="centerGroup"/>
                              </m:oMathParaPr>
                              <m:oMath xmlns:m="http://schemas.openxmlformats.org/officeDocument/2006/math">
                                <m:sSub>
                                  <m:sSubPr>
                                    <m:ctrlPr>
                                      <a:rPr lang="zh-CN" sz="1200" i="1" kern="100">
                                        <a:effectLst/>
                                        <a:latin typeface="Cambria Math" panose="02040503050406030204" pitchFamily="18" charset="0"/>
                                      </a:rPr>
                                    </m:ctrlPr>
                                  </m:sSubPr>
                                  <m:e>
                                    <m:r>
                                      <a:rPr lang="en-US" sz="1200" kern="0">
                                        <a:effectLst/>
                                        <a:latin typeface="Cambria Math" panose="02040503050406030204" pitchFamily="18" charset="0"/>
                                      </a:rPr>
                                      <m:t>𝑜</m:t>
                                    </m:r>
                                  </m:e>
                                  <m:sub>
                                    <m:r>
                                      <a:rPr lang="en-US" sz="1200" kern="0">
                                        <a:effectLst/>
                                        <a:latin typeface="Cambria Math" panose="02040503050406030204" pitchFamily="18" charset="0"/>
                                      </a:rPr>
                                      <m:t>𝑡</m:t>
                                    </m:r>
                                  </m:sub>
                                </m:sSub>
                              </m:oMath>
                            </m:oMathPara>
                          </a14:m>
                          <a:endParaRPr lang="zh-CN" sz="1200" kern="100">
                            <a:effectLst/>
                            <a:latin typeface="+mn-lt"/>
                            <a:ea typeface="等线"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600"/>
                            </a:spcAft>
                          </a:pPr>
                          <a:r>
                            <a:rPr lang="zh-CN" sz="1200" kern="0" dirty="0">
                              <a:effectLst/>
                              <a:latin typeface="+mn-lt"/>
                            </a:rPr>
                            <a:t>输出门的输出：</a:t>
                          </a:r>
                          <a14:m>
                            <m:oMath xmlns:m="http://schemas.openxmlformats.org/officeDocument/2006/math">
                              <m:sSub>
                                <m:sSubPr>
                                  <m:ctrlPr>
                                    <a:rPr lang="zh-CN" sz="1200" i="1" kern="100">
                                      <a:effectLst/>
                                      <a:latin typeface="Cambria Math" panose="02040503050406030204" pitchFamily="18" charset="0"/>
                                    </a:rPr>
                                  </m:ctrlPr>
                                </m:sSubPr>
                                <m:e>
                                  <m:r>
                                    <a:rPr lang="en-US" sz="1200" kern="0">
                                      <a:effectLst/>
                                      <a:latin typeface="Cambria Math" panose="02040503050406030204" pitchFamily="18" charset="0"/>
                                    </a:rPr>
                                    <m:t>𝑜</m:t>
                                  </m:r>
                                </m:e>
                                <m:sub>
                                  <m:r>
                                    <a:rPr lang="en-US" sz="1200" kern="0">
                                      <a:effectLst/>
                                      <a:latin typeface="Cambria Math" panose="02040503050406030204" pitchFamily="18" charset="0"/>
                                    </a:rPr>
                                    <m:t>𝑡</m:t>
                                  </m:r>
                                </m:sub>
                              </m:sSub>
                              <m:r>
                                <a:rPr lang="en-US" sz="1200" kern="0">
                                  <a:effectLst/>
                                  <a:latin typeface="Cambria Math" panose="02040503050406030204" pitchFamily="18" charset="0"/>
                                </a:rPr>
                                <m:t>=</m:t>
                              </m:r>
                              <m:r>
                                <a:rPr lang="en-US" sz="1200" kern="0">
                                  <a:effectLst/>
                                  <a:latin typeface="Cambria Math" panose="02040503050406030204" pitchFamily="18" charset="0"/>
                                </a:rPr>
                                <m:t>𝑠𝑖𝑔𝑚𝑜𝑖𝑑</m:t>
                              </m:r>
                              <m:r>
                                <a:rPr lang="en-US" sz="1200" kern="0">
                                  <a:effectLst/>
                                  <a:latin typeface="Cambria Math" panose="02040503050406030204" pitchFamily="18" charset="0"/>
                                </a:rPr>
                                <m:t>(</m:t>
                              </m:r>
                              <m:sSub>
                                <m:sSubPr>
                                  <m:ctrlPr>
                                    <a:rPr lang="zh-CN" sz="1200" i="1" kern="100">
                                      <a:effectLst/>
                                      <a:latin typeface="Cambria Math" panose="02040503050406030204" pitchFamily="18" charset="0"/>
                                    </a:rPr>
                                  </m:ctrlPr>
                                </m:sSubPr>
                                <m:e>
                                  <m:r>
                                    <a:rPr lang="en-US" sz="1200" kern="0">
                                      <a:effectLst/>
                                      <a:latin typeface="Cambria Math" panose="02040503050406030204" pitchFamily="18" charset="0"/>
                                    </a:rPr>
                                    <m:t>𝑊</m:t>
                                  </m:r>
                                </m:e>
                                <m:sub>
                                  <m:r>
                                    <a:rPr lang="en-US" sz="1200" kern="0">
                                      <a:effectLst/>
                                      <a:latin typeface="Cambria Math" panose="02040503050406030204" pitchFamily="18" charset="0"/>
                                    </a:rPr>
                                    <m:t>𝑥𝑜</m:t>
                                  </m:r>
                                </m:sub>
                              </m:sSub>
                              <m:sSub>
                                <m:sSubPr>
                                  <m:ctrlPr>
                                    <a:rPr lang="zh-CN" sz="1200" i="1" kern="100">
                                      <a:effectLst/>
                                      <a:latin typeface="Cambria Math" panose="02040503050406030204" pitchFamily="18" charset="0"/>
                                    </a:rPr>
                                  </m:ctrlPr>
                                </m:sSubPr>
                                <m:e>
                                  <m:r>
                                    <a:rPr lang="en-US" sz="1200" kern="0">
                                      <a:effectLst/>
                                      <a:latin typeface="Cambria Math" panose="02040503050406030204" pitchFamily="18" charset="0"/>
                                    </a:rPr>
                                    <m:t>𝑥</m:t>
                                  </m:r>
                                </m:e>
                                <m:sub>
                                  <m:r>
                                    <a:rPr lang="en-US" sz="1200" kern="0">
                                      <a:effectLst/>
                                      <a:latin typeface="Cambria Math" panose="02040503050406030204" pitchFamily="18" charset="0"/>
                                    </a:rPr>
                                    <m:t>𝑡</m:t>
                                  </m:r>
                                </m:sub>
                              </m:sSub>
                              <m:r>
                                <a:rPr lang="en-US" sz="1200" kern="0">
                                  <a:effectLst/>
                                  <a:latin typeface="Cambria Math" panose="02040503050406030204" pitchFamily="18" charset="0"/>
                                </a:rPr>
                                <m:t>+</m:t>
                              </m:r>
                              <m:sSub>
                                <m:sSubPr>
                                  <m:ctrlPr>
                                    <a:rPr lang="zh-CN" sz="1200" i="1" kern="100">
                                      <a:effectLst/>
                                      <a:latin typeface="Cambria Math" panose="02040503050406030204" pitchFamily="18" charset="0"/>
                                    </a:rPr>
                                  </m:ctrlPr>
                                </m:sSubPr>
                                <m:e>
                                  <m:r>
                                    <a:rPr lang="en-US" sz="1200" kern="0">
                                      <a:effectLst/>
                                      <a:latin typeface="Cambria Math" panose="02040503050406030204" pitchFamily="18" charset="0"/>
                                    </a:rPr>
                                    <m:t>𝑊</m:t>
                                  </m:r>
                                </m:e>
                                <m:sub>
                                  <m:r>
                                    <a:rPr lang="en-US" sz="1200" kern="0">
                                      <a:effectLst/>
                                      <a:latin typeface="Cambria Math" panose="02040503050406030204" pitchFamily="18" charset="0"/>
                                    </a:rPr>
                                    <m:t>h𝑜</m:t>
                                  </m:r>
                                </m:sub>
                              </m:sSub>
                              <m:sSub>
                                <m:sSubPr>
                                  <m:ctrlPr>
                                    <a:rPr lang="zh-CN" sz="1200" i="1" kern="100">
                                      <a:effectLst/>
                                      <a:latin typeface="Cambria Math" panose="02040503050406030204" pitchFamily="18" charset="0"/>
                                    </a:rPr>
                                  </m:ctrlPr>
                                </m:sSubPr>
                                <m:e>
                                  <m:r>
                                    <a:rPr lang="en-US" sz="1200" kern="0">
                                      <a:effectLst/>
                                      <a:latin typeface="Cambria Math" panose="02040503050406030204" pitchFamily="18" charset="0"/>
                                    </a:rPr>
                                    <m:t>h</m:t>
                                  </m:r>
                                </m:e>
                                <m:sub>
                                  <m:r>
                                    <a:rPr lang="en-US" sz="1200" kern="0">
                                      <a:effectLst/>
                                      <a:latin typeface="Cambria Math" panose="02040503050406030204" pitchFamily="18" charset="0"/>
                                    </a:rPr>
                                    <m:t>𝑡</m:t>
                                  </m:r>
                                  <m:r>
                                    <a:rPr lang="en-US" sz="1200" kern="0">
                                      <a:effectLst/>
                                      <a:latin typeface="Cambria Math" panose="02040503050406030204" pitchFamily="18" charset="0"/>
                                    </a:rPr>
                                    <m:t>−1</m:t>
                                  </m:r>
                                </m:sub>
                              </m:sSub>
                              <m:r>
                                <a:rPr lang="en-US" sz="1200" kern="0">
                                  <a:effectLst/>
                                  <a:latin typeface="Cambria Math" panose="02040503050406030204" pitchFamily="18" charset="0"/>
                                </a:rPr>
                                <m:t>+</m:t>
                              </m:r>
                              <m:sSub>
                                <m:sSubPr>
                                  <m:ctrlPr>
                                    <a:rPr lang="zh-CN" sz="1200" i="1" kern="100">
                                      <a:effectLst/>
                                      <a:latin typeface="Cambria Math" panose="02040503050406030204" pitchFamily="18" charset="0"/>
                                    </a:rPr>
                                  </m:ctrlPr>
                                </m:sSubPr>
                                <m:e>
                                  <m:r>
                                    <a:rPr lang="en-US" sz="1200" kern="0">
                                      <a:effectLst/>
                                      <a:latin typeface="Cambria Math" panose="02040503050406030204" pitchFamily="18" charset="0"/>
                                    </a:rPr>
                                    <m:t>𝑏</m:t>
                                  </m:r>
                                </m:e>
                                <m:sub>
                                  <m:r>
                                    <a:rPr lang="en-US" sz="1200" kern="0">
                                      <a:effectLst/>
                                      <a:latin typeface="Cambria Math" panose="02040503050406030204" pitchFamily="18" charset="0"/>
                                    </a:rPr>
                                    <m:t>𝑜</m:t>
                                  </m:r>
                                </m:sub>
                              </m:sSub>
                              <m:r>
                                <a:rPr lang="en-US" sz="1200" kern="0">
                                  <a:effectLst/>
                                  <a:latin typeface="Cambria Math" panose="02040503050406030204" pitchFamily="18" charset="0"/>
                                </a:rPr>
                                <m:t>)</m:t>
                              </m:r>
                            </m:oMath>
                          </a14:m>
                          <a:endParaRPr lang="zh-CN" sz="1200" kern="100" dirty="0">
                            <a:effectLst/>
                            <a:latin typeface="+mn-lt"/>
                          </a:endParaRPr>
                        </a:p>
                        <a:p>
                          <a:pPr algn="ctr">
                            <a:lnSpc>
                              <a:spcPct val="150000"/>
                            </a:lnSpc>
                            <a:spcAft>
                              <a:spcPts val="600"/>
                            </a:spcAft>
                          </a:pPr>
                          <a:r>
                            <a:rPr lang="zh-CN" sz="1200" kern="0" dirty="0">
                              <a:effectLst/>
                              <a:latin typeface="+mn-lt"/>
                            </a:rPr>
                            <a:t>（</a:t>
                          </a:r>
                          <a14:m>
                            <m:oMath xmlns:m="http://schemas.openxmlformats.org/officeDocument/2006/math">
                              <m:sSub>
                                <m:sSubPr>
                                  <m:ctrlPr>
                                    <a:rPr lang="zh-CN" sz="1200" i="1" kern="100">
                                      <a:effectLst/>
                                      <a:latin typeface="Cambria Math" panose="02040503050406030204" pitchFamily="18" charset="0"/>
                                    </a:rPr>
                                  </m:ctrlPr>
                                </m:sSubPr>
                                <m:e>
                                  <m:r>
                                    <a:rPr lang="en-US" sz="1200" kern="0">
                                      <a:effectLst/>
                                      <a:latin typeface="Cambria Math" panose="02040503050406030204" pitchFamily="18" charset="0"/>
                                    </a:rPr>
                                    <m:t>𝑊</m:t>
                                  </m:r>
                                </m:e>
                                <m:sub>
                                  <m:r>
                                    <a:rPr lang="en-US" sz="1200" kern="0">
                                      <a:effectLst/>
                                      <a:latin typeface="Cambria Math" panose="02040503050406030204" pitchFamily="18" charset="0"/>
                                    </a:rPr>
                                    <m:t>𝑥𝑜</m:t>
                                  </m:r>
                                </m:sub>
                              </m:sSub>
                            </m:oMath>
                          </a14:m>
                          <a:r>
                            <a:rPr lang="zh-CN" sz="1200" kern="0" dirty="0">
                              <a:effectLst/>
                              <a:latin typeface="+mn-lt"/>
                            </a:rPr>
                            <a:t>、</a:t>
                          </a:r>
                          <a14:m>
                            <m:oMath xmlns:m="http://schemas.openxmlformats.org/officeDocument/2006/math">
                              <m:sSub>
                                <m:sSubPr>
                                  <m:ctrlPr>
                                    <a:rPr lang="zh-CN" sz="1200" i="1" kern="100">
                                      <a:effectLst/>
                                      <a:latin typeface="Cambria Math" panose="02040503050406030204" pitchFamily="18" charset="0"/>
                                    </a:rPr>
                                  </m:ctrlPr>
                                </m:sSubPr>
                                <m:e>
                                  <m:r>
                                    <a:rPr lang="en-US" sz="1200" kern="0">
                                      <a:effectLst/>
                                      <a:latin typeface="Cambria Math" panose="02040503050406030204" pitchFamily="18" charset="0"/>
                                    </a:rPr>
                                    <m:t>𝑊</m:t>
                                  </m:r>
                                </m:e>
                                <m:sub>
                                  <m:r>
                                    <a:rPr lang="en-US" sz="1200" kern="0">
                                      <a:effectLst/>
                                      <a:latin typeface="Cambria Math" panose="02040503050406030204" pitchFamily="18" charset="0"/>
                                    </a:rPr>
                                    <m:t>h𝑜</m:t>
                                  </m:r>
                                </m:sub>
                              </m:sSub>
                            </m:oMath>
                          </a14:m>
                          <a:r>
                            <a:rPr lang="zh-CN" sz="1200" kern="0" dirty="0">
                              <a:effectLst/>
                              <a:latin typeface="+mn-lt"/>
                            </a:rPr>
                            <a:t>和</a:t>
                          </a:r>
                          <a14:m>
                            <m:oMath xmlns:m="http://schemas.openxmlformats.org/officeDocument/2006/math">
                              <m:sSub>
                                <m:sSubPr>
                                  <m:ctrlPr>
                                    <a:rPr lang="zh-CN" sz="1200" i="1" kern="100">
                                      <a:effectLst/>
                                      <a:latin typeface="Cambria Math" panose="02040503050406030204" pitchFamily="18" charset="0"/>
                                    </a:rPr>
                                  </m:ctrlPr>
                                </m:sSubPr>
                                <m:e>
                                  <m:r>
                                    <a:rPr lang="en-US" sz="1200" kern="0">
                                      <a:effectLst/>
                                      <a:latin typeface="Cambria Math" panose="02040503050406030204" pitchFamily="18" charset="0"/>
                                    </a:rPr>
                                    <m:t>𝑏</m:t>
                                  </m:r>
                                </m:e>
                                <m:sub>
                                  <m:r>
                                    <a:rPr lang="en-US" sz="1200" kern="0">
                                      <a:effectLst/>
                                      <a:latin typeface="Cambria Math" panose="02040503050406030204" pitchFamily="18" charset="0"/>
                                    </a:rPr>
                                    <m:t>𝑜</m:t>
                                  </m:r>
                                </m:sub>
                              </m:sSub>
                            </m:oMath>
                          </a14:m>
                          <a:r>
                            <a:rPr lang="zh-CN" sz="1200" kern="0" dirty="0">
                              <a:effectLst/>
                              <a:latin typeface="+mn-lt"/>
                            </a:rPr>
                            <a:t>为输出门的参数）</a:t>
                          </a:r>
                          <a:endParaRPr lang="zh-CN" sz="1200" kern="100" dirty="0">
                            <a:effectLst/>
                            <a:latin typeface="+mn-lt"/>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94242076"/>
                      </a:ext>
                    </a:extLst>
                  </a:tr>
                  <a:tr h="926452">
                    <a:tc>
                      <a:txBody>
                        <a:bodyPr/>
                        <a:lstStyle/>
                        <a:p>
                          <a:pPr algn="ctr">
                            <a:lnSpc>
                              <a:spcPct val="150000"/>
                            </a:lnSpc>
                            <a:spcAft>
                              <a:spcPts val="600"/>
                            </a:spcAft>
                          </a:pPr>
                          <a14:m>
                            <m:oMathPara xmlns:m="http://schemas.openxmlformats.org/officeDocument/2006/math">
                              <m:oMathParaPr>
                                <m:jc m:val="centerGroup"/>
                              </m:oMathParaPr>
                              <m:oMath xmlns:m="http://schemas.openxmlformats.org/officeDocument/2006/math">
                                <m:sSub>
                                  <m:sSubPr>
                                    <m:ctrlPr>
                                      <a:rPr lang="zh-CN" sz="1200" i="1" kern="100">
                                        <a:effectLst/>
                                        <a:latin typeface="Cambria Math" panose="02040503050406030204" pitchFamily="18" charset="0"/>
                                      </a:rPr>
                                    </m:ctrlPr>
                                  </m:sSubPr>
                                  <m:e>
                                    <m:r>
                                      <a:rPr lang="en-US" sz="1200" kern="0">
                                        <a:effectLst/>
                                        <a:latin typeface="Cambria Math" panose="02040503050406030204" pitchFamily="18" charset="0"/>
                                      </a:rPr>
                                      <m:t>𝑐</m:t>
                                    </m:r>
                                  </m:e>
                                  <m:sub>
                                    <m:r>
                                      <a:rPr lang="en-US" sz="1200" kern="0">
                                        <a:effectLst/>
                                        <a:latin typeface="Cambria Math" panose="02040503050406030204" pitchFamily="18" charset="0"/>
                                      </a:rPr>
                                      <m:t>𝑡</m:t>
                                    </m:r>
                                  </m:sub>
                                </m:sSub>
                              </m:oMath>
                            </m:oMathPara>
                          </a14:m>
                          <a:endParaRPr lang="zh-CN" sz="1200" kern="100">
                            <a:effectLst/>
                            <a:latin typeface="+mn-lt"/>
                            <a:ea typeface="等线"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600"/>
                            </a:spcAft>
                          </a:pPr>
                          <a:r>
                            <a:rPr lang="zh-CN" sz="1200" kern="0" dirty="0">
                              <a:effectLst/>
                              <a:latin typeface="+mn-lt"/>
                            </a:rPr>
                            <a:t>内部记忆单元的输出：</a:t>
                          </a:r>
                          <a14:m>
                            <m:oMath xmlns:m="http://schemas.openxmlformats.org/officeDocument/2006/math">
                              <m:sSub>
                                <m:sSubPr>
                                  <m:ctrlPr>
                                    <a:rPr lang="zh-CN" sz="1200" i="1" kern="100">
                                      <a:effectLst/>
                                      <a:latin typeface="Cambria Math" panose="02040503050406030204" pitchFamily="18" charset="0"/>
                                    </a:rPr>
                                  </m:ctrlPr>
                                </m:sSubPr>
                                <m:e>
                                  <m:r>
                                    <a:rPr lang="en-US" sz="1200" kern="0">
                                      <a:effectLst/>
                                      <a:latin typeface="Cambria Math" panose="02040503050406030204" pitchFamily="18" charset="0"/>
                                    </a:rPr>
                                    <m:t>𝑐</m:t>
                                  </m:r>
                                </m:e>
                                <m:sub>
                                  <m:r>
                                    <a:rPr lang="en-US" sz="1200" kern="0">
                                      <a:effectLst/>
                                      <a:latin typeface="Cambria Math" panose="02040503050406030204" pitchFamily="18" charset="0"/>
                                    </a:rPr>
                                    <m:t>𝑡</m:t>
                                  </m:r>
                                </m:sub>
                              </m:sSub>
                              <m:r>
                                <a:rPr lang="en-US" sz="1200" kern="0">
                                  <a:effectLst/>
                                  <a:latin typeface="Cambria Math" panose="02040503050406030204" pitchFamily="18" charset="0"/>
                                </a:rPr>
                                <m:t>=</m:t>
                              </m:r>
                              <m:sSub>
                                <m:sSubPr>
                                  <m:ctrlPr>
                                    <a:rPr lang="zh-CN" sz="1200" i="1" kern="100">
                                      <a:effectLst/>
                                      <a:latin typeface="Cambria Math" panose="02040503050406030204" pitchFamily="18" charset="0"/>
                                    </a:rPr>
                                  </m:ctrlPr>
                                </m:sSubPr>
                                <m:e>
                                  <m:r>
                                    <a:rPr lang="en-US" sz="1200" kern="0">
                                      <a:effectLst/>
                                      <a:latin typeface="Cambria Math" panose="02040503050406030204" pitchFamily="18" charset="0"/>
                                    </a:rPr>
                                    <m:t>𝑓</m:t>
                                  </m:r>
                                </m:e>
                                <m:sub>
                                  <m:r>
                                    <a:rPr lang="en-US" sz="1200" kern="0">
                                      <a:effectLst/>
                                      <a:latin typeface="Cambria Math" panose="02040503050406030204" pitchFamily="18" charset="0"/>
                                    </a:rPr>
                                    <m:t>𝑡</m:t>
                                  </m:r>
                                </m:sub>
                              </m:sSub>
                              <m:r>
                                <a:rPr lang="en-US" sz="1200" kern="0">
                                  <a:effectLst/>
                                  <a:latin typeface="Cambria Math" panose="02040503050406030204" pitchFamily="18" charset="0"/>
                                </a:rPr>
                                <m:t>⊙</m:t>
                              </m:r>
                              <m:sSub>
                                <m:sSubPr>
                                  <m:ctrlPr>
                                    <a:rPr lang="zh-CN" sz="1200" i="1" kern="100">
                                      <a:effectLst/>
                                      <a:latin typeface="Cambria Math" panose="02040503050406030204" pitchFamily="18" charset="0"/>
                                    </a:rPr>
                                  </m:ctrlPr>
                                </m:sSubPr>
                                <m:e>
                                  <m:r>
                                    <a:rPr lang="en-US" sz="1200" kern="0">
                                      <a:effectLst/>
                                      <a:latin typeface="Cambria Math" panose="02040503050406030204" pitchFamily="18" charset="0"/>
                                    </a:rPr>
                                    <m:t>𝑐</m:t>
                                  </m:r>
                                </m:e>
                                <m:sub>
                                  <m:r>
                                    <a:rPr lang="en-US" sz="1200" kern="0">
                                      <a:effectLst/>
                                      <a:latin typeface="Cambria Math" panose="02040503050406030204" pitchFamily="18" charset="0"/>
                                    </a:rPr>
                                    <m:t>𝑡</m:t>
                                  </m:r>
                                  <m:r>
                                    <a:rPr lang="en-US" sz="1200" kern="0">
                                      <a:effectLst/>
                                      <a:latin typeface="Cambria Math" panose="02040503050406030204" pitchFamily="18" charset="0"/>
                                    </a:rPr>
                                    <m:t>−1</m:t>
                                  </m:r>
                                </m:sub>
                              </m:sSub>
                              <m:r>
                                <a:rPr lang="en-US" sz="1200" kern="0">
                                  <a:effectLst/>
                                  <a:latin typeface="Cambria Math" panose="02040503050406030204" pitchFamily="18" charset="0"/>
                                </a:rPr>
                                <m:t>+</m:t>
                              </m:r>
                              <m:sSub>
                                <m:sSubPr>
                                  <m:ctrlPr>
                                    <a:rPr lang="zh-CN" sz="1200" i="1" kern="100">
                                      <a:effectLst/>
                                      <a:latin typeface="Cambria Math" panose="02040503050406030204" pitchFamily="18" charset="0"/>
                                    </a:rPr>
                                  </m:ctrlPr>
                                </m:sSubPr>
                                <m:e>
                                  <m:r>
                                    <a:rPr lang="en-US" sz="1200" kern="0">
                                      <a:effectLst/>
                                      <a:latin typeface="Cambria Math" panose="02040503050406030204" pitchFamily="18" charset="0"/>
                                    </a:rPr>
                                    <m:t>𝑖</m:t>
                                  </m:r>
                                </m:e>
                                <m:sub>
                                  <m:r>
                                    <a:rPr lang="en-US" sz="1200" kern="0">
                                      <a:effectLst/>
                                      <a:latin typeface="Cambria Math" panose="02040503050406030204" pitchFamily="18" charset="0"/>
                                    </a:rPr>
                                    <m:t>𝑡</m:t>
                                  </m:r>
                                </m:sub>
                              </m:sSub>
                              <m:r>
                                <a:rPr lang="en-US" sz="1200" kern="0">
                                  <a:effectLst/>
                                  <a:latin typeface="Cambria Math" panose="02040503050406030204" pitchFamily="18" charset="0"/>
                                </a:rPr>
                                <m:t>⊙</m:t>
                              </m:r>
                              <m:r>
                                <a:rPr lang="en-US" sz="1200" kern="0">
                                  <a:effectLst/>
                                  <a:latin typeface="Cambria Math" panose="02040503050406030204" pitchFamily="18" charset="0"/>
                                </a:rPr>
                                <m:t>𝑡𝑎𝑛h</m:t>
                              </m:r>
                              <m:r>
                                <a:rPr lang="en-US" sz="1200" kern="0">
                                  <a:effectLst/>
                                  <a:latin typeface="Cambria Math" panose="02040503050406030204" pitchFamily="18" charset="0"/>
                                </a:rPr>
                                <m:t>(</m:t>
                              </m:r>
                              <m:sSub>
                                <m:sSubPr>
                                  <m:ctrlPr>
                                    <a:rPr lang="zh-CN" sz="1200" i="1" kern="100">
                                      <a:effectLst/>
                                      <a:latin typeface="Cambria Math" panose="02040503050406030204" pitchFamily="18" charset="0"/>
                                    </a:rPr>
                                  </m:ctrlPr>
                                </m:sSubPr>
                                <m:e>
                                  <m:r>
                                    <a:rPr lang="en-US" sz="1200" kern="0">
                                      <a:effectLst/>
                                      <a:latin typeface="Cambria Math" panose="02040503050406030204" pitchFamily="18" charset="0"/>
                                    </a:rPr>
                                    <m:t>𝑊</m:t>
                                  </m:r>
                                </m:e>
                                <m:sub>
                                  <m:r>
                                    <a:rPr lang="en-US" sz="1200" kern="0">
                                      <a:effectLst/>
                                      <a:latin typeface="Cambria Math" panose="02040503050406030204" pitchFamily="18" charset="0"/>
                                    </a:rPr>
                                    <m:t>𝑥𝑐</m:t>
                                  </m:r>
                                </m:sub>
                              </m:sSub>
                              <m:sSub>
                                <m:sSubPr>
                                  <m:ctrlPr>
                                    <a:rPr lang="zh-CN" sz="1200" i="1" kern="100">
                                      <a:effectLst/>
                                      <a:latin typeface="Cambria Math" panose="02040503050406030204" pitchFamily="18" charset="0"/>
                                    </a:rPr>
                                  </m:ctrlPr>
                                </m:sSubPr>
                                <m:e>
                                  <m:r>
                                    <a:rPr lang="en-US" sz="1200" kern="0">
                                      <a:effectLst/>
                                      <a:latin typeface="Cambria Math" panose="02040503050406030204" pitchFamily="18" charset="0"/>
                                    </a:rPr>
                                    <m:t>𝑥</m:t>
                                  </m:r>
                                </m:e>
                                <m:sub>
                                  <m:r>
                                    <a:rPr lang="en-US" sz="1200" kern="0">
                                      <a:effectLst/>
                                      <a:latin typeface="Cambria Math" panose="02040503050406030204" pitchFamily="18" charset="0"/>
                                    </a:rPr>
                                    <m:t>𝑡</m:t>
                                  </m:r>
                                </m:sub>
                              </m:sSub>
                              <m:r>
                                <a:rPr lang="en-US" sz="1200" kern="0">
                                  <a:effectLst/>
                                  <a:latin typeface="Cambria Math" panose="02040503050406030204" pitchFamily="18" charset="0"/>
                                </a:rPr>
                                <m:t>+</m:t>
                              </m:r>
                              <m:sSub>
                                <m:sSubPr>
                                  <m:ctrlPr>
                                    <a:rPr lang="zh-CN" sz="1200" i="1" kern="100">
                                      <a:effectLst/>
                                      <a:latin typeface="Cambria Math" panose="02040503050406030204" pitchFamily="18" charset="0"/>
                                    </a:rPr>
                                  </m:ctrlPr>
                                </m:sSubPr>
                                <m:e>
                                  <m:r>
                                    <a:rPr lang="en-US" sz="1200" kern="0">
                                      <a:effectLst/>
                                      <a:latin typeface="Cambria Math" panose="02040503050406030204" pitchFamily="18" charset="0"/>
                                    </a:rPr>
                                    <m:t>𝑊</m:t>
                                  </m:r>
                                </m:e>
                                <m:sub>
                                  <m:r>
                                    <a:rPr lang="en-US" sz="1200" kern="0">
                                      <a:effectLst/>
                                      <a:latin typeface="Cambria Math" panose="02040503050406030204" pitchFamily="18" charset="0"/>
                                    </a:rPr>
                                    <m:t>h𝑐</m:t>
                                  </m:r>
                                </m:sub>
                              </m:sSub>
                              <m:sSub>
                                <m:sSubPr>
                                  <m:ctrlPr>
                                    <a:rPr lang="zh-CN" sz="1200" i="1" kern="100">
                                      <a:effectLst/>
                                      <a:latin typeface="Cambria Math" panose="02040503050406030204" pitchFamily="18" charset="0"/>
                                    </a:rPr>
                                  </m:ctrlPr>
                                </m:sSubPr>
                                <m:e>
                                  <m:r>
                                    <a:rPr lang="en-US" sz="1200" kern="0">
                                      <a:effectLst/>
                                      <a:latin typeface="Cambria Math" panose="02040503050406030204" pitchFamily="18" charset="0"/>
                                    </a:rPr>
                                    <m:t>h</m:t>
                                  </m:r>
                                </m:e>
                                <m:sub>
                                  <m:r>
                                    <a:rPr lang="en-US" sz="1200" kern="0">
                                      <a:effectLst/>
                                      <a:latin typeface="Cambria Math" panose="02040503050406030204" pitchFamily="18" charset="0"/>
                                    </a:rPr>
                                    <m:t>𝑡</m:t>
                                  </m:r>
                                  <m:r>
                                    <a:rPr lang="en-US" sz="1200" kern="0">
                                      <a:effectLst/>
                                      <a:latin typeface="Cambria Math" panose="02040503050406030204" pitchFamily="18" charset="0"/>
                                    </a:rPr>
                                    <m:t>−1</m:t>
                                  </m:r>
                                </m:sub>
                              </m:sSub>
                              <m:r>
                                <a:rPr lang="en-US" sz="1200" kern="0">
                                  <a:effectLst/>
                                  <a:latin typeface="Cambria Math" panose="02040503050406030204" pitchFamily="18" charset="0"/>
                                </a:rPr>
                                <m:t>+</m:t>
                              </m:r>
                              <m:sSub>
                                <m:sSubPr>
                                  <m:ctrlPr>
                                    <a:rPr lang="zh-CN" sz="1200" i="1" kern="100">
                                      <a:effectLst/>
                                      <a:latin typeface="Cambria Math" panose="02040503050406030204" pitchFamily="18" charset="0"/>
                                    </a:rPr>
                                  </m:ctrlPr>
                                </m:sSubPr>
                                <m:e>
                                  <m:r>
                                    <a:rPr lang="en-US" sz="1200" kern="0">
                                      <a:effectLst/>
                                      <a:latin typeface="Cambria Math" panose="02040503050406030204" pitchFamily="18" charset="0"/>
                                    </a:rPr>
                                    <m:t>𝑏</m:t>
                                  </m:r>
                                </m:e>
                                <m:sub>
                                  <m:r>
                                    <a:rPr lang="en-US" sz="1200" kern="0">
                                      <a:effectLst/>
                                      <a:latin typeface="Cambria Math" panose="02040503050406030204" pitchFamily="18" charset="0"/>
                                    </a:rPr>
                                    <m:t>𝑐</m:t>
                                  </m:r>
                                </m:sub>
                              </m:sSub>
                              <m:r>
                                <a:rPr lang="en-US" sz="1200" kern="0">
                                  <a:effectLst/>
                                  <a:latin typeface="Cambria Math" panose="02040503050406030204" pitchFamily="18" charset="0"/>
                                </a:rPr>
                                <m:t>)</m:t>
                              </m:r>
                            </m:oMath>
                          </a14:m>
                          <a:endParaRPr lang="zh-CN" sz="1200" kern="100" dirty="0">
                            <a:effectLst/>
                            <a:latin typeface="+mn-lt"/>
                          </a:endParaRPr>
                        </a:p>
                        <a:p>
                          <a:pPr algn="ctr">
                            <a:lnSpc>
                              <a:spcPct val="150000"/>
                            </a:lnSpc>
                            <a:spcAft>
                              <a:spcPts val="600"/>
                            </a:spcAft>
                          </a:pPr>
                          <a:r>
                            <a:rPr lang="zh-CN" sz="1200" kern="0" dirty="0">
                              <a:effectLst/>
                              <a:latin typeface="+mn-lt"/>
                            </a:rPr>
                            <a:t>（</a:t>
                          </a:r>
                          <a14:m>
                            <m:oMath xmlns:m="http://schemas.openxmlformats.org/officeDocument/2006/math">
                              <m:sSub>
                                <m:sSubPr>
                                  <m:ctrlPr>
                                    <a:rPr lang="zh-CN" sz="1200" i="1" kern="100">
                                      <a:effectLst/>
                                      <a:latin typeface="Cambria Math" panose="02040503050406030204" pitchFamily="18" charset="0"/>
                                    </a:rPr>
                                  </m:ctrlPr>
                                </m:sSubPr>
                                <m:e>
                                  <m:r>
                                    <a:rPr lang="en-US" sz="1200" kern="0">
                                      <a:effectLst/>
                                      <a:latin typeface="Cambria Math" panose="02040503050406030204" pitchFamily="18" charset="0"/>
                                    </a:rPr>
                                    <m:t>𝑊</m:t>
                                  </m:r>
                                </m:e>
                                <m:sub>
                                  <m:r>
                                    <a:rPr lang="en-US" sz="1200" kern="0">
                                      <a:effectLst/>
                                      <a:latin typeface="Cambria Math" panose="02040503050406030204" pitchFamily="18" charset="0"/>
                                    </a:rPr>
                                    <m:t>𝑥𝑐</m:t>
                                  </m:r>
                                </m:sub>
                              </m:sSub>
                            </m:oMath>
                          </a14:m>
                          <a:r>
                            <a:rPr lang="zh-CN" sz="1200" kern="0" dirty="0">
                              <a:effectLst/>
                              <a:latin typeface="+mn-lt"/>
                            </a:rPr>
                            <a:t>、</a:t>
                          </a:r>
                          <a14:m>
                            <m:oMath xmlns:m="http://schemas.openxmlformats.org/officeDocument/2006/math">
                              <m:sSub>
                                <m:sSubPr>
                                  <m:ctrlPr>
                                    <a:rPr lang="zh-CN" sz="1200" i="1" kern="100">
                                      <a:effectLst/>
                                      <a:latin typeface="Cambria Math" panose="02040503050406030204" pitchFamily="18" charset="0"/>
                                    </a:rPr>
                                  </m:ctrlPr>
                                </m:sSubPr>
                                <m:e>
                                  <m:r>
                                    <a:rPr lang="en-US" sz="1200" kern="0">
                                      <a:effectLst/>
                                      <a:latin typeface="Cambria Math" panose="02040503050406030204" pitchFamily="18" charset="0"/>
                                    </a:rPr>
                                    <m:t>𝑊</m:t>
                                  </m:r>
                                </m:e>
                                <m:sub>
                                  <m:r>
                                    <a:rPr lang="en-US" sz="1200" kern="0">
                                      <a:effectLst/>
                                      <a:latin typeface="Cambria Math" panose="02040503050406030204" pitchFamily="18" charset="0"/>
                                    </a:rPr>
                                    <m:t>h𝑐</m:t>
                                  </m:r>
                                </m:sub>
                              </m:sSub>
                            </m:oMath>
                          </a14:m>
                          <a:r>
                            <a:rPr lang="zh-CN" sz="1200" kern="0" dirty="0">
                              <a:effectLst/>
                              <a:latin typeface="+mn-lt"/>
                            </a:rPr>
                            <a:t>和</a:t>
                          </a:r>
                          <a14:m>
                            <m:oMath xmlns:m="http://schemas.openxmlformats.org/officeDocument/2006/math">
                              <m:sSub>
                                <m:sSubPr>
                                  <m:ctrlPr>
                                    <a:rPr lang="zh-CN" sz="1200" i="1" kern="100">
                                      <a:effectLst/>
                                      <a:latin typeface="Cambria Math" panose="02040503050406030204" pitchFamily="18" charset="0"/>
                                    </a:rPr>
                                  </m:ctrlPr>
                                </m:sSubPr>
                                <m:e>
                                  <m:r>
                                    <a:rPr lang="en-US" sz="1200" kern="0">
                                      <a:effectLst/>
                                      <a:latin typeface="Cambria Math" panose="02040503050406030204" pitchFamily="18" charset="0"/>
                                    </a:rPr>
                                    <m:t>𝑏</m:t>
                                  </m:r>
                                </m:e>
                                <m:sub>
                                  <m:r>
                                    <a:rPr lang="en-US" sz="1200" kern="0">
                                      <a:effectLst/>
                                      <a:latin typeface="Cambria Math" panose="02040503050406030204" pitchFamily="18" charset="0"/>
                                    </a:rPr>
                                    <m:t>𝑐</m:t>
                                  </m:r>
                                </m:sub>
                              </m:sSub>
                            </m:oMath>
                          </a14:m>
                          <a:r>
                            <a:rPr lang="zh-CN" sz="1200" kern="0" dirty="0">
                              <a:effectLst/>
                              <a:latin typeface="+mn-lt"/>
                            </a:rPr>
                            <a:t>为记忆单元的参数。输入门</a:t>
                          </a:r>
                          <a14:m>
                            <m:oMath xmlns:m="http://schemas.openxmlformats.org/officeDocument/2006/math">
                              <m:sSub>
                                <m:sSubPr>
                                  <m:ctrlPr>
                                    <a:rPr lang="zh-CN" sz="1200" i="1" kern="100">
                                      <a:effectLst/>
                                      <a:latin typeface="Cambria Math" panose="02040503050406030204" pitchFamily="18" charset="0"/>
                                    </a:rPr>
                                  </m:ctrlPr>
                                </m:sSubPr>
                                <m:e>
                                  <m:r>
                                    <a:rPr lang="en-US" sz="1200" kern="0">
                                      <a:effectLst/>
                                      <a:latin typeface="Cambria Math" panose="02040503050406030204" pitchFamily="18" charset="0"/>
                                    </a:rPr>
                                    <m:t>𝑖</m:t>
                                  </m:r>
                                </m:e>
                                <m:sub>
                                  <m:r>
                                    <a:rPr lang="en-US" sz="1200" kern="0">
                                      <a:effectLst/>
                                      <a:latin typeface="Cambria Math" panose="02040503050406030204" pitchFamily="18" charset="0"/>
                                    </a:rPr>
                                    <m:t>𝑡</m:t>
                                  </m:r>
                                </m:sub>
                              </m:sSub>
                            </m:oMath>
                          </a14:m>
                          <a:r>
                            <a:rPr lang="zh-CN" sz="1200" kern="0" dirty="0">
                              <a:effectLst/>
                              <a:latin typeface="+mn-lt"/>
                            </a:rPr>
                            <a:t>控制有多少信息流入当前时刻内部记忆单元</a:t>
                          </a:r>
                          <a14:m>
                            <m:oMath xmlns:m="http://schemas.openxmlformats.org/officeDocument/2006/math">
                              <m:sSub>
                                <m:sSubPr>
                                  <m:ctrlPr>
                                    <a:rPr lang="zh-CN" sz="1200" i="1" kern="100">
                                      <a:effectLst/>
                                      <a:latin typeface="Cambria Math" panose="02040503050406030204" pitchFamily="18" charset="0"/>
                                    </a:rPr>
                                  </m:ctrlPr>
                                </m:sSubPr>
                                <m:e>
                                  <m:r>
                                    <a:rPr lang="en-US" sz="1200" kern="0">
                                      <a:effectLst/>
                                      <a:latin typeface="Cambria Math" panose="02040503050406030204" pitchFamily="18" charset="0"/>
                                    </a:rPr>
                                    <m:t>𝑐</m:t>
                                  </m:r>
                                </m:e>
                                <m:sub>
                                  <m:r>
                                    <a:rPr lang="en-US" sz="1200" kern="0">
                                      <a:effectLst/>
                                      <a:latin typeface="Cambria Math" panose="02040503050406030204" pitchFamily="18" charset="0"/>
                                    </a:rPr>
                                    <m:t>𝑡</m:t>
                                  </m:r>
                                </m:sub>
                              </m:sSub>
                            </m:oMath>
                          </a14:m>
                          <a:r>
                            <a:rPr lang="zh-CN" sz="1200" kern="0" dirty="0">
                              <a:effectLst/>
                              <a:latin typeface="+mn-lt"/>
                            </a:rPr>
                            <a:t>、遗忘门控制上一时刻内部记忆单元</a:t>
                          </a:r>
                          <a14:m>
                            <m:oMath xmlns:m="http://schemas.openxmlformats.org/officeDocument/2006/math">
                              <m:sSub>
                                <m:sSubPr>
                                  <m:ctrlPr>
                                    <a:rPr lang="zh-CN" sz="1200" i="1" kern="100">
                                      <a:effectLst/>
                                      <a:latin typeface="Cambria Math" panose="02040503050406030204" pitchFamily="18" charset="0"/>
                                    </a:rPr>
                                  </m:ctrlPr>
                                </m:sSubPr>
                                <m:e>
                                  <m:r>
                                    <a:rPr lang="en-US" sz="1200" kern="0">
                                      <a:effectLst/>
                                      <a:latin typeface="Cambria Math" panose="02040503050406030204" pitchFamily="18" charset="0"/>
                                    </a:rPr>
                                    <m:t>𝑐</m:t>
                                  </m:r>
                                </m:e>
                                <m:sub>
                                  <m:r>
                                    <a:rPr lang="en-US" sz="1200" kern="0">
                                      <a:effectLst/>
                                      <a:latin typeface="Cambria Math" panose="02040503050406030204" pitchFamily="18" charset="0"/>
                                    </a:rPr>
                                    <m:t>𝑡</m:t>
                                  </m:r>
                                  <m:r>
                                    <a:rPr lang="en-US" sz="1200" kern="0">
                                      <a:effectLst/>
                                      <a:latin typeface="Cambria Math" panose="02040503050406030204" pitchFamily="18" charset="0"/>
                                    </a:rPr>
                                    <m:t>−1</m:t>
                                  </m:r>
                                </m:sub>
                              </m:sSub>
                            </m:oMath>
                          </a14:m>
                          <a:r>
                            <a:rPr lang="zh-CN" sz="1200" kern="0" dirty="0">
                              <a:effectLst/>
                              <a:latin typeface="+mn-lt"/>
                            </a:rPr>
                            <a:t>中有多少信息可累积到当前时刻内部记忆单元</a:t>
                          </a:r>
                          <a14:m>
                            <m:oMath xmlns:m="http://schemas.openxmlformats.org/officeDocument/2006/math">
                              <m:sSub>
                                <m:sSubPr>
                                  <m:ctrlPr>
                                    <a:rPr lang="zh-CN" sz="1200" i="1" kern="100">
                                      <a:effectLst/>
                                      <a:latin typeface="Cambria Math" panose="02040503050406030204" pitchFamily="18" charset="0"/>
                                    </a:rPr>
                                  </m:ctrlPr>
                                </m:sSubPr>
                                <m:e>
                                  <m:r>
                                    <a:rPr lang="en-US" sz="1200" kern="0">
                                      <a:effectLst/>
                                      <a:latin typeface="Cambria Math" panose="02040503050406030204" pitchFamily="18" charset="0"/>
                                    </a:rPr>
                                    <m:t>𝑐</m:t>
                                  </m:r>
                                </m:e>
                                <m:sub>
                                  <m:r>
                                    <a:rPr lang="en-US" sz="1200" kern="0">
                                      <a:effectLst/>
                                      <a:latin typeface="Cambria Math" panose="02040503050406030204" pitchFamily="18" charset="0"/>
                                    </a:rPr>
                                    <m:t>𝑡</m:t>
                                  </m:r>
                                </m:sub>
                              </m:sSub>
                            </m:oMath>
                          </a14:m>
                          <a:r>
                            <a:rPr lang="zh-CN" sz="1200" kern="0" dirty="0">
                              <a:effectLst/>
                              <a:latin typeface="+mn-lt"/>
                            </a:rPr>
                            <a:t>）</a:t>
                          </a:r>
                          <a:endParaRPr lang="zh-CN" sz="1200" kern="100" dirty="0">
                            <a:effectLst/>
                            <a:latin typeface="+mn-lt"/>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31961380"/>
                      </a:ext>
                    </a:extLst>
                  </a:tr>
                  <a:tr h="1008120">
                    <a:tc>
                      <a:txBody>
                        <a:bodyPr/>
                        <a:lstStyle/>
                        <a:p>
                          <a:pPr algn="ctr">
                            <a:lnSpc>
                              <a:spcPct val="150000"/>
                            </a:lnSpc>
                            <a:spcAft>
                              <a:spcPts val="600"/>
                            </a:spcAft>
                          </a:pPr>
                          <a14:m>
                            <m:oMathPara xmlns:m="http://schemas.openxmlformats.org/officeDocument/2006/math">
                              <m:oMathParaPr>
                                <m:jc m:val="centerGroup"/>
                              </m:oMathParaPr>
                              <m:oMath xmlns:m="http://schemas.openxmlformats.org/officeDocument/2006/math">
                                <m:sSub>
                                  <m:sSubPr>
                                    <m:ctrlPr>
                                      <a:rPr lang="zh-CN" sz="1200" i="1" kern="100">
                                        <a:effectLst/>
                                        <a:latin typeface="Cambria Math" panose="02040503050406030204" pitchFamily="18" charset="0"/>
                                      </a:rPr>
                                    </m:ctrlPr>
                                  </m:sSubPr>
                                  <m:e>
                                    <m:r>
                                      <a:rPr lang="en-US" sz="1200" kern="0">
                                        <a:effectLst/>
                                        <a:latin typeface="Cambria Math" panose="02040503050406030204" pitchFamily="18" charset="0"/>
                                      </a:rPr>
                                      <m:t>h</m:t>
                                    </m:r>
                                  </m:e>
                                  <m:sub>
                                    <m:r>
                                      <a:rPr lang="en-US" sz="1200" kern="0">
                                        <a:effectLst/>
                                        <a:latin typeface="Cambria Math" panose="02040503050406030204" pitchFamily="18" charset="0"/>
                                      </a:rPr>
                                      <m:t>𝑡</m:t>
                                    </m:r>
                                  </m:sub>
                                </m:sSub>
                              </m:oMath>
                            </m:oMathPara>
                          </a14:m>
                          <a:endParaRPr lang="zh-CN" sz="1200" kern="100">
                            <a:effectLst/>
                            <a:latin typeface="+mn-lt"/>
                            <a:ea typeface="等线"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600"/>
                            </a:spcAft>
                          </a:pPr>
                          <a:r>
                            <a:rPr lang="zh-CN" sz="1200" kern="0" dirty="0">
                              <a:effectLst/>
                              <a:latin typeface="+mn-lt"/>
                            </a:rPr>
                            <a:t>时刻</a:t>
                          </a:r>
                          <a14:m>
                            <m:oMath xmlns:m="http://schemas.openxmlformats.org/officeDocument/2006/math">
                              <m:r>
                                <a:rPr lang="en-US" sz="1200" kern="0">
                                  <a:effectLst/>
                                  <a:latin typeface="Cambria Math" panose="02040503050406030204" pitchFamily="18" charset="0"/>
                                </a:rPr>
                                <m:t>𝑡</m:t>
                              </m:r>
                            </m:oMath>
                          </a14:m>
                          <a:r>
                            <a:rPr lang="zh-CN" sz="1200" kern="0" dirty="0">
                              <a:effectLst/>
                              <a:latin typeface="+mn-lt"/>
                            </a:rPr>
                            <a:t>输入数据的隐式编码</a:t>
                          </a:r>
                          <a:r>
                            <a:rPr lang="en-US" sz="1200" kern="0" dirty="0">
                              <a:effectLst/>
                              <a:latin typeface="+mn-lt"/>
                            </a:rPr>
                            <a:t>:</a:t>
                          </a:r>
                          <a14:m>
                            <m:oMath xmlns:m="http://schemas.openxmlformats.org/officeDocument/2006/math">
                              <m:r>
                                <a:rPr lang="en-US" sz="1200" kern="0">
                                  <a:effectLst/>
                                  <a:latin typeface="Cambria Math" panose="02040503050406030204" pitchFamily="18" charset="0"/>
                                </a:rPr>
                                <m:t> </m:t>
                              </m:r>
                              <m:sSub>
                                <m:sSubPr>
                                  <m:ctrlPr>
                                    <a:rPr lang="zh-CN" sz="1200" i="1" kern="100">
                                      <a:effectLst/>
                                      <a:latin typeface="Cambria Math" panose="02040503050406030204" pitchFamily="18" charset="0"/>
                                    </a:rPr>
                                  </m:ctrlPr>
                                </m:sSubPr>
                                <m:e>
                                  <m:r>
                                    <a:rPr lang="en-US" sz="1200" kern="0">
                                      <a:effectLst/>
                                      <a:latin typeface="Cambria Math" panose="02040503050406030204" pitchFamily="18" charset="0"/>
                                    </a:rPr>
                                    <m:t>h</m:t>
                                  </m:r>
                                </m:e>
                                <m:sub>
                                  <m:r>
                                    <a:rPr lang="en-US" sz="1200" kern="0">
                                      <a:effectLst/>
                                      <a:latin typeface="Cambria Math" panose="02040503050406030204" pitchFamily="18" charset="0"/>
                                    </a:rPr>
                                    <m:t>𝑡</m:t>
                                  </m:r>
                                </m:sub>
                              </m:sSub>
                              <m:r>
                                <a:rPr lang="en-US" sz="1200" kern="0">
                                  <a:effectLst/>
                                  <a:latin typeface="Cambria Math" panose="02040503050406030204" pitchFamily="18" charset="0"/>
                                </a:rPr>
                                <m:t>=</m:t>
                              </m:r>
                              <m:sSub>
                                <m:sSubPr>
                                  <m:ctrlPr>
                                    <a:rPr lang="zh-CN" sz="1200" i="1" kern="100">
                                      <a:effectLst/>
                                      <a:latin typeface="Cambria Math" panose="02040503050406030204" pitchFamily="18" charset="0"/>
                                    </a:rPr>
                                  </m:ctrlPr>
                                </m:sSubPr>
                                <m:e>
                                  <m:r>
                                    <a:rPr lang="en-US" sz="1200" kern="0">
                                      <a:effectLst/>
                                      <a:latin typeface="Cambria Math" panose="02040503050406030204" pitchFamily="18" charset="0"/>
                                    </a:rPr>
                                    <m:t>𝑜</m:t>
                                  </m:r>
                                </m:e>
                                <m:sub>
                                  <m:r>
                                    <a:rPr lang="en-US" sz="1200" kern="0">
                                      <a:effectLst/>
                                      <a:latin typeface="Cambria Math" panose="02040503050406030204" pitchFamily="18" charset="0"/>
                                    </a:rPr>
                                    <m:t>𝑡</m:t>
                                  </m:r>
                                </m:sub>
                              </m:sSub>
                              <m:r>
                                <a:rPr lang="en-US" sz="1200" kern="0">
                                  <a:effectLst/>
                                  <a:latin typeface="Cambria Math" panose="02040503050406030204" pitchFamily="18" charset="0"/>
                                </a:rPr>
                                <m:t>⊙</m:t>
                              </m:r>
                              <m:sSub>
                                <m:sSubPr>
                                  <m:ctrlPr>
                                    <a:rPr lang="zh-CN" sz="1200" i="1" kern="100">
                                      <a:effectLst/>
                                      <a:latin typeface="Cambria Math" panose="02040503050406030204" pitchFamily="18" charset="0"/>
                                    </a:rPr>
                                  </m:ctrlPr>
                                </m:sSubPr>
                                <m:e>
                                  <m:r>
                                    <m:rPr>
                                      <m:sty m:val="p"/>
                                    </m:rPr>
                                    <a:rPr lang="en-US" sz="1200" kern="0">
                                      <a:effectLst/>
                                      <a:latin typeface="Cambria Math" panose="02040503050406030204" pitchFamily="18" charset="0"/>
                                    </a:rPr>
                                    <m:t>tanh</m:t>
                                  </m:r>
                                  <m:r>
                                    <a:rPr lang="en-US" sz="1200" kern="0">
                                      <a:effectLst/>
                                      <a:latin typeface="Cambria Math" panose="02040503050406030204" pitchFamily="18" charset="0"/>
                                    </a:rPr>
                                    <m:t>⁡(</m:t>
                                  </m:r>
                                  <m:r>
                                    <a:rPr lang="en-US" sz="1200" kern="0">
                                      <a:effectLst/>
                                      <a:latin typeface="Cambria Math" panose="02040503050406030204" pitchFamily="18" charset="0"/>
                                    </a:rPr>
                                    <m:t>𝑐</m:t>
                                  </m:r>
                                </m:e>
                                <m:sub>
                                  <m:r>
                                    <a:rPr lang="en-US" sz="1200" kern="0">
                                      <a:effectLst/>
                                      <a:latin typeface="Cambria Math" panose="02040503050406030204" pitchFamily="18" charset="0"/>
                                    </a:rPr>
                                    <m:t>𝑡</m:t>
                                  </m:r>
                                </m:sub>
                              </m:sSub>
                              <m:r>
                                <a:rPr lang="en-US" sz="1200" kern="0">
                                  <a:effectLst/>
                                  <a:latin typeface="Cambria Math" panose="02040503050406030204" pitchFamily="18" charset="0"/>
                                </a:rPr>
                                <m:t>)</m:t>
                              </m:r>
                            </m:oMath>
                          </a14:m>
                          <a:endParaRPr lang="zh-CN" sz="1200" kern="100" dirty="0">
                            <a:effectLst/>
                            <a:latin typeface="+mn-lt"/>
                          </a:endParaRPr>
                        </a:p>
                        <a:p>
                          <a:pPr algn="ctr">
                            <a:lnSpc>
                              <a:spcPct val="150000"/>
                            </a:lnSpc>
                            <a:spcAft>
                              <a:spcPts val="600"/>
                            </a:spcAft>
                          </a:pPr>
                          <a14:m>
                            <m:oMathPara xmlns:m="http://schemas.openxmlformats.org/officeDocument/2006/math">
                              <m:oMathParaPr>
                                <m:jc m:val="centerGroup"/>
                              </m:oMathParaPr>
                              <m:oMath xmlns:m="http://schemas.openxmlformats.org/officeDocument/2006/math">
                                <m:r>
                                  <a:rPr lang="en-US" sz="1200" kern="0">
                                    <a:effectLst/>
                                    <a:latin typeface="Cambria Math" panose="02040503050406030204" pitchFamily="18" charset="0"/>
                                  </a:rPr>
                                  <m:t>=</m:t>
                                </m:r>
                                <m:sSub>
                                  <m:sSubPr>
                                    <m:ctrlPr>
                                      <a:rPr lang="zh-CN" sz="1200" i="1" kern="100">
                                        <a:effectLst/>
                                        <a:latin typeface="Cambria Math" panose="02040503050406030204" pitchFamily="18" charset="0"/>
                                      </a:rPr>
                                    </m:ctrlPr>
                                  </m:sSubPr>
                                  <m:e>
                                    <m:r>
                                      <a:rPr lang="en-US" sz="1200" kern="0">
                                        <a:effectLst/>
                                        <a:latin typeface="Cambria Math" panose="02040503050406030204" pitchFamily="18" charset="0"/>
                                      </a:rPr>
                                      <m:t>𝑜</m:t>
                                    </m:r>
                                  </m:e>
                                  <m:sub>
                                    <m:r>
                                      <a:rPr lang="en-US" sz="1200" kern="0">
                                        <a:effectLst/>
                                        <a:latin typeface="Cambria Math" panose="02040503050406030204" pitchFamily="18" charset="0"/>
                                      </a:rPr>
                                      <m:t>𝑡</m:t>
                                    </m:r>
                                  </m:sub>
                                </m:sSub>
                                <m:r>
                                  <a:rPr lang="en-US" sz="1200" kern="0">
                                    <a:effectLst/>
                                    <a:latin typeface="Cambria Math" panose="02040503050406030204" pitchFamily="18" charset="0"/>
                                  </a:rPr>
                                  <m:t>⊙</m:t>
                                </m:r>
                                <m:r>
                                  <m:rPr>
                                    <m:sty m:val="p"/>
                                  </m:rPr>
                                  <a:rPr lang="en-US" sz="1200" kern="0">
                                    <a:effectLst/>
                                    <a:latin typeface="Cambria Math" panose="02040503050406030204" pitchFamily="18" charset="0"/>
                                  </a:rPr>
                                  <m:t>tanh</m:t>
                                </m:r>
                                <m:r>
                                  <a:rPr lang="en-US" sz="1200" kern="0">
                                    <a:effectLst/>
                                    <a:latin typeface="Cambria Math" panose="02040503050406030204" pitchFamily="18" charset="0"/>
                                  </a:rPr>
                                  <m:t>⁡(</m:t>
                                </m:r>
                                <m:sSub>
                                  <m:sSubPr>
                                    <m:ctrlPr>
                                      <a:rPr lang="zh-CN" sz="1200" i="1" kern="100">
                                        <a:effectLst/>
                                        <a:latin typeface="Cambria Math" panose="02040503050406030204" pitchFamily="18" charset="0"/>
                                      </a:rPr>
                                    </m:ctrlPr>
                                  </m:sSubPr>
                                  <m:e>
                                    <m:r>
                                      <a:rPr lang="en-US" sz="1200" kern="0">
                                        <a:effectLst/>
                                        <a:latin typeface="Cambria Math" panose="02040503050406030204" pitchFamily="18" charset="0"/>
                                      </a:rPr>
                                      <m:t>𝑓</m:t>
                                    </m:r>
                                  </m:e>
                                  <m:sub>
                                    <m:r>
                                      <a:rPr lang="en-US" sz="1200" kern="0">
                                        <a:effectLst/>
                                        <a:latin typeface="Cambria Math" panose="02040503050406030204" pitchFamily="18" charset="0"/>
                                      </a:rPr>
                                      <m:t>𝑡</m:t>
                                    </m:r>
                                  </m:sub>
                                </m:sSub>
                                <m:r>
                                  <a:rPr lang="en-US" sz="1200" kern="0">
                                    <a:effectLst/>
                                    <a:latin typeface="Cambria Math" panose="02040503050406030204" pitchFamily="18" charset="0"/>
                                  </a:rPr>
                                  <m:t>⊙</m:t>
                                </m:r>
                                <m:sSub>
                                  <m:sSubPr>
                                    <m:ctrlPr>
                                      <a:rPr lang="zh-CN" sz="1200" i="1" kern="100">
                                        <a:effectLst/>
                                        <a:latin typeface="Cambria Math" panose="02040503050406030204" pitchFamily="18" charset="0"/>
                                      </a:rPr>
                                    </m:ctrlPr>
                                  </m:sSubPr>
                                  <m:e>
                                    <m:r>
                                      <a:rPr lang="en-US" sz="1200" kern="0">
                                        <a:effectLst/>
                                        <a:latin typeface="Cambria Math" panose="02040503050406030204" pitchFamily="18" charset="0"/>
                                      </a:rPr>
                                      <m:t>𝑐</m:t>
                                    </m:r>
                                  </m:e>
                                  <m:sub>
                                    <m:r>
                                      <a:rPr lang="en-US" sz="1200" kern="0">
                                        <a:effectLst/>
                                        <a:latin typeface="Cambria Math" panose="02040503050406030204" pitchFamily="18" charset="0"/>
                                      </a:rPr>
                                      <m:t>𝑡</m:t>
                                    </m:r>
                                    <m:r>
                                      <a:rPr lang="en-US" sz="1200" kern="0">
                                        <a:effectLst/>
                                        <a:latin typeface="Cambria Math" panose="02040503050406030204" pitchFamily="18" charset="0"/>
                                      </a:rPr>
                                      <m:t>−1</m:t>
                                    </m:r>
                                  </m:sub>
                                </m:sSub>
                                <m:r>
                                  <a:rPr lang="en-US" sz="1200" kern="0">
                                    <a:effectLst/>
                                    <a:latin typeface="Cambria Math" panose="02040503050406030204" pitchFamily="18" charset="0"/>
                                  </a:rPr>
                                  <m:t>+</m:t>
                                </m:r>
                                <m:sSub>
                                  <m:sSubPr>
                                    <m:ctrlPr>
                                      <a:rPr lang="zh-CN" sz="1200" i="1" kern="100">
                                        <a:effectLst/>
                                        <a:latin typeface="Cambria Math" panose="02040503050406030204" pitchFamily="18" charset="0"/>
                                      </a:rPr>
                                    </m:ctrlPr>
                                  </m:sSubPr>
                                  <m:e>
                                    <m:r>
                                      <a:rPr lang="en-US" sz="1200" kern="0">
                                        <a:effectLst/>
                                        <a:latin typeface="Cambria Math" panose="02040503050406030204" pitchFamily="18" charset="0"/>
                                      </a:rPr>
                                      <m:t>𝑖</m:t>
                                    </m:r>
                                  </m:e>
                                  <m:sub>
                                    <m:r>
                                      <a:rPr lang="en-US" sz="1200" kern="0">
                                        <a:effectLst/>
                                        <a:latin typeface="Cambria Math" panose="02040503050406030204" pitchFamily="18" charset="0"/>
                                      </a:rPr>
                                      <m:t>𝑡</m:t>
                                    </m:r>
                                  </m:sub>
                                </m:sSub>
                                <m:r>
                                  <a:rPr lang="en-US" sz="1200" kern="0">
                                    <a:effectLst/>
                                    <a:latin typeface="Cambria Math" panose="02040503050406030204" pitchFamily="18" charset="0"/>
                                  </a:rPr>
                                  <m:t>⊙</m:t>
                                </m:r>
                                <m:r>
                                  <a:rPr lang="en-US" sz="1200" kern="0">
                                    <a:effectLst/>
                                    <a:latin typeface="Cambria Math" panose="02040503050406030204" pitchFamily="18" charset="0"/>
                                  </a:rPr>
                                  <m:t>𝑡𝑎𝑛h</m:t>
                                </m:r>
                                <m:r>
                                  <a:rPr lang="en-US" sz="1200" kern="0">
                                    <a:effectLst/>
                                    <a:latin typeface="Cambria Math" panose="02040503050406030204" pitchFamily="18" charset="0"/>
                                  </a:rPr>
                                  <m:t>(</m:t>
                                </m:r>
                                <m:sSub>
                                  <m:sSubPr>
                                    <m:ctrlPr>
                                      <a:rPr lang="zh-CN" sz="1200" i="1" kern="100">
                                        <a:effectLst/>
                                        <a:latin typeface="Cambria Math" panose="02040503050406030204" pitchFamily="18" charset="0"/>
                                      </a:rPr>
                                    </m:ctrlPr>
                                  </m:sSubPr>
                                  <m:e>
                                    <m:r>
                                      <a:rPr lang="en-US" sz="1200" kern="0">
                                        <a:effectLst/>
                                        <a:latin typeface="Cambria Math" panose="02040503050406030204" pitchFamily="18" charset="0"/>
                                      </a:rPr>
                                      <m:t>𝑊</m:t>
                                    </m:r>
                                  </m:e>
                                  <m:sub>
                                    <m:r>
                                      <a:rPr lang="en-US" sz="1200" kern="0">
                                        <a:effectLst/>
                                        <a:latin typeface="Cambria Math" panose="02040503050406030204" pitchFamily="18" charset="0"/>
                                      </a:rPr>
                                      <m:t>𝑥𝑐</m:t>
                                    </m:r>
                                  </m:sub>
                                </m:sSub>
                                <m:sSub>
                                  <m:sSubPr>
                                    <m:ctrlPr>
                                      <a:rPr lang="zh-CN" sz="1200" i="1" kern="100">
                                        <a:effectLst/>
                                        <a:latin typeface="Cambria Math" panose="02040503050406030204" pitchFamily="18" charset="0"/>
                                      </a:rPr>
                                    </m:ctrlPr>
                                  </m:sSubPr>
                                  <m:e>
                                    <m:r>
                                      <a:rPr lang="en-US" sz="1200" kern="0">
                                        <a:effectLst/>
                                        <a:latin typeface="Cambria Math" panose="02040503050406030204" pitchFamily="18" charset="0"/>
                                      </a:rPr>
                                      <m:t>𝑥</m:t>
                                    </m:r>
                                  </m:e>
                                  <m:sub>
                                    <m:r>
                                      <a:rPr lang="en-US" sz="1200" kern="0">
                                        <a:effectLst/>
                                        <a:latin typeface="Cambria Math" panose="02040503050406030204" pitchFamily="18" charset="0"/>
                                      </a:rPr>
                                      <m:t>𝑡</m:t>
                                    </m:r>
                                  </m:sub>
                                </m:sSub>
                                <m:r>
                                  <a:rPr lang="en-US" sz="1200" kern="0">
                                    <a:effectLst/>
                                    <a:latin typeface="Cambria Math" panose="02040503050406030204" pitchFamily="18" charset="0"/>
                                  </a:rPr>
                                  <m:t>+</m:t>
                                </m:r>
                                <m:sSub>
                                  <m:sSubPr>
                                    <m:ctrlPr>
                                      <a:rPr lang="zh-CN" sz="1200" i="1" kern="100">
                                        <a:effectLst/>
                                        <a:latin typeface="Cambria Math" panose="02040503050406030204" pitchFamily="18" charset="0"/>
                                      </a:rPr>
                                    </m:ctrlPr>
                                  </m:sSubPr>
                                  <m:e>
                                    <m:r>
                                      <a:rPr lang="en-US" sz="1200" kern="0">
                                        <a:effectLst/>
                                        <a:latin typeface="Cambria Math" panose="02040503050406030204" pitchFamily="18" charset="0"/>
                                      </a:rPr>
                                      <m:t>𝑊</m:t>
                                    </m:r>
                                  </m:e>
                                  <m:sub>
                                    <m:r>
                                      <a:rPr lang="en-US" sz="1200" kern="0">
                                        <a:effectLst/>
                                        <a:latin typeface="Cambria Math" panose="02040503050406030204" pitchFamily="18" charset="0"/>
                                      </a:rPr>
                                      <m:t>h𝑐</m:t>
                                    </m:r>
                                  </m:sub>
                                </m:sSub>
                                <m:sSub>
                                  <m:sSubPr>
                                    <m:ctrlPr>
                                      <a:rPr lang="zh-CN" sz="1200" i="1" kern="100">
                                        <a:effectLst/>
                                        <a:latin typeface="Cambria Math" panose="02040503050406030204" pitchFamily="18" charset="0"/>
                                      </a:rPr>
                                    </m:ctrlPr>
                                  </m:sSubPr>
                                  <m:e>
                                    <m:r>
                                      <a:rPr lang="en-US" sz="1200" kern="0">
                                        <a:effectLst/>
                                        <a:latin typeface="Cambria Math" panose="02040503050406030204" pitchFamily="18" charset="0"/>
                                      </a:rPr>
                                      <m:t>h</m:t>
                                    </m:r>
                                  </m:e>
                                  <m:sub>
                                    <m:r>
                                      <a:rPr lang="en-US" sz="1200" kern="0">
                                        <a:effectLst/>
                                        <a:latin typeface="Cambria Math" panose="02040503050406030204" pitchFamily="18" charset="0"/>
                                      </a:rPr>
                                      <m:t>𝑡</m:t>
                                    </m:r>
                                    <m:r>
                                      <a:rPr lang="en-US" sz="1200" kern="0">
                                        <a:effectLst/>
                                        <a:latin typeface="Cambria Math" panose="02040503050406030204" pitchFamily="18" charset="0"/>
                                      </a:rPr>
                                      <m:t>−1</m:t>
                                    </m:r>
                                  </m:sub>
                                </m:sSub>
                                <m:r>
                                  <a:rPr lang="en-US" sz="1200" kern="0">
                                    <a:effectLst/>
                                    <a:latin typeface="Cambria Math" panose="02040503050406030204" pitchFamily="18" charset="0"/>
                                  </a:rPr>
                                  <m:t>+</m:t>
                                </m:r>
                                <m:sSub>
                                  <m:sSubPr>
                                    <m:ctrlPr>
                                      <a:rPr lang="zh-CN" sz="1200" i="1" kern="100">
                                        <a:effectLst/>
                                        <a:latin typeface="Cambria Math" panose="02040503050406030204" pitchFamily="18" charset="0"/>
                                      </a:rPr>
                                    </m:ctrlPr>
                                  </m:sSubPr>
                                  <m:e>
                                    <m:r>
                                      <a:rPr lang="en-US" sz="1200" kern="0">
                                        <a:effectLst/>
                                        <a:latin typeface="Cambria Math" panose="02040503050406030204" pitchFamily="18" charset="0"/>
                                      </a:rPr>
                                      <m:t>𝑏</m:t>
                                    </m:r>
                                  </m:e>
                                  <m:sub>
                                    <m:r>
                                      <a:rPr lang="en-US" sz="1200" kern="0">
                                        <a:effectLst/>
                                        <a:latin typeface="Cambria Math" panose="02040503050406030204" pitchFamily="18" charset="0"/>
                                      </a:rPr>
                                      <m:t>𝑐</m:t>
                                    </m:r>
                                  </m:sub>
                                </m:sSub>
                                <m:r>
                                  <a:rPr lang="en-US" sz="1200" kern="0">
                                    <a:effectLst/>
                                    <a:latin typeface="Cambria Math" panose="02040503050406030204" pitchFamily="18" charset="0"/>
                                  </a:rPr>
                                  <m:t>))</m:t>
                                </m:r>
                              </m:oMath>
                            </m:oMathPara>
                          </a14:m>
                          <a:endParaRPr lang="zh-CN" sz="1200" kern="100" dirty="0">
                            <a:effectLst/>
                            <a:latin typeface="+mn-lt"/>
                          </a:endParaRPr>
                        </a:p>
                        <a:p>
                          <a:pPr algn="ctr">
                            <a:lnSpc>
                              <a:spcPct val="150000"/>
                            </a:lnSpc>
                            <a:spcAft>
                              <a:spcPts val="600"/>
                            </a:spcAft>
                          </a:pPr>
                          <a:r>
                            <a:rPr lang="en-US" sz="1200" kern="0" dirty="0">
                              <a:effectLst/>
                              <a:latin typeface="+mn-lt"/>
                            </a:rPr>
                            <a:t>(</a:t>
                          </a:r>
                          <a:r>
                            <a:rPr lang="zh-CN" sz="1200" kern="0" dirty="0">
                              <a:effectLst/>
                              <a:latin typeface="+mn-lt"/>
                            </a:rPr>
                            <a:t>注：输入门、遗忘门和输出门的信息</a:t>
                          </a:r>
                          <a14:m>
                            <m:oMath xmlns:m="http://schemas.openxmlformats.org/officeDocument/2006/math">
                              <m:sSub>
                                <m:sSubPr>
                                  <m:ctrlPr>
                                    <a:rPr lang="zh-CN" sz="1200" i="1" kern="100">
                                      <a:effectLst/>
                                      <a:latin typeface="Cambria Math" panose="02040503050406030204" pitchFamily="18" charset="0"/>
                                    </a:rPr>
                                  </m:ctrlPr>
                                </m:sSubPr>
                                <m:e>
                                  <m:r>
                                    <a:rPr lang="en-US" sz="1200" kern="0">
                                      <a:effectLst/>
                                      <a:latin typeface="Cambria Math" panose="02040503050406030204" pitchFamily="18" charset="0"/>
                                    </a:rPr>
                                    <m:t>𝑖</m:t>
                                  </m:r>
                                </m:e>
                                <m:sub>
                                  <m:r>
                                    <a:rPr lang="en-US" sz="1200" kern="0">
                                      <a:effectLst/>
                                      <a:latin typeface="Cambria Math" panose="02040503050406030204" pitchFamily="18" charset="0"/>
                                    </a:rPr>
                                    <m:t>𝑡</m:t>
                                  </m:r>
                                </m:sub>
                              </m:sSub>
                            </m:oMath>
                          </a14:m>
                          <a:r>
                            <a:rPr lang="zh-CN" sz="1200" kern="0" dirty="0">
                              <a:effectLst/>
                              <a:latin typeface="+mn-lt"/>
                            </a:rPr>
                            <a:t>、</a:t>
                          </a:r>
                          <a14:m>
                            <m:oMath xmlns:m="http://schemas.openxmlformats.org/officeDocument/2006/math">
                              <m:sSub>
                                <m:sSubPr>
                                  <m:ctrlPr>
                                    <a:rPr lang="zh-CN" sz="1200" i="1" kern="100">
                                      <a:effectLst/>
                                      <a:latin typeface="Cambria Math" panose="02040503050406030204" pitchFamily="18" charset="0"/>
                                    </a:rPr>
                                  </m:ctrlPr>
                                </m:sSubPr>
                                <m:e>
                                  <m:r>
                                    <a:rPr lang="en-US" sz="1200" kern="0">
                                      <a:effectLst/>
                                      <a:latin typeface="Cambria Math" panose="02040503050406030204" pitchFamily="18" charset="0"/>
                                    </a:rPr>
                                    <m:t>𝑓</m:t>
                                  </m:r>
                                </m:e>
                                <m:sub>
                                  <m:r>
                                    <a:rPr lang="en-US" sz="1200" kern="0">
                                      <a:effectLst/>
                                      <a:latin typeface="Cambria Math" panose="02040503050406030204" pitchFamily="18" charset="0"/>
                                    </a:rPr>
                                    <m:t>𝑡</m:t>
                                  </m:r>
                                </m:sub>
                              </m:sSub>
                            </m:oMath>
                          </a14:m>
                          <a:r>
                            <a:rPr lang="zh-CN" sz="1200" kern="0" dirty="0">
                              <a:effectLst/>
                              <a:latin typeface="+mn-lt"/>
                            </a:rPr>
                            <a:t>、</a:t>
                          </a:r>
                          <a14:m>
                            <m:oMath xmlns:m="http://schemas.openxmlformats.org/officeDocument/2006/math">
                              <m:sSub>
                                <m:sSubPr>
                                  <m:ctrlPr>
                                    <a:rPr lang="zh-CN" sz="1200" i="1" kern="100">
                                      <a:effectLst/>
                                      <a:latin typeface="Cambria Math" panose="02040503050406030204" pitchFamily="18" charset="0"/>
                                    </a:rPr>
                                  </m:ctrlPr>
                                </m:sSubPr>
                                <m:e>
                                  <m:r>
                                    <a:rPr lang="en-US" sz="1200" kern="0">
                                      <a:effectLst/>
                                      <a:latin typeface="Cambria Math" panose="02040503050406030204" pitchFamily="18" charset="0"/>
                                    </a:rPr>
                                    <m:t>𝑜</m:t>
                                  </m:r>
                                </m:e>
                                <m:sub>
                                  <m:r>
                                    <a:rPr lang="en-US" sz="1200" kern="0">
                                      <a:effectLst/>
                                      <a:latin typeface="Cambria Math" panose="02040503050406030204" pitchFamily="18" charset="0"/>
                                    </a:rPr>
                                    <m:t>𝑡</m:t>
                                  </m:r>
                                </m:sub>
                              </m:sSub>
                            </m:oMath>
                          </a14:m>
                          <a:r>
                            <a:rPr lang="zh-CN" sz="1200" kern="0" dirty="0">
                              <a:effectLst/>
                              <a:latin typeface="+mn-lt"/>
                            </a:rPr>
                            <a:t>一起参与得到</a:t>
                          </a:r>
                          <a14:m>
                            <m:oMath xmlns:m="http://schemas.openxmlformats.org/officeDocument/2006/math">
                              <m:sSub>
                                <m:sSubPr>
                                  <m:ctrlPr>
                                    <a:rPr lang="zh-CN" sz="1200" i="1" kern="100">
                                      <a:effectLst/>
                                      <a:latin typeface="Cambria Math" panose="02040503050406030204" pitchFamily="18" charset="0"/>
                                    </a:rPr>
                                  </m:ctrlPr>
                                </m:sSubPr>
                                <m:e>
                                  <m:r>
                                    <a:rPr lang="en-US" sz="1200" kern="0">
                                      <a:effectLst/>
                                      <a:latin typeface="Cambria Math" panose="02040503050406030204" pitchFamily="18" charset="0"/>
                                    </a:rPr>
                                    <m:t>h</m:t>
                                  </m:r>
                                </m:e>
                                <m:sub>
                                  <m:r>
                                    <a:rPr lang="en-US" sz="1200" kern="0">
                                      <a:effectLst/>
                                      <a:latin typeface="Cambria Math" panose="02040503050406030204" pitchFamily="18" charset="0"/>
                                    </a:rPr>
                                    <m:t>𝑡</m:t>
                                  </m:r>
                                </m:sub>
                              </m:sSub>
                            </m:oMath>
                          </a14:m>
                          <a:r>
                            <a:rPr lang="en-US" sz="1200" kern="0" dirty="0">
                              <a:effectLst/>
                              <a:latin typeface="+mn-lt"/>
                            </a:rPr>
                            <a:t>)</a:t>
                          </a:r>
                          <a:endParaRPr lang="zh-CN" sz="1200" kern="100" dirty="0">
                            <a:effectLst/>
                            <a:latin typeface="+mn-lt"/>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3302612"/>
                      </a:ext>
                    </a:extLst>
                  </a:tr>
                  <a:tr h="632449">
                    <a:tc>
                      <a:txBody>
                        <a:bodyPr/>
                        <a:lstStyle/>
                        <a:p>
                          <a:pPr algn="ctr">
                            <a:lnSpc>
                              <a:spcPct val="150000"/>
                            </a:lnSpc>
                            <a:spcAft>
                              <a:spcPts val="600"/>
                            </a:spcAft>
                          </a:pPr>
                          <a14:m>
                            <m:oMathPara xmlns:m="http://schemas.openxmlformats.org/officeDocument/2006/math">
                              <m:oMathParaPr>
                                <m:jc m:val="centerGroup"/>
                              </m:oMathParaPr>
                              <m:oMath xmlns:m="http://schemas.openxmlformats.org/officeDocument/2006/math">
                                <m:r>
                                  <a:rPr lang="en-US" sz="1200" kern="0">
                                    <a:effectLst/>
                                    <a:latin typeface="Cambria Math" panose="02040503050406030204" pitchFamily="18" charset="0"/>
                                  </a:rPr>
                                  <m:t>⊙</m:t>
                                </m:r>
                              </m:oMath>
                            </m:oMathPara>
                          </a14:m>
                          <a:endParaRPr lang="zh-CN" sz="1200" kern="100">
                            <a:effectLst/>
                            <a:latin typeface="+mn-lt"/>
                            <a:ea typeface="等线"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600"/>
                            </a:spcAft>
                          </a:pPr>
                          <a:r>
                            <a:rPr lang="zh-CN" sz="1200" kern="0" dirty="0">
                              <a:effectLst/>
                              <a:latin typeface="+mn-lt"/>
                            </a:rPr>
                            <a:t>两个向量中对应元素按位相乘（</a:t>
                          </a:r>
                          <a:r>
                            <a:rPr lang="en-US" sz="1200" kern="0" dirty="0">
                              <a:effectLst/>
                              <a:latin typeface="+mn-lt"/>
                            </a:rPr>
                            <a:t>(element-wise product</a:t>
                          </a:r>
                          <a:r>
                            <a:rPr lang="zh-CN" sz="1200" kern="0" dirty="0">
                              <a:effectLst/>
                              <a:latin typeface="+mn-lt"/>
                            </a:rPr>
                            <a:t>）。</a:t>
                          </a:r>
                          <a:endParaRPr lang="zh-CN" sz="1200" kern="100" dirty="0">
                            <a:effectLst/>
                            <a:latin typeface="+mn-lt"/>
                          </a:endParaRPr>
                        </a:p>
                        <a:p>
                          <a:pPr algn="ctr">
                            <a:lnSpc>
                              <a:spcPct val="150000"/>
                            </a:lnSpc>
                            <a:spcAft>
                              <a:spcPts val="600"/>
                            </a:spcAft>
                          </a:pPr>
                          <a:r>
                            <a:rPr lang="zh-CN" sz="1200" kern="0" dirty="0">
                              <a:effectLst/>
                              <a:latin typeface="+mn-lt"/>
                            </a:rPr>
                            <a:t>如</a:t>
                          </a:r>
                          <a:r>
                            <a:rPr lang="en-US" sz="1200" kern="0" dirty="0">
                              <a:effectLst/>
                              <a:latin typeface="+mn-lt"/>
                            </a:rPr>
                            <a:t>: </a:t>
                          </a:r>
                          <a14:m>
                            <m:oMath xmlns:m="http://schemas.openxmlformats.org/officeDocument/2006/math">
                              <m:d>
                                <m:dPr>
                                  <m:begChr m:val="["/>
                                  <m:endChr m:val="]"/>
                                  <m:ctrlPr>
                                    <a:rPr lang="zh-CN" sz="1200" i="1" kern="100">
                                      <a:effectLst/>
                                      <a:latin typeface="Cambria Math" panose="02040503050406030204" pitchFamily="18" charset="0"/>
                                    </a:rPr>
                                  </m:ctrlPr>
                                </m:dPr>
                                <m:e>
                                  <m:r>
                                    <a:rPr lang="en-US" sz="1200" kern="0">
                                      <a:effectLst/>
                                      <a:latin typeface="Cambria Math" panose="02040503050406030204" pitchFamily="18" charset="0"/>
                                    </a:rPr>
                                    <m:t>10  6  3  7</m:t>
                                  </m:r>
                                </m:e>
                              </m:d>
                              <m:r>
                                <a:rPr lang="en-US" sz="1200" kern="0">
                                  <a:effectLst/>
                                  <a:latin typeface="Cambria Math" panose="02040503050406030204" pitchFamily="18" charset="0"/>
                                </a:rPr>
                                <m:t>⊙</m:t>
                              </m:r>
                              <m:d>
                                <m:dPr>
                                  <m:begChr m:val="["/>
                                  <m:endChr m:val="]"/>
                                  <m:ctrlPr>
                                    <a:rPr lang="zh-CN" sz="1200" i="1" kern="100">
                                      <a:effectLst/>
                                      <a:latin typeface="Cambria Math" panose="02040503050406030204" pitchFamily="18" charset="0"/>
                                    </a:rPr>
                                  </m:ctrlPr>
                                </m:dPr>
                                <m:e>
                                  <m:r>
                                    <a:rPr lang="en-US" sz="1200" kern="0">
                                      <a:effectLst/>
                                      <a:latin typeface="Cambria Math" panose="02040503050406030204" pitchFamily="18" charset="0"/>
                                    </a:rPr>
                                    <m:t>0.2   0.1  0.8  0.5</m:t>
                                  </m:r>
                                </m:e>
                              </m:d>
                              <m:r>
                                <a:rPr lang="en-US" sz="1200" kern="0">
                                  <a:effectLst/>
                                  <a:latin typeface="Cambria Math" panose="02040503050406030204" pitchFamily="18" charset="0"/>
                                </a:rPr>
                                <m:t>=[2  0.6  2.4  3.5]</m:t>
                              </m:r>
                            </m:oMath>
                          </a14:m>
                          <a:endParaRPr lang="zh-CN" sz="1200" kern="100" dirty="0">
                            <a:effectLst/>
                            <a:latin typeface="+mn-lt"/>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571200420"/>
                      </a:ext>
                    </a:extLst>
                  </a:tr>
                </a:tbl>
              </a:graphicData>
            </a:graphic>
          </p:graphicFrame>
        </mc:Choice>
        <mc:Fallback xmlns="">
          <p:graphicFrame>
            <p:nvGraphicFramePr>
              <p:cNvPr id="3" name="表格 2">
                <a:extLst>
                  <a:ext uri="{FF2B5EF4-FFF2-40B4-BE49-F238E27FC236}">
                    <a16:creationId xmlns:a16="http://schemas.microsoft.com/office/drawing/2014/main" id="{14F18387-3540-461D-A8EC-38E317BB710C}"/>
                  </a:ext>
                </a:extLst>
              </p:cNvPr>
              <p:cNvGraphicFramePr>
                <a:graphicFrameLocks noGrp="1"/>
              </p:cNvGraphicFramePr>
              <p:nvPr>
                <p:extLst>
                  <p:ext uri="{D42A27DB-BD31-4B8C-83A1-F6EECF244321}">
                    <p14:modId xmlns:p14="http://schemas.microsoft.com/office/powerpoint/2010/main" val="1305688859"/>
                  </p:ext>
                </p:extLst>
              </p:nvPr>
            </p:nvGraphicFramePr>
            <p:xfrm>
              <a:off x="368281" y="1310978"/>
              <a:ext cx="8407437" cy="5163170"/>
            </p:xfrm>
            <a:graphic>
              <a:graphicData uri="http://schemas.openxmlformats.org/drawingml/2006/table">
                <a:tbl>
                  <a:tblPr firstRow="1" firstCol="1" bandRow="1">
                    <a:tableStyleId>{5C22544A-7EE6-4342-B048-85BDC9FD1C3A}</a:tableStyleId>
                  </a:tblPr>
                  <a:tblGrid>
                    <a:gridCol w="946108">
                      <a:extLst>
                        <a:ext uri="{9D8B030D-6E8A-4147-A177-3AD203B41FA5}">
                          <a16:colId xmlns:a16="http://schemas.microsoft.com/office/drawing/2014/main" val="1831542794"/>
                        </a:ext>
                      </a:extLst>
                    </a:gridCol>
                    <a:gridCol w="7461329">
                      <a:extLst>
                        <a:ext uri="{9D8B030D-6E8A-4147-A177-3AD203B41FA5}">
                          <a16:colId xmlns:a16="http://schemas.microsoft.com/office/drawing/2014/main" val="2269062027"/>
                        </a:ext>
                      </a:extLst>
                    </a:gridCol>
                  </a:tblGrid>
                  <a:tr h="256777">
                    <a:tc>
                      <a:txBody>
                        <a:bodyPr/>
                        <a:lstStyle/>
                        <a:p>
                          <a:pPr algn="ctr">
                            <a:lnSpc>
                              <a:spcPct val="150000"/>
                            </a:lnSpc>
                            <a:spcAft>
                              <a:spcPts val="600"/>
                            </a:spcAft>
                          </a:pPr>
                          <a:r>
                            <a:rPr lang="zh-CN" sz="1200" kern="0" dirty="0">
                              <a:effectLst/>
                              <a:latin typeface="+mn-lt"/>
                            </a:rPr>
                            <a:t>符号</a:t>
                          </a:r>
                          <a:endParaRPr lang="zh-CN" sz="1200" kern="100" dirty="0">
                            <a:effectLst/>
                            <a:latin typeface="+mn-lt"/>
                            <a:ea typeface="等线"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600"/>
                            </a:spcAft>
                          </a:pPr>
                          <a:r>
                            <a:rPr lang="zh-CN" sz="1200" kern="0">
                              <a:effectLst/>
                              <a:latin typeface="+mn-lt"/>
                            </a:rPr>
                            <a:t>内容描述或操作</a:t>
                          </a:r>
                          <a:endParaRPr lang="zh-CN" sz="1200" kern="100">
                            <a:effectLst/>
                            <a:latin typeface="+mn-lt"/>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281401304"/>
                      </a:ext>
                    </a:extLst>
                  </a:tr>
                  <a:tr h="375671">
                    <a:tc>
                      <a:txBody>
                        <a:bodyPr/>
                        <a:lstStyle/>
                        <a:p>
                          <a:endParaRPr lang="zh-CN"/>
                        </a:p>
                      </a:txBody>
                      <a:tcPr marL="68580" marR="68580" marT="0" marB="0">
                        <a:blipFill>
                          <a:blip r:embed="rId3"/>
                          <a:stretch>
                            <a:fillRect l="-645" t="-69355" r="-792903" b="-1212903"/>
                          </a:stretch>
                        </a:blipFill>
                      </a:tcPr>
                    </a:tc>
                    <a:tc>
                      <a:txBody>
                        <a:bodyPr/>
                        <a:lstStyle/>
                        <a:p>
                          <a:endParaRPr lang="zh-CN"/>
                        </a:p>
                      </a:txBody>
                      <a:tcPr marL="68580" marR="68580" marT="0" marB="0">
                        <a:blipFill>
                          <a:blip r:embed="rId3"/>
                          <a:stretch>
                            <a:fillRect l="-12735" t="-69355" r="-327" b="-1212903"/>
                          </a:stretch>
                        </a:blipFill>
                      </a:tcPr>
                    </a:tc>
                    <a:extLst>
                      <a:ext uri="{0D108BD9-81ED-4DB2-BD59-A6C34878D82A}">
                        <a16:rowId xmlns:a16="http://schemas.microsoft.com/office/drawing/2014/main" val="1721760983"/>
                      </a:ext>
                    </a:extLst>
                  </a:tr>
                  <a:tr h="632449">
                    <a:tc>
                      <a:txBody>
                        <a:bodyPr/>
                        <a:lstStyle/>
                        <a:p>
                          <a:endParaRPr lang="zh-CN"/>
                        </a:p>
                      </a:txBody>
                      <a:tcPr marL="68580" marR="68580" marT="0" marB="0">
                        <a:blipFill>
                          <a:blip r:embed="rId3"/>
                          <a:stretch>
                            <a:fillRect l="-645" t="-100962" r="-792903" b="-623077"/>
                          </a:stretch>
                        </a:blipFill>
                      </a:tcPr>
                    </a:tc>
                    <a:tc>
                      <a:txBody>
                        <a:bodyPr/>
                        <a:lstStyle/>
                        <a:p>
                          <a:endParaRPr lang="zh-CN"/>
                        </a:p>
                      </a:txBody>
                      <a:tcPr marL="68580" marR="68580" marT="0" marB="0">
                        <a:blipFill>
                          <a:blip r:embed="rId3"/>
                          <a:stretch>
                            <a:fillRect l="-12735" t="-100962" r="-327" b="-623077"/>
                          </a:stretch>
                        </a:blipFill>
                      </a:tcPr>
                    </a:tc>
                    <a:extLst>
                      <a:ext uri="{0D108BD9-81ED-4DB2-BD59-A6C34878D82A}">
                        <a16:rowId xmlns:a16="http://schemas.microsoft.com/office/drawing/2014/main" val="1490364883"/>
                      </a:ext>
                    </a:extLst>
                  </a:tr>
                  <a:tr h="698803">
                    <a:tc>
                      <a:txBody>
                        <a:bodyPr/>
                        <a:lstStyle/>
                        <a:p>
                          <a:endParaRPr lang="zh-CN"/>
                        </a:p>
                      </a:txBody>
                      <a:tcPr marL="68580" marR="68580" marT="0" marB="0">
                        <a:blipFill>
                          <a:blip r:embed="rId3"/>
                          <a:stretch>
                            <a:fillRect l="-645" t="-181739" r="-792903" b="-463478"/>
                          </a:stretch>
                        </a:blipFill>
                      </a:tcPr>
                    </a:tc>
                    <a:tc>
                      <a:txBody>
                        <a:bodyPr/>
                        <a:lstStyle/>
                        <a:p>
                          <a:endParaRPr lang="zh-CN"/>
                        </a:p>
                      </a:txBody>
                      <a:tcPr marL="68580" marR="68580" marT="0" marB="0">
                        <a:blipFill>
                          <a:blip r:embed="rId3"/>
                          <a:stretch>
                            <a:fillRect l="-12735" t="-181739" r="-327" b="-463478"/>
                          </a:stretch>
                        </a:blipFill>
                      </a:tcPr>
                    </a:tc>
                    <a:extLst>
                      <a:ext uri="{0D108BD9-81ED-4DB2-BD59-A6C34878D82A}">
                        <a16:rowId xmlns:a16="http://schemas.microsoft.com/office/drawing/2014/main" val="2613336555"/>
                      </a:ext>
                    </a:extLst>
                  </a:tr>
                  <a:tr h="632449">
                    <a:tc>
                      <a:txBody>
                        <a:bodyPr/>
                        <a:lstStyle/>
                        <a:p>
                          <a:endParaRPr lang="zh-CN"/>
                        </a:p>
                      </a:txBody>
                      <a:tcPr marL="68580" marR="68580" marT="0" marB="0">
                        <a:blipFill>
                          <a:blip r:embed="rId3"/>
                          <a:stretch>
                            <a:fillRect l="-645" t="-314563" r="-792903" b="-417476"/>
                          </a:stretch>
                        </a:blipFill>
                      </a:tcPr>
                    </a:tc>
                    <a:tc>
                      <a:txBody>
                        <a:bodyPr/>
                        <a:lstStyle/>
                        <a:p>
                          <a:endParaRPr lang="zh-CN"/>
                        </a:p>
                      </a:txBody>
                      <a:tcPr marL="68580" marR="68580" marT="0" marB="0">
                        <a:blipFill>
                          <a:blip r:embed="rId3"/>
                          <a:stretch>
                            <a:fillRect l="-12735" t="-314563" r="-327" b="-417476"/>
                          </a:stretch>
                        </a:blipFill>
                      </a:tcPr>
                    </a:tc>
                    <a:extLst>
                      <a:ext uri="{0D108BD9-81ED-4DB2-BD59-A6C34878D82A}">
                        <a16:rowId xmlns:a16="http://schemas.microsoft.com/office/drawing/2014/main" val="1094242076"/>
                      </a:ext>
                    </a:extLst>
                  </a:tr>
                  <a:tr h="926452">
                    <a:tc>
                      <a:txBody>
                        <a:bodyPr/>
                        <a:lstStyle/>
                        <a:p>
                          <a:endParaRPr lang="zh-CN"/>
                        </a:p>
                      </a:txBody>
                      <a:tcPr marL="68580" marR="68580" marT="0" marB="0">
                        <a:blipFill>
                          <a:blip r:embed="rId3"/>
                          <a:stretch>
                            <a:fillRect l="-645" t="-279085" r="-792903" b="-181046"/>
                          </a:stretch>
                        </a:blipFill>
                      </a:tcPr>
                    </a:tc>
                    <a:tc>
                      <a:txBody>
                        <a:bodyPr/>
                        <a:lstStyle/>
                        <a:p>
                          <a:endParaRPr lang="zh-CN"/>
                        </a:p>
                      </a:txBody>
                      <a:tcPr marL="68580" marR="68580" marT="0" marB="0">
                        <a:blipFill>
                          <a:blip r:embed="rId3"/>
                          <a:stretch>
                            <a:fillRect l="-12735" t="-279085" r="-327" b="-181046"/>
                          </a:stretch>
                        </a:blipFill>
                      </a:tcPr>
                    </a:tc>
                    <a:extLst>
                      <a:ext uri="{0D108BD9-81ED-4DB2-BD59-A6C34878D82A}">
                        <a16:rowId xmlns:a16="http://schemas.microsoft.com/office/drawing/2014/main" val="231961380"/>
                      </a:ext>
                    </a:extLst>
                  </a:tr>
                  <a:tr h="1008120">
                    <a:tc>
                      <a:txBody>
                        <a:bodyPr/>
                        <a:lstStyle/>
                        <a:p>
                          <a:endParaRPr lang="zh-CN"/>
                        </a:p>
                      </a:txBody>
                      <a:tcPr marL="68580" marR="68580" marT="0" marB="0">
                        <a:blipFill>
                          <a:blip r:embed="rId3"/>
                          <a:stretch>
                            <a:fillRect l="-645" t="-351515" r="-792903" b="-67879"/>
                          </a:stretch>
                        </a:blipFill>
                      </a:tcPr>
                    </a:tc>
                    <a:tc>
                      <a:txBody>
                        <a:bodyPr/>
                        <a:lstStyle/>
                        <a:p>
                          <a:endParaRPr lang="zh-CN"/>
                        </a:p>
                      </a:txBody>
                      <a:tcPr marL="68580" marR="68580" marT="0" marB="0">
                        <a:blipFill>
                          <a:blip r:embed="rId3"/>
                          <a:stretch>
                            <a:fillRect l="-12735" t="-351515" r="-327" b="-67879"/>
                          </a:stretch>
                        </a:blipFill>
                      </a:tcPr>
                    </a:tc>
                    <a:extLst>
                      <a:ext uri="{0D108BD9-81ED-4DB2-BD59-A6C34878D82A}">
                        <a16:rowId xmlns:a16="http://schemas.microsoft.com/office/drawing/2014/main" val="43302612"/>
                      </a:ext>
                    </a:extLst>
                  </a:tr>
                  <a:tr h="632449">
                    <a:tc>
                      <a:txBody>
                        <a:bodyPr/>
                        <a:lstStyle/>
                        <a:p>
                          <a:endParaRPr lang="zh-CN"/>
                        </a:p>
                      </a:txBody>
                      <a:tcPr marL="68580" marR="68580" marT="0" marB="0">
                        <a:blipFill>
                          <a:blip r:embed="rId3"/>
                          <a:stretch>
                            <a:fillRect l="-645" t="-716346" r="-792903" b="-7692"/>
                          </a:stretch>
                        </a:blipFill>
                      </a:tcPr>
                    </a:tc>
                    <a:tc>
                      <a:txBody>
                        <a:bodyPr/>
                        <a:lstStyle/>
                        <a:p>
                          <a:endParaRPr lang="zh-CN"/>
                        </a:p>
                      </a:txBody>
                      <a:tcPr marL="68580" marR="68580" marT="0" marB="0">
                        <a:blipFill>
                          <a:blip r:embed="rId3"/>
                          <a:stretch>
                            <a:fillRect l="-12735" t="-716346" r="-327" b="-7692"/>
                          </a:stretch>
                        </a:blipFill>
                      </a:tcPr>
                    </a:tc>
                    <a:extLst>
                      <a:ext uri="{0D108BD9-81ED-4DB2-BD59-A6C34878D82A}">
                        <a16:rowId xmlns:a16="http://schemas.microsoft.com/office/drawing/2014/main" val="2571200420"/>
                      </a:ext>
                    </a:extLst>
                  </a:tr>
                </a:tbl>
              </a:graphicData>
            </a:graphic>
          </p:graphicFrame>
        </mc:Fallback>
      </mc:AlternateContent>
      <p:sp>
        <p:nvSpPr>
          <p:cNvPr id="4" name="Rectangle 1">
            <a:extLst>
              <a:ext uri="{FF2B5EF4-FFF2-40B4-BE49-F238E27FC236}">
                <a16:creationId xmlns:a16="http://schemas.microsoft.com/office/drawing/2014/main" id="{977AF09E-2CA0-4EE2-B467-36AA0FC05BAA}"/>
              </a:ext>
            </a:extLst>
          </p:cNvPr>
          <p:cNvSpPr>
            <a:spLocks noChangeArrowheads="1"/>
          </p:cNvSpPr>
          <p:nvPr/>
        </p:nvSpPr>
        <p:spPr bwMode="auto">
          <a:xfrm>
            <a:off x="2319870" y="901629"/>
            <a:ext cx="379783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266700" algn="ctr" defTabSz="914400" rtl="0" eaLnBrk="0" fontAlgn="base" latinLnBrk="0" hangingPunct="0">
              <a:lnSpc>
                <a:spcPct val="100000"/>
              </a:lnSpc>
              <a:spcBef>
                <a:spcPct val="0"/>
              </a:spcBef>
              <a:spcAft>
                <a:spcPct val="0"/>
              </a:spcAft>
              <a:buClrTx/>
              <a:buSzTx/>
              <a:buFontTx/>
              <a:buNone/>
              <a:tabLst/>
            </a:pPr>
            <a:r>
              <a:rPr kumimoji="0" lang="zh-CN" altLang="zh-CN" sz="1400" b="1" i="0" u="none" strike="noStrike" cap="none" normalizeH="0" baseline="0" dirty="0">
                <a:ln>
                  <a:noFill/>
                </a:ln>
                <a:solidFill>
                  <a:schemeClr val="tx1"/>
                </a:solidFill>
                <a:effectLst/>
                <a:ea typeface="华文楷体" panose="02010600040101010101" pitchFamily="2" charset="-122"/>
                <a:cs typeface="Times New Roman" panose="02020603050405020304" pitchFamily="18" charset="0"/>
              </a:rPr>
              <a:t>表</a:t>
            </a:r>
            <a:r>
              <a:rPr kumimoji="0" lang="en-US" altLang="zh-CN" sz="1400" b="1" i="0" u="none" strike="noStrike" cap="none" normalizeH="0" baseline="0" dirty="0">
                <a:ln>
                  <a:noFill/>
                </a:ln>
                <a:solidFill>
                  <a:schemeClr val="tx1"/>
                </a:solidFill>
                <a:effectLst/>
                <a:ea typeface="华文楷体" panose="02010600040101010101" pitchFamily="2" charset="-122"/>
                <a:cs typeface="Times New Roman" panose="02020603050405020304" pitchFamily="18" charset="0"/>
              </a:rPr>
              <a:t>6.3 </a:t>
            </a:r>
            <a:r>
              <a:rPr kumimoji="0" lang="zh-CN" altLang="en-US" sz="1400" b="1" i="0" u="none" strike="noStrike" cap="none" normalizeH="0" baseline="0" dirty="0">
                <a:ln>
                  <a:noFill/>
                </a:ln>
                <a:solidFill>
                  <a:schemeClr val="tx1"/>
                </a:solidFill>
                <a:effectLst/>
                <a:ea typeface="华文楷体" panose="02010600040101010101" pitchFamily="2" charset="-122"/>
                <a:cs typeface="Times New Roman" panose="02020603050405020304" pitchFamily="18" charset="0"/>
              </a:rPr>
              <a:t>长短时记忆网络中所用符号及其含义</a:t>
            </a:r>
            <a:endParaRPr kumimoji="0" lang="zh-CN" altLang="en-US" sz="1400" b="0" i="0" u="none" strike="noStrike" cap="none" normalizeH="0" baseline="0" dirty="0">
              <a:ln>
                <a:noFill/>
              </a:ln>
              <a:solidFill>
                <a:schemeClr val="tx1"/>
              </a:solidFill>
              <a:effectLst/>
            </a:endParaRPr>
          </a:p>
        </p:txBody>
      </p:sp>
    </p:spTree>
    <p:extLst>
      <p:ext uri="{BB962C8B-B14F-4D97-AF65-F5344CB8AC3E}">
        <p14:creationId xmlns:p14="http://schemas.microsoft.com/office/powerpoint/2010/main" val="326608454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标题 1"/>
          <p:cNvSpPr>
            <a:spLocks noGrp="1"/>
          </p:cNvSpPr>
          <p:nvPr>
            <p:ph type="title"/>
          </p:nvPr>
        </p:nvSpPr>
        <p:spPr>
          <a:xfrm>
            <a:off x="772871" y="96201"/>
            <a:ext cx="7507706" cy="657727"/>
          </a:xfrm>
        </p:spPr>
        <p:txBody>
          <a:bodyPr/>
          <a:lstStyle/>
          <a:p>
            <a:r>
              <a:rPr lang="zh-CN" altLang="en-US" sz="2000" dirty="0">
                <a:latin typeface="Times New Roman" panose="02020603050405020304" pitchFamily="18" charset="0"/>
                <a:cs typeface="Times New Roman" panose="02020603050405020304" pitchFamily="18" charset="0"/>
              </a:rPr>
              <a:t>长短时记忆网络</a:t>
            </a:r>
            <a:endParaRPr lang="zh-CN" altLang="en-US" sz="2000" b="1"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 name="矩形 1">
                <a:extLst>
                  <a:ext uri="{FF2B5EF4-FFF2-40B4-BE49-F238E27FC236}">
                    <a16:creationId xmlns:a16="http://schemas.microsoft.com/office/drawing/2014/main" id="{9C63A1E7-0DD1-478B-A2C3-FEFF42E73321}"/>
                  </a:ext>
                </a:extLst>
              </p:cNvPr>
              <p:cNvSpPr/>
              <p:nvPr/>
            </p:nvSpPr>
            <p:spPr>
              <a:xfrm>
                <a:off x="112466" y="1042434"/>
                <a:ext cx="9031534" cy="5042214"/>
              </a:xfrm>
              <a:prstGeom prst="rect">
                <a:avLst/>
              </a:prstGeom>
            </p:spPr>
            <p:txBody>
              <a:bodyPr wrap="square">
                <a:spAutoFit/>
              </a:bodyPr>
              <a:lstStyle/>
              <a:p>
                <a:pPr indent="266700" algn="just">
                  <a:lnSpc>
                    <a:spcPct val="150000"/>
                  </a:lnSpc>
                  <a:spcAft>
                    <a:spcPts val="600"/>
                  </a:spcAft>
                </a:pPr>
                <a:r>
                  <a:rPr lang="zh-CN" altLang="zh-CN" sz="1600" kern="100" dirty="0">
                    <a:latin typeface="Times New Roman" panose="02020603050405020304" pitchFamily="18" charset="0"/>
                    <a:ea typeface="华文楷体" panose="02010600040101010101" pitchFamily="2" charset="-122"/>
                    <a:cs typeface="Times New Roman" panose="02020603050405020304" pitchFamily="18" charset="0"/>
                  </a:rPr>
                  <a:t>当给定序列数据中当前时刻</a:t>
                </a:r>
                <a14:m>
                  <m:oMath xmlns:m="http://schemas.openxmlformats.org/officeDocument/2006/math">
                    <m:r>
                      <a:rPr lang="en-US" altLang="zh-CN" sz="1600" i="1" kern="100">
                        <a:latin typeface="Cambria Math" panose="02040503050406030204" pitchFamily="18" charset="0"/>
                        <a:ea typeface="Cambria Math" panose="02040503050406030204" pitchFamily="18" charset="0"/>
                        <a:cs typeface="Times New Roman" panose="02020603050405020304" pitchFamily="18" charset="0"/>
                      </a:rPr>
                      <m:t>𝑡</m:t>
                    </m:r>
                  </m:oMath>
                </a14:m>
                <a:r>
                  <a:rPr lang="zh-CN" altLang="zh-CN" sz="1600" kern="100" dirty="0">
                    <a:latin typeface="Times New Roman" panose="02020603050405020304" pitchFamily="18" charset="0"/>
                    <a:ea typeface="华文楷体" panose="02010600040101010101" pitchFamily="2" charset="-122"/>
                    <a:cs typeface="Times New Roman" panose="02020603050405020304" pitchFamily="18" charset="0"/>
                  </a:rPr>
                  <a:t>的输入数据</a:t>
                </a:r>
                <a14:m>
                  <m:oMath xmlns:m="http://schemas.openxmlformats.org/officeDocument/2006/math">
                    <m:sSub>
                      <m:sSubPr>
                        <m:ctrlPr>
                          <a:rPr lang="zh-CN" altLang="zh-CN" sz="16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𝑡</m:t>
                        </m:r>
                      </m:sub>
                    </m:sSub>
                  </m:oMath>
                </a14:m>
                <a:r>
                  <a:rPr lang="zh-CN" altLang="zh-CN" sz="1600" kern="100" dirty="0">
                    <a:latin typeface="Times New Roman" panose="02020603050405020304" pitchFamily="18" charset="0"/>
                    <a:ea typeface="华文楷体" panose="02010600040101010101" pitchFamily="2" charset="-122"/>
                    <a:cs typeface="Times New Roman" panose="02020603050405020304" pitchFamily="18" charset="0"/>
                  </a:rPr>
                  <a:t>和前一时刻隐式编码</a:t>
                </a:r>
                <a14:m>
                  <m:oMath xmlns:m="http://schemas.openxmlformats.org/officeDocument/2006/math">
                    <m:sSub>
                      <m:sSubPr>
                        <m:ctrlPr>
                          <a:rPr lang="zh-CN" altLang="zh-CN" sz="16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h</m:t>
                        </m:r>
                      </m:e>
                      <m:sub>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𝑡</m:t>
                        </m:r>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−1</m:t>
                        </m:r>
                      </m:sub>
                    </m:sSub>
                  </m:oMath>
                </a14:m>
                <a:r>
                  <a:rPr lang="zh-CN" altLang="zh-CN" sz="1600" kern="100" dirty="0">
                    <a:latin typeface="Times New Roman" panose="02020603050405020304" pitchFamily="18" charset="0"/>
                    <a:ea typeface="华文楷体" panose="02010600040101010101" pitchFamily="2" charset="-122"/>
                    <a:cs typeface="Times New Roman" panose="02020603050405020304" pitchFamily="18" charset="0"/>
                  </a:rPr>
                  <a:t>时，可按照如下公式来计算内部记忆单元信息和隐式编码：</a:t>
                </a:r>
                <a:endParaRPr lang="en-US" altLang="zh-CN" sz="1600" kern="100" dirty="0">
                  <a:latin typeface="Times New Roman" panose="02020603050405020304" pitchFamily="18" charset="0"/>
                  <a:ea typeface="华文楷体" panose="02010600040101010101" pitchFamily="2" charset="-122"/>
                  <a:cs typeface="Times New Roman" panose="02020603050405020304" pitchFamily="18" charset="0"/>
                </a:endParaRPr>
              </a:p>
              <a:p>
                <a:pPr indent="266700" algn="just">
                  <a:lnSpc>
                    <a:spcPct val="150000"/>
                  </a:lnSpc>
                  <a:spcAft>
                    <a:spcPts val="600"/>
                  </a:spcAft>
                </a:pPr>
                <a:endParaRPr lang="zh-CN" altLang="zh-CN" sz="16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ctr">
                  <a:lnSpc>
                    <a:spcPct val="150000"/>
                  </a:lnSpc>
                  <a:spcAft>
                    <a:spcPts val="600"/>
                  </a:spcAft>
                </a:pPr>
                <a:r>
                  <a:rPr lang="zh-CN" altLang="zh-CN" sz="1400" kern="100" dirty="0">
                    <a:latin typeface="Times New Roman" panose="02020603050405020304" pitchFamily="18" charset="0"/>
                    <a:ea typeface="华文楷体" panose="02010600040101010101" pitchFamily="2" charset="-122"/>
                    <a:cs typeface="Times New Roman" panose="02020603050405020304" pitchFamily="18" charset="0"/>
                  </a:rPr>
                  <a:t>输入门信息输出：</a:t>
                </a:r>
                <a14:m>
                  <m:oMath xmlns:m="http://schemas.openxmlformats.org/officeDocument/2006/math">
                    <m:sSub>
                      <m:sSubPr>
                        <m:ctrlPr>
                          <a:rPr lang="zh-CN" altLang="zh-CN" sz="14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𝑖</m:t>
                        </m:r>
                      </m:e>
                      <m: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𝑡</m:t>
                        </m:r>
                      </m:sub>
                    </m:s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m:t>
                    </m:r>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𝑠𝑖𝑔𝑚𝑜𝑖𝑑</m:t>
                    </m:r>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400" i="1" kern="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𝑊</m:t>
                        </m:r>
                      </m:e>
                      <m: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𝑥𝑖</m:t>
                        </m:r>
                      </m:sub>
                    </m:sSub>
                    <m:sSub>
                      <m:sSubPr>
                        <m:ctrlPr>
                          <a:rPr lang="zh-CN" altLang="zh-CN" sz="14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𝑡</m:t>
                        </m:r>
                      </m:sub>
                    </m:s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400" i="1" kern="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𝑊</m:t>
                        </m:r>
                      </m:e>
                      <m: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h𝑖</m:t>
                        </m:r>
                      </m:sub>
                    </m:sSub>
                    <m:sSub>
                      <m:sSubPr>
                        <m:ctrlPr>
                          <a:rPr lang="zh-CN" altLang="zh-CN" sz="14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h</m:t>
                        </m:r>
                      </m:e>
                      <m: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𝑡</m:t>
                        </m:r>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−1</m:t>
                        </m:r>
                      </m:sub>
                    </m:s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400" i="1" kern="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𝑏</m:t>
                        </m:r>
                      </m:e>
                      <m: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𝑖</m:t>
                        </m:r>
                      </m:sub>
                    </m:s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m:t>
                    </m:r>
                  </m:oMath>
                </a14:m>
                <a:endPar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ctr">
                  <a:lnSpc>
                    <a:spcPct val="150000"/>
                  </a:lnSpc>
                  <a:spcAft>
                    <a:spcPts val="600"/>
                  </a:spcAft>
                </a:pPr>
                <a:r>
                  <a:rPr lang="zh-CN" altLang="zh-CN" sz="1400" kern="100" dirty="0">
                    <a:latin typeface="Times New Roman" panose="02020603050405020304" pitchFamily="18" charset="0"/>
                    <a:ea typeface="华文楷体" panose="02010600040101010101" pitchFamily="2" charset="-122"/>
                    <a:cs typeface="Times New Roman" panose="02020603050405020304" pitchFamily="18" charset="0"/>
                  </a:rPr>
                  <a:t>遗忘门信息输出：</a:t>
                </a:r>
                <a14:m>
                  <m:oMath xmlns:m="http://schemas.openxmlformats.org/officeDocument/2006/math">
                    <m:sSub>
                      <m:sSubPr>
                        <m:ctrlPr>
                          <a:rPr lang="zh-CN" altLang="zh-CN" sz="14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𝑓</m:t>
                        </m:r>
                      </m:e>
                      <m: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𝑡</m:t>
                        </m:r>
                      </m:sub>
                    </m:s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m:t>
                    </m:r>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𝑠𝑖𝑔𝑚𝑜𝑖𝑑</m:t>
                    </m:r>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400" i="1" kern="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𝑊</m:t>
                        </m:r>
                      </m:e>
                      <m: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𝑥𝑓</m:t>
                        </m:r>
                      </m:sub>
                    </m:sSub>
                    <m:sSub>
                      <m:sSubPr>
                        <m:ctrlPr>
                          <a:rPr lang="zh-CN" altLang="zh-CN" sz="14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𝑡</m:t>
                        </m:r>
                      </m:sub>
                    </m:s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400" i="1" kern="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𝑊</m:t>
                        </m:r>
                      </m:e>
                      <m: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h𝑓</m:t>
                        </m:r>
                      </m:sub>
                    </m:sSub>
                    <m:sSub>
                      <m:sSubPr>
                        <m:ctrlPr>
                          <a:rPr lang="zh-CN" altLang="zh-CN" sz="14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h</m:t>
                        </m:r>
                      </m:e>
                      <m: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𝑡</m:t>
                        </m:r>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−1</m:t>
                        </m:r>
                      </m:sub>
                    </m:s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400" i="1" kern="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𝑏</m:t>
                        </m:r>
                      </m:e>
                      <m: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𝑓</m:t>
                        </m:r>
                      </m:sub>
                    </m:s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m:t>
                    </m:r>
                  </m:oMath>
                </a14:m>
                <a:endPar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ctr">
                  <a:lnSpc>
                    <a:spcPct val="150000"/>
                  </a:lnSpc>
                  <a:spcAft>
                    <a:spcPts val="600"/>
                  </a:spcAft>
                </a:pPr>
                <a:r>
                  <a:rPr lang="zh-CN" altLang="zh-CN" sz="1400" kern="100" dirty="0">
                    <a:latin typeface="Times New Roman" panose="02020603050405020304" pitchFamily="18" charset="0"/>
                    <a:ea typeface="华文楷体" panose="02010600040101010101" pitchFamily="2" charset="-122"/>
                    <a:cs typeface="Times New Roman" panose="02020603050405020304" pitchFamily="18" charset="0"/>
                  </a:rPr>
                  <a:t>输出门信息输出：</a:t>
                </a:r>
                <a14:m>
                  <m:oMath xmlns:m="http://schemas.openxmlformats.org/officeDocument/2006/math">
                    <m:sSub>
                      <m:sSubPr>
                        <m:ctrlPr>
                          <a:rPr lang="zh-CN" altLang="zh-CN" sz="14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𝑜</m:t>
                        </m:r>
                      </m:e>
                      <m: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𝑡</m:t>
                        </m:r>
                      </m:sub>
                    </m:s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m:t>
                    </m:r>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𝑠𝑖𝑔𝑚𝑜𝑖𝑑</m:t>
                    </m:r>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400" i="1" kern="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𝑊</m:t>
                        </m:r>
                      </m:e>
                      <m: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𝑥𝑜</m:t>
                        </m:r>
                      </m:sub>
                    </m:sSub>
                    <m:sSub>
                      <m:sSubPr>
                        <m:ctrlPr>
                          <a:rPr lang="zh-CN" altLang="zh-CN" sz="14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𝑡</m:t>
                        </m:r>
                      </m:sub>
                    </m:s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400" i="1" kern="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𝑊</m:t>
                        </m:r>
                      </m:e>
                      <m: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h𝑜</m:t>
                        </m:r>
                      </m:sub>
                    </m:sSub>
                    <m:sSub>
                      <m:sSubPr>
                        <m:ctrlPr>
                          <a:rPr lang="zh-CN" altLang="zh-CN" sz="14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h</m:t>
                        </m:r>
                      </m:e>
                      <m: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𝑡</m:t>
                        </m:r>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−1</m:t>
                        </m:r>
                      </m:sub>
                    </m:s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400" i="1" kern="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𝑏</m:t>
                        </m:r>
                      </m:e>
                      <m: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𝑜</m:t>
                        </m:r>
                      </m:sub>
                    </m:s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m:t>
                    </m:r>
                  </m:oMath>
                </a14:m>
                <a:endPar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ctr">
                  <a:lnSpc>
                    <a:spcPct val="150000"/>
                  </a:lnSpc>
                  <a:spcAft>
                    <a:spcPts val="600"/>
                  </a:spcAft>
                </a:pPr>
                <a:r>
                  <a:rPr lang="zh-CN" altLang="zh-CN" sz="1400" kern="100" dirty="0">
                    <a:latin typeface="Times New Roman" panose="02020603050405020304" pitchFamily="18" charset="0"/>
                    <a:ea typeface="华文楷体" panose="02010600040101010101" pitchFamily="2" charset="-122"/>
                    <a:cs typeface="Times New Roman" panose="02020603050405020304" pitchFamily="18" charset="0"/>
                  </a:rPr>
                  <a:t>内部记忆单元信息输出：</a:t>
                </a:r>
                <a14:m>
                  <m:oMath xmlns:m="http://schemas.openxmlformats.org/officeDocument/2006/math">
                    <m:sSub>
                      <m:sSubPr>
                        <m:ctrlPr>
                          <a:rPr lang="zh-CN" altLang="zh-CN" sz="14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𝑐</m:t>
                        </m:r>
                      </m:e>
                      <m: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𝑡</m:t>
                        </m:r>
                      </m:sub>
                    </m:s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4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𝑓</m:t>
                        </m:r>
                      </m:e>
                      <m: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𝑡</m:t>
                        </m:r>
                      </m:sub>
                    </m:s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4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𝑐</m:t>
                        </m:r>
                      </m:e>
                      <m: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𝑡</m:t>
                        </m:r>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−1</m:t>
                        </m:r>
                      </m:sub>
                    </m:s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4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𝑖</m:t>
                        </m:r>
                      </m:e>
                      <m: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𝑡</m:t>
                        </m:r>
                      </m:sub>
                    </m:s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m:t>
                    </m:r>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𝑡𝑎𝑛h</m:t>
                    </m:r>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400" i="1" kern="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𝑊</m:t>
                        </m:r>
                      </m:e>
                      <m: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𝑥𝑐</m:t>
                        </m:r>
                      </m:sub>
                    </m:sSub>
                    <m:sSub>
                      <m:sSubPr>
                        <m:ctrlPr>
                          <a:rPr lang="zh-CN" altLang="zh-CN" sz="14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𝑡</m:t>
                        </m:r>
                      </m:sub>
                    </m:s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400" i="1" kern="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𝑊</m:t>
                        </m:r>
                      </m:e>
                      <m: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h𝑐</m:t>
                        </m:r>
                      </m:sub>
                    </m:sSub>
                    <m:sSub>
                      <m:sSubPr>
                        <m:ctrlPr>
                          <a:rPr lang="zh-CN" altLang="zh-CN" sz="14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h</m:t>
                        </m:r>
                      </m:e>
                      <m: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𝑡</m:t>
                        </m:r>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−1</m:t>
                        </m:r>
                      </m:sub>
                    </m:s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400" i="1" kern="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𝑏</m:t>
                        </m:r>
                      </m:e>
                      <m: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𝑐</m:t>
                        </m:r>
                      </m:sub>
                    </m:s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m:t>
                    </m:r>
                  </m:oMath>
                </a14:m>
                <a:endPar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ctr">
                  <a:lnSpc>
                    <a:spcPct val="150000"/>
                  </a:lnSpc>
                  <a:spcAft>
                    <a:spcPts val="600"/>
                  </a:spcAft>
                </a:pPr>
                <a:r>
                  <a:rPr lang="zh-CN" altLang="zh-CN" sz="1400" kern="100" dirty="0">
                    <a:latin typeface="Times New Roman" panose="02020603050405020304" pitchFamily="18" charset="0"/>
                    <a:ea typeface="华文楷体" panose="02010600040101010101" pitchFamily="2" charset="-122"/>
                    <a:cs typeface="Times New Roman" panose="02020603050405020304" pitchFamily="18" charset="0"/>
                  </a:rPr>
                  <a:t>隐式编码输出：</a:t>
                </a:r>
                <a14:m>
                  <m:oMath xmlns:m="http://schemas.openxmlformats.org/officeDocument/2006/math">
                    <m:sSub>
                      <m:sSubPr>
                        <m:ctrlPr>
                          <a:rPr lang="zh-CN" altLang="zh-CN" sz="14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h</m:t>
                        </m:r>
                      </m:e>
                      <m: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𝑡</m:t>
                        </m:r>
                      </m:sub>
                    </m:s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4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𝑜</m:t>
                        </m:r>
                      </m:e>
                      <m: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𝑡</m:t>
                        </m:r>
                      </m:sub>
                    </m:s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400" i="1" kern="100">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ltLang="zh-CN" sz="1400" kern="100">
                            <a:latin typeface="Cambria Math" panose="02040503050406030204" pitchFamily="18" charset="0"/>
                            <a:ea typeface="华文楷体" panose="02010600040101010101" pitchFamily="2" charset="-122"/>
                            <a:cs typeface="Times New Roman" panose="02020603050405020304" pitchFamily="18" charset="0"/>
                          </a:rPr>
                          <m:t>tanh</m:t>
                        </m:r>
                        <m:r>
                          <a:rPr lang="en-US" altLang="zh-CN" sz="1400" kern="100">
                            <a:latin typeface="Cambria Math" panose="02040503050406030204" pitchFamily="18" charset="0"/>
                            <a:ea typeface="华文楷体" panose="02010600040101010101" pitchFamily="2" charset="-122"/>
                            <a:cs typeface="Times New Roman" panose="02020603050405020304" pitchFamily="18" charset="0"/>
                          </a:rPr>
                          <m:t>⁡</m:t>
                        </m:r>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m:t>
                        </m:r>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𝑐</m:t>
                        </m:r>
                      </m:e>
                      <m: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𝑡</m:t>
                        </m:r>
                      </m:sub>
                    </m:s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m:t>
                    </m:r>
                  </m:oMath>
                </a14:m>
                <a:r>
                  <a:rPr lang="zh-CN" altLang="zh-CN" sz="1400" kern="100" dirty="0">
                    <a:latin typeface="Times New Roman" panose="02020603050405020304" pitchFamily="18" charset="0"/>
                    <a:ea typeface="华文楷体" panose="02010600040101010101" pitchFamily="2" charset="-122"/>
                    <a:cs typeface="Times New Roman" panose="02020603050405020304" pitchFamily="18" charset="0"/>
                  </a:rPr>
                  <a:t>或者</a:t>
                </a:r>
                <a14:m>
                  <m:oMath xmlns:m="http://schemas.openxmlformats.org/officeDocument/2006/math">
                    <m:sSub>
                      <m:sSubPr>
                        <m:ctrlPr>
                          <a:rPr lang="zh-CN" altLang="zh-CN" sz="14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h</m:t>
                        </m:r>
                      </m:e>
                      <m: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𝑡</m:t>
                        </m:r>
                      </m:sub>
                    </m:s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4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𝑜</m:t>
                        </m:r>
                      </m:e>
                      <m: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𝑡</m:t>
                        </m:r>
                      </m:sub>
                    </m:s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m:t>
                    </m:r>
                    <m:r>
                      <m:rPr>
                        <m:sty m:val="p"/>
                      </m:rPr>
                      <a:rPr lang="en-US" altLang="zh-CN" sz="1400" kern="100">
                        <a:latin typeface="Cambria Math" panose="02040503050406030204" pitchFamily="18" charset="0"/>
                        <a:ea typeface="华文楷体" panose="02010600040101010101" pitchFamily="2" charset="-122"/>
                        <a:cs typeface="Times New Roman" panose="02020603050405020304" pitchFamily="18" charset="0"/>
                      </a:rPr>
                      <m:t>tanh</m:t>
                    </m:r>
                    <m:r>
                      <a:rPr lang="en-US" altLang="zh-CN" sz="1400" kern="100">
                        <a:latin typeface="Cambria Math" panose="02040503050406030204" pitchFamily="18" charset="0"/>
                        <a:ea typeface="华文楷体" panose="02010600040101010101" pitchFamily="2" charset="-122"/>
                        <a:cs typeface="Times New Roman" panose="02020603050405020304" pitchFamily="18" charset="0"/>
                      </a:rPr>
                      <m:t>⁡</m:t>
                    </m:r>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4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𝑓</m:t>
                        </m:r>
                      </m:e>
                      <m: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𝑡</m:t>
                        </m:r>
                      </m:sub>
                    </m:s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4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𝑐</m:t>
                        </m:r>
                      </m:e>
                      <m: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𝑡</m:t>
                        </m:r>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−1</m:t>
                        </m:r>
                      </m:sub>
                    </m:s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4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𝑖</m:t>
                        </m:r>
                      </m:e>
                      <m: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𝑡</m:t>
                        </m:r>
                      </m:sub>
                    </m:s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m:t>
                    </m:r>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𝑡𝑎𝑛h</m:t>
                    </m:r>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400" i="1" kern="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𝑊</m:t>
                        </m:r>
                      </m:e>
                      <m: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𝑥𝑐</m:t>
                        </m:r>
                      </m:sub>
                    </m:sSub>
                    <m:sSub>
                      <m:sSubPr>
                        <m:ctrlPr>
                          <a:rPr lang="zh-CN" altLang="zh-CN" sz="14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𝑡</m:t>
                        </m:r>
                      </m:sub>
                    </m:s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400" i="1" kern="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𝑊</m:t>
                        </m:r>
                      </m:e>
                      <m: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h𝑐</m:t>
                        </m:r>
                      </m:sub>
                    </m:sSub>
                    <m:sSub>
                      <m:sSubPr>
                        <m:ctrlPr>
                          <a:rPr lang="zh-CN" altLang="zh-CN" sz="14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h</m:t>
                        </m:r>
                      </m:e>
                      <m: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𝑡</m:t>
                        </m:r>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−1</m:t>
                        </m:r>
                      </m:sub>
                    </m:s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400" i="1" kern="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𝑏</m:t>
                        </m:r>
                      </m:e>
                      <m: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𝑐</m:t>
                        </m:r>
                      </m:sub>
                    </m:s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m:t>
                    </m:r>
                  </m:oMath>
                </a14:m>
                <a:endPar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ctr">
                  <a:lnSpc>
                    <a:spcPct val="150000"/>
                  </a:lnSpc>
                  <a:spcAft>
                    <a:spcPts val="600"/>
                  </a:spcAft>
                </a:pPr>
                <a:endParaRPr lang="en-US" altLang="zh-CN" sz="1400" kern="100" dirty="0">
                  <a:latin typeface="Times New Roman" panose="02020603050405020304" pitchFamily="18" charset="0"/>
                  <a:ea typeface="华文楷体" panose="02010600040101010101" pitchFamily="2" charset="-122"/>
                  <a:cs typeface="Times New Roman" panose="02020603050405020304" pitchFamily="18" charset="0"/>
                </a:endParaRPr>
              </a:p>
              <a:p>
                <a:pPr indent="266700" algn="just">
                  <a:lnSpc>
                    <a:spcPct val="150000"/>
                  </a:lnSpc>
                  <a:spcAft>
                    <a:spcPts val="600"/>
                  </a:spcAft>
                </a:pPr>
                <a:r>
                  <a:rPr lang="zh-CN" altLang="zh-CN" sz="1400" kern="100" dirty="0">
                    <a:latin typeface="Times New Roman" panose="02020603050405020304" pitchFamily="18" charset="0"/>
                    <a:ea typeface="华文楷体" panose="02010600040101010101" pitchFamily="2" charset="-122"/>
                    <a:cs typeface="Times New Roman" panose="02020603050405020304" pitchFamily="18" charset="0"/>
                  </a:rPr>
                  <a:t>输入门、遗忘门和输出门通过各自参数对当前时刻输入数据</a:t>
                </a:r>
                <a14:m>
                  <m:oMath xmlns:m="http://schemas.openxmlformats.org/officeDocument/2006/math">
                    <m:sSub>
                      <m:sSubPr>
                        <m:ctrlPr>
                          <a:rPr lang="zh-CN" altLang="zh-CN" sz="14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𝑡</m:t>
                        </m:r>
                      </m:sub>
                    </m:sSub>
                  </m:oMath>
                </a14:m>
                <a:r>
                  <a:rPr lang="zh-CN" altLang="zh-CN" sz="1400" kern="100" dirty="0">
                    <a:latin typeface="Times New Roman" panose="02020603050405020304" pitchFamily="18" charset="0"/>
                    <a:ea typeface="华文楷体" panose="02010600040101010101" pitchFamily="2" charset="-122"/>
                    <a:cs typeface="Times New Roman" panose="02020603050405020304" pitchFamily="18" charset="0"/>
                  </a:rPr>
                  <a:t>和前一时刻隐式编码</a:t>
                </a:r>
                <a14:m>
                  <m:oMath xmlns:m="http://schemas.openxmlformats.org/officeDocument/2006/math">
                    <m:sSub>
                      <m:sSubPr>
                        <m:ctrlPr>
                          <a:rPr lang="zh-CN" altLang="zh-CN" sz="14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h</m:t>
                        </m:r>
                      </m:e>
                      <m: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𝑡</m:t>
                        </m:r>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−1</m:t>
                        </m:r>
                      </m:sub>
                    </m:sSub>
                  </m:oMath>
                </a14:m>
                <a:r>
                  <a:rPr lang="zh-CN" altLang="zh-CN" sz="1400" kern="100" dirty="0">
                    <a:latin typeface="Times New Roman" panose="02020603050405020304" pitchFamily="18" charset="0"/>
                    <a:ea typeface="华文楷体" panose="02010600040101010101" pitchFamily="2" charset="-122"/>
                    <a:cs typeface="Times New Roman" panose="02020603050405020304" pitchFamily="18" charset="0"/>
                  </a:rPr>
                  <a:t>处理后，利用</a:t>
                </a:r>
                <a14:m>
                  <m:oMath xmlns:m="http://schemas.openxmlformats.org/officeDocument/2006/math">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𝑠𝑖𝑔𝑚𝑜𝑖𝑑</m:t>
                    </m:r>
                  </m:oMath>
                </a14:m>
                <a:r>
                  <a:rPr lang="zh-CN" altLang="zh-CN" sz="1400" kern="100" dirty="0">
                    <a:latin typeface="Times New Roman" panose="02020603050405020304" pitchFamily="18" charset="0"/>
                    <a:ea typeface="华文楷体" panose="02010600040101010101" pitchFamily="2" charset="-122"/>
                    <a:cs typeface="Times New Roman" panose="02020603050405020304" pitchFamily="18" charset="0"/>
                  </a:rPr>
                  <a:t>对处理结果进行非线性映射，因此三种门结构的输出</a:t>
                </a:r>
                <a14:m>
                  <m:oMath xmlns:m="http://schemas.openxmlformats.org/officeDocument/2006/math">
                    <m:sSub>
                      <m:sSubPr>
                        <m:ctrlPr>
                          <a:rPr lang="zh-CN" altLang="zh-CN" sz="14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𝑖</m:t>
                        </m:r>
                      </m:e>
                      <m: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𝑡</m:t>
                        </m:r>
                      </m:sub>
                    </m:sSub>
                  </m:oMath>
                </a14:m>
                <a:r>
                  <a:rPr lang="zh-CN" altLang="zh-CN" sz="1400" kern="100" dirty="0">
                    <a:latin typeface="Times New Roman" panose="02020603050405020304" pitchFamily="18" charset="0"/>
                    <a:ea typeface="华文楷体" panose="02010600040101010101" pitchFamily="2" charset="-122"/>
                    <a:cs typeface="Times New Roman" panose="02020603050405020304" pitchFamily="18" charset="0"/>
                  </a:rPr>
                  <a:t>、</a:t>
                </a:r>
                <a14:m>
                  <m:oMath xmlns:m="http://schemas.openxmlformats.org/officeDocument/2006/math">
                    <m:sSub>
                      <m:sSubPr>
                        <m:ctrlPr>
                          <a:rPr lang="zh-CN" altLang="zh-CN" sz="14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𝑓</m:t>
                        </m:r>
                      </m:e>
                      <m: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𝑡</m:t>
                        </m:r>
                      </m:sub>
                    </m:sSub>
                  </m:oMath>
                </a14:m>
                <a:r>
                  <a:rPr lang="zh-CN" altLang="zh-CN" sz="1400" kern="100" dirty="0">
                    <a:latin typeface="Times New Roman" panose="02020603050405020304" pitchFamily="18" charset="0"/>
                    <a:ea typeface="华文楷体" panose="02010600040101010101" pitchFamily="2" charset="-122"/>
                    <a:cs typeface="Times New Roman" panose="02020603050405020304" pitchFamily="18" charset="0"/>
                  </a:rPr>
                  <a:t>和</a:t>
                </a:r>
                <a14:m>
                  <m:oMath xmlns:m="http://schemas.openxmlformats.org/officeDocument/2006/math">
                    <m:sSub>
                      <m:sSubPr>
                        <m:ctrlPr>
                          <a:rPr lang="zh-CN" altLang="zh-CN" sz="14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𝑜</m:t>
                        </m:r>
                      </m:e>
                      <m: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𝑡</m:t>
                        </m:r>
                      </m:sub>
                    </m:sSub>
                  </m:oMath>
                </a14:m>
                <a:r>
                  <a:rPr lang="zh-CN" altLang="zh-CN" sz="1400" kern="100" dirty="0">
                    <a:latin typeface="Times New Roman" panose="02020603050405020304" pitchFamily="18" charset="0"/>
                    <a:ea typeface="华文楷体" panose="02010600040101010101" pitchFamily="2" charset="-122"/>
                    <a:cs typeface="Times New Roman" panose="02020603050405020304" pitchFamily="18" charset="0"/>
                  </a:rPr>
                  <a:t>值域为</a:t>
                </a:r>
                <a14:m>
                  <m:oMath xmlns:m="http://schemas.openxmlformats.org/officeDocument/2006/math">
                    <m:r>
                      <a:rPr lang="en-US" altLang="zh-CN" sz="1400" kern="100">
                        <a:latin typeface="Cambria Math" panose="02040503050406030204" pitchFamily="18" charset="0"/>
                        <a:ea typeface="华文楷体" panose="02010600040101010101" pitchFamily="2" charset="-122"/>
                        <a:cs typeface="Times New Roman" panose="02020603050405020304" pitchFamily="18" charset="0"/>
                      </a:rPr>
                      <m:t>(0,1)</m:t>
                    </m:r>
                  </m:oMath>
                </a14:m>
                <a:r>
                  <a:rPr lang="zh-CN" altLang="zh-CN" sz="1400" kern="100" dirty="0">
                    <a:latin typeface="Times New Roman" panose="02020603050405020304" pitchFamily="18" charset="0"/>
                    <a:ea typeface="华文楷体" panose="02010600040101010101" pitchFamily="2" charset="-122"/>
                    <a:cs typeface="Times New Roman" panose="02020603050405020304" pitchFamily="18" charset="0"/>
                  </a:rPr>
                  <a:t>。正是由于三个门结构的输出值为位于</a:t>
                </a:r>
                <a:r>
                  <a:rPr lang="en-US" altLang="zh-CN" sz="1400" kern="100" dirty="0">
                    <a:latin typeface="Times New Roman" panose="02020603050405020304" pitchFamily="18" charset="0"/>
                    <a:ea typeface="华文楷体" panose="02010600040101010101" pitchFamily="2" charset="-122"/>
                    <a:cs typeface="Times New Roman" panose="02020603050405020304" pitchFamily="18" charset="0"/>
                  </a:rPr>
                  <a:t>0</a:t>
                </a:r>
                <a:r>
                  <a:rPr lang="zh-CN" altLang="zh-CN" sz="1400" kern="100" dirty="0">
                    <a:latin typeface="Times New Roman" panose="02020603050405020304" pitchFamily="18" charset="0"/>
                    <a:ea typeface="华文楷体" panose="02010600040101010101" pitchFamily="2" charset="-122"/>
                    <a:cs typeface="Times New Roman" panose="02020603050405020304" pitchFamily="18" charset="0"/>
                  </a:rPr>
                  <a:t>到</a:t>
                </a:r>
                <a:r>
                  <a:rPr lang="en-US" altLang="zh-CN" sz="1400" kern="100" dirty="0">
                    <a:latin typeface="Times New Roman" panose="02020603050405020304" pitchFamily="18" charset="0"/>
                    <a:ea typeface="华文楷体" panose="02010600040101010101" pitchFamily="2" charset="-122"/>
                    <a:cs typeface="Times New Roman" panose="02020603050405020304" pitchFamily="18" charset="0"/>
                  </a:rPr>
                  <a:t>1</a:t>
                </a:r>
                <a:r>
                  <a:rPr lang="zh-CN" altLang="zh-CN" sz="1400" kern="100" dirty="0">
                    <a:latin typeface="Times New Roman" panose="02020603050405020304" pitchFamily="18" charset="0"/>
                    <a:ea typeface="华文楷体" panose="02010600040101010101" pitchFamily="2" charset="-122"/>
                    <a:cs typeface="Times New Roman" panose="02020603050405020304" pitchFamily="18" charset="0"/>
                  </a:rPr>
                  <a:t>之间的向量，因此其在信息处理中起到了</a:t>
                </a:r>
                <a:r>
                  <a:rPr lang="en-US" altLang="zh-CN" sz="1400" kern="1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1400" kern="100" dirty="0">
                    <a:latin typeface="Times New Roman" panose="02020603050405020304" pitchFamily="18" charset="0"/>
                    <a:ea typeface="华文楷体" panose="02010600040101010101" pitchFamily="2" charset="-122"/>
                    <a:cs typeface="Times New Roman" panose="02020603050405020304" pitchFamily="18" charset="0"/>
                  </a:rPr>
                  <a:t>调控开关</a:t>
                </a:r>
                <a:r>
                  <a:rPr lang="en-US" altLang="zh-CN" sz="1400" kern="1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1400" kern="100" dirty="0">
                    <a:latin typeface="Times New Roman" panose="02020603050405020304" pitchFamily="18" charset="0"/>
                    <a:ea typeface="华文楷体" panose="02010600040101010101" pitchFamily="2" charset="-122"/>
                    <a:cs typeface="Times New Roman" panose="02020603050405020304" pitchFamily="18" charset="0"/>
                  </a:rPr>
                  <a:t>的</a:t>
                </a:r>
                <a:r>
                  <a:rPr lang="en-US" altLang="zh-CN" sz="1400" kern="1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1400" kern="100" dirty="0">
                    <a:latin typeface="Times New Roman" panose="02020603050405020304" pitchFamily="18" charset="0"/>
                    <a:ea typeface="华文楷体" panose="02010600040101010101" pitchFamily="2" charset="-122"/>
                    <a:cs typeface="Times New Roman" panose="02020603050405020304" pitchFamily="18" charset="0"/>
                  </a:rPr>
                  <a:t>门</a:t>
                </a:r>
                <a:r>
                  <a:rPr lang="en-US" altLang="zh-CN" sz="1400" kern="1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1400" kern="100" dirty="0">
                    <a:latin typeface="Times New Roman" panose="02020603050405020304" pitchFamily="18" charset="0"/>
                    <a:ea typeface="华文楷体" panose="02010600040101010101" pitchFamily="2" charset="-122"/>
                    <a:cs typeface="Times New Roman" panose="02020603050405020304" pitchFamily="18" charset="0"/>
                  </a:rPr>
                  <a:t>作用。三个门结构所输出向量的维数、内部记忆单元的维数和隐式编码的维数均相等。</a:t>
                </a:r>
                <a:endPar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endParaRPr>
              </a:p>
            </p:txBody>
          </p:sp>
        </mc:Choice>
        <mc:Fallback xmlns="">
          <p:sp>
            <p:nvSpPr>
              <p:cNvPr id="2" name="矩形 1">
                <a:extLst>
                  <a:ext uri="{FF2B5EF4-FFF2-40B4-BE49-F238E27FC236}">
                    <a16:creationId xmlns:a16="http://schemas.microsoft.com/office/drawing/2014/main" id="{9C63A1E7-0DD1-478B-A2C3-FEFF42E73321}"/>
                  </a:ext>
                </a:extLst>
              </p:cNvPr>
              <p:cNvSpPr>
                <a:spLocks noRot="1" noChangeAspect="1" noMove="1" noResize="1" noEditPoints="1" noAdjustHandles="1" noChangeArrowheads="1" noChangeShapeType="1" noTextEdit="1"/>
              </p:cNvSpPr>
              <p:nvPr/>
            </p:nvSpPr>
            <p:spPr>
              <a:xfrm>
                <a:off x="112466" y="1042434"/>
                <a:ext cx="9031534" cy="5042214"/>
              </a:xfrm>
              <a:prstGeom prst="rect">
                <a:avLst/>
              </a:prstGeom>
              <a:blipFill>
                <a:blip r:embed="rId3"/>
                <a:stretch>
                  <a:fillRect l="-337" r="-337" b="-363"/>
                </a:stretch>
              </a:blipFill>
            </p:spPr>
            <p:txBody>
              <a:bodyPr/>
              <a:lstStyle/>
              <a:p>
                <a:r>
                  <a:rPr lang="zh-CN" altLang="en-US">
                    <a:noFill/>
                  </a:rPr>
                  <a:t> </a:t>
                </a:r>
              </a:p>
            </p:txBody>
          </p:sp>
        </mc:Fallback>
      </mc:AlternateContent>
      <p:sp>
        <p:nvSpPr>
          <p:cNvPr id="3" name="矩形: 圆角 2">
            <a:extLst>
              <a:ext uri="{FF2B5EF4-FFF2-40B4-BE49-F238E27FC236}">
                <a16:creationId xmlns:a16="http://schemas.microsoft.com/office/drawing/2014/main" id="{D84D972B-9AD6-4F88-B4CF-4E97FA8E5211}"/>
              </a:ext>
            </a:extLst>
          </p:cNvPr>
          <p:cNvSpPr/>
          <p:nvPr/>
        </p:nvSpPr>
        <p:spPr>
          <a:xfrm>
            <a:off x="594482" y="2171088"/>
            <a:ext cx="8254049" cy="2317784"/>
          </a:xfrm>
          <a:prstGeom prst="roundRect">
            <a:avLst/>
          </a:prstGeom>
          <a:solidFill>
            <a:schemeClr val="accent3">
              <a:lumMod val="40000"/>
              <a:lumOff val="60000"/>
              <a:alpha val="3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69143903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标题 1"/>
          <p:cNvSpPr>
            <a:spLocks noGrp="1"/>
          </p:cNvSpPr>
          <p:nvPr>
            <p:ph type="title"/>
          </p:nvPr>
        </p:nvSpPr>
        <p:spPr>
          <a:xfrm>
            <a:off x="772871" y="96201"/>
            <a:ext cx="7507706" cy="657727"/>
          </a:xfrm>
        </p:spPr>
        <p:txBody>
          <a:bodyPr/>
          <a:lstStyle/>
          <a:p>
            <a:r>
              <a:rPr lang="zh-CN" altLang="en-US" sz="2000" dirty="0">
                <a:latin typeface="Times New Roman" panose="02020603050405020304" pitchFamily="18" charset="0"/>
                <a:cs typeface="Times New Roman" panose="02020603050405020304" pitchFamily="18" charset="0"/>
              </a:rPr>
              <a:t>长短时记忆网络</a:t>
            </a:r>
            <a:endParaRPr lang="zh-CN" altLang="en-US" sz="2000" b="1"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矩形 2">
                <a:extLst>
                  <a:ext uri="{FF2B5EF4-FFF2-40B4-BE49-F238E27FC236}">
                    <a16:creationId xmlns:a16="http://schemas.microsoft.com/office/drawing/2014/main" id="{5C856FB5-8033-40D2-8178-F7E3030E7068}"/>
                  </a:ext>
                </a:extLst>
              </p:cNvPr>
              <p:cNvSpPr/>
              <p:nvPr/>
            </p:nvSpPr>
            <p:spPr>
              <a:xfrm>
                <a:off x="386298" y="4629008"/>
                <a:ext cx="8254049" cy="1892826"/>
              </a:xfrm>
              <a:prstGeom prst="rect">
                <a:avLst/>
              </a:prstGeom>
            </p:spPr>
            <p:txBody>
              <a:bodyPr wrap="square">
                <a:spAutoFit/>
              </a:bodyPr>
              <a:lstStyle/>
              <a:p>
                <a:pPr marL="285750" indent="-285750" algn="just">
                  <a:spcAft>
                    <a:spcPts val="600"/>
                  </a:spcAft>
                  <a:buFont typeface="Wingdings" panose="05000000000000000000" pitchFamily="2" charset="2"/>
                  <a:buChar char="u"/>
                </a:pPr>
                <a:r>
                  <a:rPr lang="zh-CN" altLang="zh-CN" sz="1400" kern="100" dirty="0">
                    <a:latin typeface="Times New Roman" panose="02020603050405020304" pitchFamily="18" charset="0"/>
                    <a:ea typeface="华文楷体" panose="02010600040101010101" pitchFamily="2" charset="-122"/>
                    <a:cs typeface="Times New Roman" panose="02020603050405020304" pitchFamily="18" charset="0"/>
                  </a:rPr>
                  <a:t>在每个时刻</a:t>
                </a:r>
                <a14:m>
                  <m:oMath xmlns:m="http://schemas.openxmlformats.org/officeDocument/2006/math">
                    <m:r>
                      <a:rPr lang="en-US" altLang="zh-CN" sz="1400" i="1" kern="100">
                        <a:latin typeface="Cambria Math" panose="02040503050406030204" pitchFamily="18" charset="0"/>
                        <a:ea typeface="Cambria Math" panose="02040503050406030204" pitchFamily="18" charset="0"/>
                        <a:cs typeface="Times New Roman" panose="02020603050405020304" pitchFamily="18" charset="0"/>
                      </a:rPr>
                      <m:t>𝑡</m:t>
                    </m:r>
                  </m:oMath>
                </a14:m>
                <a:r>
                  <a:rPr lang="zh-CN" altLang="zh-CN" sz="1400" kern="100" dirty="0">
                    <a:latin typeface="Times New Roman" panose="02020603050405020304" pitchFamily="18" charset="0"/>
                    <a:ea typeface="华文楷体" panose="02010600040101010101" pitchFamily="2" charset="-122"/>
                    <a:cs typeface="Times New Roman" panose="02020603050405020304" pitchFamily="18" charset="0"/>
                  </a:rPr>
                  <a:t>中只有内部记忆单元信息</a:t>
                </a:r>
                <a14:m>
                  <m:oMath xmlns:m="http://schemas.openxmlformats.org/officeDocument/2006/math">
                    <m:sSub>
                      <m:sSubPr>
                        <m:ctrlPr>
                          <a:rPr lang="zh-CN" altLang="zh-CN" sz="14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𝑐</m:t>
                        </m:r>
                      </m:e>
                      <m: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𝑡</m:t>
                        </m:r>
                      </m:sub>
                    </m:sSub>
                  </m:oMath>
                </a14:m>
                <a:r>
                  <a:rPr lang="zh-CN" altLang="zh-CN" sz="1400" kern="100" dirty="0">
                    <a:latin typeface="Times New Roman" panose="02020603050405020304" pitchFamily="18" charset="0"/>
                    <a:ea typeface="华文楷体" panose="02010600040101010101" pitchFamily="2" charset="-122"/>
                    <a:cs typeface="Times New Roman" panose="02020603050405020304" pitchFamily="18" charset="0"/>
                  </a:rPr>
                  <a:t>和隐式编码</a:t>
                </a:r>
                <a14:m>
                  <m:oMath xmlns:m="http://schemas.openxmlformats.org/officeDocument/2006/math">
                    <m:sSub>
                      <m:sSubPr>
                        <m:ctrlPr>
                          <a:rPr lang="zh-CN" altLang="zh-CN" sz="14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h</m:t>
                        </m:r>
                      </m:e>
                      <m: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𝑡</m:t>
                        </m:r>
                      </m:sub>
                    </m:sSub>
                  </m:oMath>
                </a14:m>
                <a:r>
                  <a:rPr lang="zh-CN" altLang="zh-CN" sz="1400" kern="100" dirty="0">
                    <a:latin typeface="Times New Roman" panose="02020603050405020304" pitchFamily="18" charset="0"/>
                    <a:ea typeface="华文楷体" panose="02010600040101010101" pitchFamily="2" charset="-122"/>
                    <a:cs typeface="Times New Roman" panose="02020603050405020304" pitchFamily="18" charset="0"/>
                  </a:rPr>
                  <a:t>这两种信息起到了对序列信息进行传递的作用。每个时刻</a:t>
                </a:r>
                <a14:m>
                  <m:oMath xmlns:m="http://schemas.openxmlformats.org/officeDocument/2006/math">
                    <m:r>
                      <a:rPr lang="en-US" altLang="zh-CN" sz="1400" i="1" kern="100">
                        <a:latin typeface="Cambria Math" panose="02040503050406030204" pitchFamily="18" charset="0"/>
                        <a:ea typeface="Cambria Math" panose="02040503050406030204" pitchFamily="18" charset="0"/>
                        <a:cs typeface="Times New Roman" panose="02020603050405020304" pitchFamily="18" charset="0"/>
                      </a:rPr>
                      <m:t>𝑡</m:t>
                    </m:r>
                  </m:oMath>
                </a14:m>
                <a:r>
                  <a:rPr lang="zh-CN" altLang="zh-CN" sz="1400" kern="100" dirty="0">
                    <a:latin typeface="Times New Roman" panose="02020603050405020304" pitchFamily="18" charset="0"/>
                    <a:ea typeface="华文楷体" panose="02010600040101010101" pitchFamily="2" charset="-122"/>
                    <a:cs typeface="Times New Roman" panose="02020603050405020304" pitchFamily="18" charset="0"/>
                  </a:rPr>
                  <a:t>只有</a:t>
                </a:r>
                <a14:m>
                  <m:oMath xmlns:m="http://schemas.openxmlformats.org/officeDocument/2006/math">
                    <m:sSub>
                      <m:sSubPr>
                        <m:ctrlPr>
                          <a:rPr lang="zh-CN" altLang="zh-CN" sz="14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h</m:t>
                        </m:r>
                      </m:e>
                      <m: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𝑡</m:t>
                        </m:r>
                      </m:sub>
                    </m:sSub>
                  </m:oMath>
                </a14:m>
                <a:r>
                  <a:rPr lang="zh-CN" altLang="zh-CN" sz="1400" kern="100" dirty="0">
                    <a:latin typeface="Times New Roman" panose="02020603050405020304" pitchFamily="18" charset="0"/>
                    <a:ea typeface="华文楷体" panose="02010600040101010101" pitchFamily="2" charset="-122"/>
                    <a:cs typeface="Times New Roman" panose="02020603050405020304" pitchFamily="18" charset="0"/>
                  </a:rPr>
                  <a:t>作为本时刻的输出以用于分类等处理。</a:t>
                </a:r>
                <a:endPar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endParaRPr>
              </a:p>
              <a:p>
                <a:pPr marL="285750" indent="-285750" algn="just">
                  <a:spcAft>
                    <a:spcPts val="600"/>
                  </a:spcAft>
                  <a:buFont typeface="Wingdings" panose="05000000000000000000" pitchFamily="2" charset="2"/>
                  <a:buChar char="u"/>
                </a:pPr>
                <a:r>
                  <a:rPr lang="zh-CN" altLang="zh-CN" sz="1400" kern="100" dirty="0">
                    <a:latin typeface="Times New Roman" panose="02020603050405020304" pitchFamily="18" charset="0"/>
                    <a:ea typeface="华文楷体" panose="02010600040101010101" pitchFamily="2" charset="-122"/>
                    <a:cs typeface="Times New Roman" panose="02020603050405020304" pitchFamily="18" charset="0"/>
                  </a:rPr>
                  <a:t>以输入门</a:t>
                </a:r>
                <a14:m>
                  <m:oMath xmlns:m="http://schemas.openxmlformats.org/officeDocument/2006/math">
                    <m:sSub>
                      <m:sSubPr>
                        <m:ctrlPr>
                          <a:rPr lang="zh-CN" altLang="zh-CN" sz="14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𝑖</m:t>
                        </m:r>
                      </m:e>
                      <m: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𝑡</m:t>
                        </m:r>
                      </m:sub>
                    </m:s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m:t>
                    </m:r>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𝑠𝑖𝑔𝑚𝑜𝑖𝑑</m:t>
                    </m:r>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400" i="1" kern="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𝑊</m:t>
                        </m:r>
                      </m:e>
                      <m: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𝑥𝑖</m:t>
                        </m:r>
                      </m:sub>
                    </m:sSub>
                    <m:sSub>
                      <m:sSubPr>
                        <m:ctrlPr>
                          <a:rPr lang="zh-CN" altLang="zh-CN" sz="14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𝑡</m:t>
                        </m:r>
                      </m:sub>
                    </m:s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400" i="1" kern="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𝑊</m:t>
                        </m:r>
                      </m:e>
                      <m: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h𝑖</m:t>
                        </m:r>
                      </m:sub>
                    </m:sSub>
                    <m:sSub>
                      <m:sSubPr>
                        <m:ctrlPr>
                          <a:rPr lang="zh-CN" altLang="zh-CN" sz="14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h</m:t>
                        </m:r>
                      </m:e>
                      <m: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𝑡</m:t>
                        </m:r>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−1</m:t>
                        </m:r>
                      </m:sub>
                    </m:s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400" i="1" kern="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𝑏</m:t>
                        </m:r>
                      </m:e>
                      <m: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𝑖</m:t>
                        </m:r>
                      </m:sub>
                    </m:s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m:t>
                    </m:r>
                  </m:oMath>
                </a14:m>
                <a:r>
                  <a:rPr lang="zh-CN" altLang="zh-CN" sz="1400" kern="100" dirty="0">
                    <a:latin typeface="Times New Roman" panose="02020603050405020304" pitchFamily="18" charset="0"/>
                    <a:ea typeface="华文楷体" panose="02010600040101010101" pitchFamily="2" charset="-122"/>
                    <a:cs typeface="Times New Roman" panose="02020603050405020304" pitchFamily="18" charset="0"/>
                  </a:rPr>
                  <a:t>为例，在</a:t>
                </a:r>
                <a14:m>
                  <m:oMath xmlns:m="http://schemas.openxmlformats.org/officeDocument/2006/math">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𝑠𝑖𝑔𝑚𝑜𝑖𝑑</m:t>
                    </m:r>
                  </m:oMath>
                </a14:m>
                <a:r>
                  <a:rPr lang="zh-CN" altLang="zh-CN" sz="1400" kern="100" dirty="0">
                    <a:latin typeface="Times New Roman" panose="02020603050405020304" pitchFamily="18" charset="0"/>
                    <a:ea typeface="华文楷体" panose="02010600040101010101" pitchFamily="2" charset="-122"/>
                    <a:cs typeface="Times New Roman" panose="02020603050405020304" pitchFamily="18" charset="0"/>
                  </a:rPr>
                  <a:t>函数作用下，假设输入门</a:t>
                </a:r>
                <a14:m>
                  <m:oMath xmlns:m="http://schemas.openxmlformats.org/officeDocument/2006/math">
                    <m:sSub>
                      <m:sSubPr>
                        <m:ctrlPr>
                          <a:rPr lang="zh-CN" altLang="zh-CN" sz="14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𝑖</m:t>
                        </m:r>
                      </m:e>
                      <m: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𝑡</m:t>
                        </m:r>
                      </m:sub>
                    </m:sSub>
                  </m:oMath>
                </a14:m>
                <a:r>
                  <a:rPr lang="zh-CN" altLang="zh-CN" sz="1400" kern="100" dirty="0">
                    <a:latin typeface="Times New Roman" panose="02020603050405020304" pitchFamily="18" charset="0"/>
                    <a:ea typeface="华文楷体" panose="02010600040101010101" pitchFamily="2" charset="-122"/>
                    <a:cs typeface="Times New Roman" panose="02020603050405020304" pitchFamily="18" charset="0"/>
                  </a:rPr>
                  <a:t>的取值为</a:t>
                </a:r>
                <a14:m>
                  <m:oMath xmlns:m="http://schemas.openxmlformats.org/officeDocument/2006/math">
                    <m:r>
                      <a:rPr lang="en-US" altLang="zh-CN" sz="1400" kern="100">
                        <a:latin typeface="Cambria Math" panose="02040503050406030204" pitchFamily="18" charset="0"/>
                        <a:ea typeface="华文楷体" panose="02010600040101010101" pitchFamily="2" charset="-122"/>
                        <a:cs typeface="Times New Roman" panose="02020603050405020304" pitchFamily="18" charset="0"/>
                      </a:rPr>
                      <m:t>(0.05, 0.1,0.8)</m:t>
                    </m:r>
                  </m:oMath>
                </a14:m>
                <a:r>
                  <a:rPr lang="zh-CN" altLang="zh-CN" sz="1400" kern="100" dirty="0">
                    <a:latin typeface="Times New Roman" panose="02020603050405020304" pitchFamily="18" charset="0"/>
                    <a:ea typeface="华文楷体" panose="02010600040101010101" pitchFamily="2" charset="-122"/>
                    <a:cs typeface="Times New Roman" panose="02020603050405020304" pitchFamily="18" charset="0"/>
                  </a:rPr>
                  <a:t>，则通过</a:t>
                </a:r>
                <a14:m>
                  <m:oMath xmlns:m="http://schemas.openxmlformats.org/officeDocument/2006/math">
                    <m:sSub>
                      <m:sSubPr>
                        <m:ctrlPr>
                          <a:rPr lang="zh-CN" altLang="zh-CN" sz="14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𝑖</m:t>
                        </m:r>
                      </m:e>
                      <m: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𝑡</m:t>
                        </m:r>
                      </m:sub>
                    </m:s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m:t>
                    </m:r>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𝑡𝑎𝑛h</m:t>
                    </m:r>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400" i="1" kern="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𝑊</m:t>
                        </m:r>
                      </m:e>
                      <m: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𝑥𝑐</m:t>
                        </m:r>
                      </m:sub>
                    </m:sSub>
                    <m:sSub>
                      <m:sSubPr>
                        <m:ctrlPr>
                          <a:rPr lang="zh-CN" altLang="zh-CN" sz="14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𝑡</m:t>
                        </m:r>
                      </m:sub>
                    </m:s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400" i="1" kern="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𝑊</m:t>
                        </m:r>
                      </m:e>
                      <m: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h𝑐</m:t>
                        </m:r>
                      </m:sub>
                    </m:sSub>
                    <m:sSub>
                      <m:sSubPr>
                        <m:ctrlPr>
                          <a:rPr lang="zh-CN" altLang="zh-CN" sz="14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h</m:t>
                        </m:r>
                      </m:e>
                      <m: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𝑡</m:t>
                        </m:r>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−1</m:t>
                        </m:r>
                      </m:sub>
                    </m:s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400" i="1" kern="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𝑏</m:t>
                        </m:r>
                      </m:e>
                      <m: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𝑐</m:t>
                        </m:r>
                      </m:sub>
                    </m:s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m:t>
                    </m:r>
                  </m:oMath>
                </a14:m>
                <a:r>
                  <a:rPr lang="zh-CN" altLang="zh-CN" sz="1400" kern="100" dirty="0">
                    <a:latin typeface="Times New Roman" panose="02020603050405020304" pitchFamily="18" charset="0"/>
                    <a:ea typeface="华文楷体" panose="02010600040101010101" pitchFamily="2" charset="-122"/>
                    <a:cs typeface="Times New Roman" panose="02020603050405020304" pitchFamily="18" charset="0"/>
                  </a:rPr>
                  <a:t>中按位相乘</a:t>
                </a:r>
                <a14:m>
                  <m:oMath xmlns:m="http://schemas.openxmlformats.org/officeDocument/2006/math">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m:t>
                    </m:r>
                  </m:oMath>
                </a14:m>
                <a:r>
                  <a:rPr lang="zh-CN" altLang="zh-CN" sz="1400" kern="100" dirty="0">
                    <a:latin typeface="Times New Roman" panose="02020603050405020304" pitchFamily="18" charset="0"/>
                    <a:ea typeface="华文楷体" panose="02010600040101010101" pitchFamily="2" charset="-122"/>
                    <a:cs typeface="Times New Roman" panose="02020603050405020304" pitchFamily="18" charset="0"/>
                  </a:rPr>
                  <a:t>操作，输入门会</a:t>
                </a:r>
                <a:r>
                  <a:rPr lang="en-US" altLang="zh-CN" sz="1400" kern="1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1400" kern="100" dirty="0">
                    <a:latin typeface="Times New Roman" panose="02020603050405020304" pitchFamily="18" charset="0"/>
                    <a:ea typeface="华文楷体" panose="02010600040101010101" pitchFamily="2" charset="-122"/>
                    <a:cs typeface="Times New Roman" panose="02020603050405020304" pitchFamily="18" charset="0"/>
                  </a:rPr>
                  <a:t>阻断</a:t>
                </a:r>
                <a:r>
                  <a:rPr lang="en-US" altLang="zh-CN" sz="1400" kern="1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1400" kern="100" dirty="0">
                    <a:latin typeface="Times New Roman" panose="02020603050405020304" pitchFamily="18" charset="0"/>
                    <a:ea typeface="华文楷体" panose="02010600040101010101" pitchFamily="2" charset="-122"/>
                    <a:cs typeface="Times New Roman" panose="02020603050405020304" pitchFamily="18" charset="0"/>
                  </a:rPr>
                  <a:t>一些信息进行后续操作（如</a:t>
                </a:r>
                <a:r>
                  <a:rPr lang="en-US" altLang="zh-CN" sz="1400" kern="100" dirty="0">
                    <a:latin typeface="Times New Roman" panose="02020603050405020304" pitchFamily="18" charset="0"/>
                    <a:ea typeface="华文楷体" panose="02010600040101010101" pitchFamily="2" charset="-122"/>
                    <a:cs typeface="Times New Roman" panose="02020603050405020304" pitchFamily="18" charset="0"/>
                  </a:rPr>
                  <a:t>0.05</a:t>
                </a:r>
                <a:r>
                  <a:rPr lang="zh-CN" altLang="zh-CN" sz="1400" kern="100" dirty="0">
                    <a:latin typeface="Times New Roman" panose="02020603050405020304" pitchFamily="18" charset="0"/>
                    <a:ea typeface="华文楷体" panose="02010600040101010101" pitchFamily="2" charset="-122"/>
                    <a:cs typeface="Times New Roman" panose="02020603050405020304" pitchFamily="18" charset="0"/>
                  </a:rPr>
                  <a:t>和</a:t>
                </a:r>
                <a:r>
                  <a:rPr lang="en-US" altLang="zh-CN" sz="1400" kern="100" dirty="0">
                    <a:latin typeface="Times New Roman" panose="02020603050405020304" pitchFamily="18" charset="0"/>
                    <a:ea typeface="华文楷体" panose="02010600040101010101" pitchFamily="2" charset="-122"/>
                    <a:cs typeface="Times New Roman" panose="02020603050405020304" pitchFamily="18" charset="0"/>
                  </a:rPr>
                  <a:t>0.1</a:t>
                </a:r>
                <a:r>
                  <a:rPr lang="zh-CN" altLang="zh-CN" sz="1400" kern="100" dirty="0">
                    <a:latin typeface="Times New Roman" panose="02020603050405020304" pitchFamily="18" charset="0"/>
                    <a:ea typeface="华文楷体" panose="02010600040101010101" pitchFamily="2" charset="-122"/>
                    <a:cs typeface="Times New Roman" panose="02020603050405020304" pitchFamily="18" charset="0"/>
                  </a:rPr>
                  <a:t>所对应按位相乘的信息）、也会</a:t>
                </a:r>
                <a:r>
                  <a:rPr lang="en-US" altLang="zh-CN" sz="1400" kern="1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1400" kern="100" dirty="0">
                    <a:latin typeface="Times New Roman" panose="02020603050405020304" pitchFamily="18" charset="0"/>
                    <a:ea typeface="华文楷体" panose="02010600040101010101" pitchFamily="2" charset="-122"/>
                    <a:cs typeface="Times New Roman" panose="02020603050405020304" pitchFamily="18" charset="0"/>
                  </a:rPr>
                  <a:t>放入</a:t>
                </a:r>
                <a:r>
                  <a:rPr lang="en-US" altLang="zh-CN" sz="1400" kern="1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1400" kern="100" dirty="0">
                    <a:latin typeface="Times New Roman" panose="02020603050405020304" pitchFamily="18" charset="0"/>
                    <a:ea typeface="华文楷体" panose="02010600040101010101" pitchFamily="2" charset="-122"/>
                    <a:cs typeface="Times New Roman" panose="02020603050405020304" pitchFamily="18" charset="0"/>
                  </a:rPr>
                  <a:t>一些信息进行后续操作（如</a:t>
                </a:r>
                <a:r>
                  <a:rPr lang="en-US" altLang="zh-CN" sz="1400" kern="100" dirty="0">
                    <a:latin typeface="Times New Roman" panose="02020603050405020304" pitchFamily="18" charset="0"/>
                    <a:ea typeface="华文楷体" panose="02010600040101010101" pitchFamily="2" charset="-122"/>
                    <a:cs typeface="Times New Roman" panose="02020603050405020304" pitchFamily="18" charset="0"/>
                  </a:rPr>
                  <a:t>0.8</a:t>
                </a:r>
                <a:r>
                  <a:rPr lang="zh-CN" altLang="zh-CN" sz="1400" kern="100" dirty="0">
                    <a:latin typeface="Times New Roman" panose="02020603050405020304" pitchFamily="18" charset="0"/>
                    <a:ea typeface="华文楷体" panose="02010600040101010101" pitchFamily="2" charset="-122"/>
                    <a:cs typeface="Times New Roman" panose="02020603050405020304" pitchFamily="18" charset="0"/>
                  </a:rPr>
                  <a:t>所对应按位相乘的信息）。当然，如果门的某一位取值为</a:t>
                </a:r>
                <a:r>
                  <a:rPr lang="en-US" altLang="zh-CN" sz="1400" kern="100" dirty="0">
                    <a:latin typeface="Times New Roman" panose="02020603050405020304" pitchFamily="18" charset="0"/>
                    <a:ea typeface="华文楷体" panose="02010600040101010101" pitchFamily="2" charset="-122"/>
                    <a:cs typeface="Times New Roman" panose="02020603050405020304" pitchFamily="18" charset="0"/>
                  </a:rPr>
                  <a:t>0</a:t>
                </a:r>
                <a:r>
                  <a:rPr lang="zh-CN" altLang="zh-CN" sz="1400" kern="100" dirty="0">
                    <a:latin typeface="Times New Roman" panose="02020603050405020304" pitchFamily="18" charset="0"/>
                    <a:ea typeface="华文楷体" panose="02010600040101010101" pitchFamily="2" charset="-122"/>
                    <a:cs typeface="Times New Roman" panose="02020603050405020304" pitchFamily="18" charset="0"/>
                  </a:rPr>
                  <a:t>，表示这一位所对应信息为全闭、禁止信息通过；如果门的某一位取值为</a:t>
                </a:r>
                <a:r>
                  <a:rPr lang="en-US" altLang="zh-CN" sz="1400" kern="100" dirty="0">
                    <a:latin typeface="Times New Roman" panose="02020603050405020304" pitchFamily="18" charset="0"/>
                    <a:ea typeface="华文楷体" panose="02010600040101010101" pitchFamily="2" charset="-122"/>
                    <a:cs typeface="Times New Roman" panose="02020603050405020304" pitchFamily="18" charset="0"/>
                  </a:rPr>
                  <a:t>1</a:t>
                </a:r>
                <a:r>
                  <a:rPr lang="zh-CN" altLang="zh-CN" sz="1400" kern="100" dirty="0">
                    <a:latin typeface="Times New Roman" panose="02020603050405020304" pitchFamily="18" charset="0"/>
                    <a:ea typeface="华文楷体" panose="02010600040101010101" pitchFamily="2" charset="-122"/>
                    <a:cs typeface="Times New Roman" panose="02020603050405020304" pitchFamily="18" charset="0"/>
                  </a:rPr>
                  <a:t>，表示这一位所对应的信息为全开、容许信息全部通过。遗忘门不容许一些信息后续传递，从另外一个侧面而言是为了关注需要关注信息。</a:t>
                </a:r>
                <a:endPar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endParaRPr>
              </a:p>
            </p:txBody>
          </p:sp>
        </mc:Choice>
        <mc:Fallback xmlns="">
          <p:sp>
            <p:nvSpPr>
              <p:cNvPr id="3" name="矩形 2">
                <a:extLst>
                  <a:ext uri="{FF2B5EF4-FFF2-40B4-BE49-F238E27FC236}">
                    <a16:creationId xmlns:a16="http://schemas.microsoft.com/office/drawing/2014/main" id="{5C856FB5-8033-40D2-8178-F7E3030E7068}"/>
                  </a:ext>
                </a:extLst>
              </p:cNvPr>
              <p:cNvSpPr>
                <a:spLocks noRot="1" noChangeAspect="1" noMove="1" noResize="1" noEditPoints="1" noAdjustHandles="1" noChangeArrowheads="1" noChangeShapeType="1" noTextEdit="1"/>
              </p:cNvSpPr>
              <p:nvPr/>
            </p:nvSpPr>
            <p:spPr>
              <a:xfrm>
                <a:off x="386298" y="4629008"/>
                <a:ext cx="8254049" cy="1892826"/>
              </a:xfrm>
              <a:prstGeom prst="rect">
                <a:avLst/>
              </a:prstGeom>
              <a:blipFill>
                <a:blip r:embed="rId4"/>
                <a:stretch>
                  <a:fillRect l="-74" t="-322" r="-2437" b="-2251"/>
                </a:stretch>
              </a:blipFill>
            </p:spPr>
            <p:txBody>
              <a:bodyPr/>
              <a:lstStyle/>
              <a:p>
                <a:r>
                  <a:rPr lang="zh-CN" altLang="en-US">
                    <a:noFill/>
                  </a:rPr>
                  <a:t> </a:t>
                </a:r>
              </a:p>
            </p:txBody>
          </p:sp>
        </mc:Fallback>
      </mc:AlternateContent>
      <p:pic>
        <p:nvPicPr>
          <p:cNvPr id="2" name="图片 1">
            <a:extLst>
              <a:ext uri="{FF2B5EF4-FFF2-40B4-BE49-F238E27FC236}">
                <a16:creationId xmlns:a16="http://schemas.microsoft.com/office/drawing/2014/main" id="{77D1B255-D496-45C9-9D8B-0FB3D1475CF5}"/>
              </a:ext>
            </a:extLst>
          </p:cNvPr>
          <p:cNvPicPr>
            <a:picLocks noChangeAspect="1"/>
          </p:cNvPicPr>
          <p:nvPr/>
        </p:nvPicPr>
        <p:blipFill>
          <a:blip r:embed="rId5"/>
          <a:stretch>
            <a:fillRect/>
          </a:stretch>
        </p:blipFill>
        <p:spPr>
          <a:xfrm>
            <a:off x="1440057" y="1126981"/>
            <a:ext cx="6263886" cy="3212385"/>
          </a:xfrm>
          <a:prstGeom prst="rect">
            <a:avLst/>
          </a:prstGeom>
        </p:spPr>
      </p:pic>
    </p:spTree>
    <p:extLst>
      <p:ext uri="{BB962C8B-B14F-4D97-AF65-F5344CB8AC3E}">
        <p14:creationId xmlns:p14="http://schemas.microsoft.com/office/powerpoint/2010/main" val="31753127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a:spLocks noGrp="1"/>
          </p:cNvSpPr>
          <p:nvPr>
            <p:ph type="title"/>
          </p:nvPr>
        </p:nvSpPr>
        <p:spPr>
          <a:xfrm>
            <a:off x="386641" y="138282"/>
            <a:ext cx="8376356" cy="657727"/>
          </a:xfrm>
        </p:spPr>
        <p:txBody>
          <a:bodyPr/>
          <a:lstStyle/>
          <a:p>
            <a:r>
              <a:rPr lang="zh-CN" altLang="en-US" sz="2800" dirty="0">
                <a:latin typeface="黑体" panose="02010609060101010101" pitchFamily="49" charset="-122"/>
                <a:ea typeface="黑体" panose="02010609060101010101" pitchFamily="49" charset="-122"/>
                <a:cs typeface="Times New Roman" panose="02020603050405020304" pitchFamily="18" charset="0"/>
              </a:rPr>
              <a:t> </a:t>
            </a:r>
            <a:r>
              <a:rPr lang="zh-CN" altLang="en-US" sz="2000" dirty="0">
                <a:latin typeface="Times New Roman" panose="02020603050405020304" pitchFamily="18" charset="0"/>
                <a:cs typeface="Times New Roman" panose="02020603050405020304" pitchFamily="18" charset="0"/>
              </a:rPr>
              <a:t>浅层学习  </a:t>
            </a:r>
            <a:r>
              <a:rPr lang="en-US" altLang="zh-CN" sz="2000" dirty="0">
                <a:latin typeface="Times New Roman" panose="02020603050405020304" pitchFamily="18" charset="0"/>
                <a:cs typeface="Times New Roman" panose="02020603050405020304" pitchFamily="18" charset="0"/>
              </a:rPr>
              <a:t>Versus  </a:t>
            </a:r>
            <a:r>
              <a:rPr lang="zh-CN" altLang="en-US" sz="2000" dirty="0">
                <a:latin typeface="Times New Roman" panose="02020603050405020304" pitchFamily="18" charset="0"/>
                <a:cs typeface="Times New Roman" panose="02020603050405020304" pitchFamily="18" charset="0"/>
              </a:rPr>
              <a:t>深度学习：从分段学习到端到端学习</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1776" y="1272071"/>
            <a:ext cx="3654424" cy="1536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75642" y="1272071"/>
            <a:ext cx="857250" cy="1460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23406" y="1272069"/>
            <a:ext cx="1914525" cy="1460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6" name="圆角矩形 25"/>
          <p:cNvSpPr/>
          <p:nvPr/>
        </p:nvSpPr>
        <p:spPr bwMode="auto">
          <a:xfrm>
            <a:off x="424947" y="2808772"/>
            <a:ext cx="582586" cy="453672"/>
          </a:xfrm>
          <a:prstGeom prst="roundRect">
            <a:avLst/>
          </a:prstGeom>
          <a:solidFill>
            <a:srgbClr val="FFFF00"/>
          </a:solidFill>
          <a:ln>
            <a:solidFill>
              <a:srgbClr val="C00000"/>
            </a:solidFill>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wrap="none" lIns="72823" tIns="0" rIns="72823" bIns="0" anchor="ctr"/>
          <a:lstStyle/>
          <a:p>
            <a:pPr algn="ctr">
              <a:defRPr/>
            </a:pPr>
            <a:r>
              <a:rPr lang="zh-CN" altLang="en-US" sz="1400" b="1" dirty="0">
                <a:solidFill>
                  <a:schemeClr val="tx1"/>
                </a:solidFill>
                <a:latin typeface="Times New Roman" panose="02020603050405020304" pitchFamily="18" charset="0"/>
                <a:ea typeface="微软雅黑" pitchFamily="34" charset="-122"/>
                <a:cs typeface="Times New Roman" panose="02020603050405020304" pitchFamily="18" charset="0"/>
              </a:rPr>
              <a:t>图像</a:t>
            </a:r>
            <a:endParaRPr lang="en-US" altLang="zh-CN" sz="1400" dirty="0">
              <a:solidFill>
                <a:schemeClr val="tx1"/>
              </a:solidFill>
              <a:latin typeface="Times New Roman" panose="02020603050405020304" pitchFamily="18" charset="0"/>
              <a:ea typeface="微软雅黑" pitchFamily="34" charset="-122"/>
              <a:cs typeface="Times New Roman" panose="02020603050405020304" pitchFamily="18" charset="0"/>
            </a:endParaRPr>
          </a:p>
        </p:txBody>
      </p:sp>
      <p:sp>
        <p:nvSpPr>
          <p:cNvPr id="27" name="圆角矩形 26"/>
          <p:cNvSpPr/>
          <p:nvPr/>
        </p:nvSpPr>
        <p:spPr bwMode="auto">
          <a:xfrm>
            <a:off x="1253067" y="2741036"/>
            <a:ext cx="780521" cy="713315"/>
          </a:xfrm>
          <a:prstGeom prst="roundRect">
            <a:avLst/>
          </a:prstGeom>
          <a:solidFill>
            <a:srgbClr val="FFFF00"/>
          </a:solidFill>
          <a:ln>
            <a:solidFill>
              <a:srgbClr val="C00000"/>
            </a:solidFill>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wrap="none" lIns="72823" tIns="0" rIns="72823" bIns="0" anchor="ctr"/>
          <a:lstStyle/>
          <a:p>
            <a:pPr algn="ctr">
              <a:defRPr/>
            </a:pPr>
            <a:r>
              <a:rPr lang="zh-CN" altLang="en-US" sz="1400" b="1" dirty="0">
                <a:solidFill>
                  <a:schemeClr val="tx1"/>
                </a:solidFill>
                <a:latin typeface="Times New Roman" panose="02020603050405020304" pitchFamily="18" charset="0"/>
                <a:ea typeface="微软雅黑" pitchFamily="34" charset="-122"/>
                <a:cs typeface="Times New Roman" panose="02020603050405020304" pitchFamily="18" charset="0"/>
              </a:rPr>
              <a:t>稠密</a:t>
            </a:r>
            <a:endParaRPr lang="en-US" altLang="zh-CN" sz="1400" b="1" dirty="0">
              <a:solidFill>
                <a:schemeClr val="tx1"/>
              </a:solidFill>
              <a:latin typeface="Times New Roman" panose="02020603050405020304" pitchFamily="18" charset="0"/>
              <a:ea typeface="微软雅黑" pitchFamily="34" charset="-122"/>
              <a:cs typeface="Times New Roman" panose="02020603050405020304" pitchFamily="18" charset="0"/>
            </a:endParaRPr>
          </a:p>
          <a:p>
            <a:pPr algn="ctr">
              <a:defRPr/>
            </a:pPr>
            <a:r>
              <a:rPr lang="zh-CN" altLang="en-US" sz="1400" b="1" dirty="0">
                <a:solidFill>
                  <a:schemeClr val="tx1"/>
                </a:solidFill>
                <a:latin typeface="Times New Roman" panose="02020603050405020304" pitchFamily="18" charset="0"/>
                <a:ea typeface="微软雅黑" pitchFamily="34" charset="-122"/>
                <a:cs typeface="Times New Roman" panose="02020603050405020304" pitchFamily="18" charset="0"/>
              </a:rPr>
              <a:t>信息点</a:t>
            </a:r>
            <a:endParaRPr lang="en-US" altLang="zh-CN" sz="1400" b="1" dirty="0">
              <a:solidFill>
                <a:schemeClr val="tx1"/>
              </a:solidFill>
              <a:latin typeface="Times New Roman" panose="02020603050405020304" pitchFamily="18" charset="0"/>
              <a:ea typeface="微软雅黑" pitchFamily="34" charset="-122"/>
              <a:cs typeface="Times New Roman" panose="02020603050405020304" pitchFamily="18" charset="0"/>
            </a:endParaRPr>
          </a:p>
        </p:txBody>
      </p:sp>
      <p:sp>
        <p:nvSpPr>
          <p:cNvPr id="28" name="圆角矩形 27"/>
          <p:cNvSpPr/>
          <p:nvPr/>
        </p:nvSpPr>
        <p:spPr bwMode="auto">
          <a:xfrm>
            <a:off x="2263776" y="2741035"/>
            <a:ext cx="780521" cy="713315"/>
          </a:xfrm>
          <a:prstGeom prst="roundRect">
            <a:avLst/>
          </a:prstGeom>
          <a:solidFill>
            <a:srgbClr val="FFFF00"/>
          </a:solidFill>
          <a:ln>
            <a:solidFill>
              <a:srgbClr val="C00000"/>
            </a:solidFill>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wrap="none" lIns="72823" tIns="0" rIns="72823" bIns="0" anchor="ctr"/>
          <a:lstStyle/>
          <a:p>
            <a:pPr algn="ctr">
              <a:defRPr/>
            </a:pPr>
            <a:r>
              <a:rPr lang="zh-CN" altLang="en-US" sz="1400" b="1" dirty="0">
                <a:solidFill>
                  <a:schemeClr val="tx1"/>
                </a:solidFill>
                <a:latin typeface="Times New Roman" panose="02020603050405020304" pitchFamily="18" charset="0"/>
                <a:ea typeface="微软雅黑" pitchFamily="34" charset="-122"/>
                <a:cs typeface="Times New Roman" panose="02020603050405020304" pitchFamily="18" charset="0"/>
              </a:rPr>
              <a:t>信息点</a:t>
            </a:r>
            <a:endParaRPr lang="en-US" altLang="zh-CN" sz="1400" b="1" dirty="0">
              <a:solidFill>
                <a:schemeClr val="tx1"/>
              </a:solidFill>
              <a:latin typeface="Times New Roman" panose="02020603050405020304" pitchFamily="18" charset="0"/>
              <a:ea typeface="微软雅黑" pitchFamily="34" charset="-122"/>
              <a:cs typeface="Times New Roman" panose="02020603050405020304" pitchFamily="18" charset="0"/>
            </a:endParaRPr>
          </a:p>
          <a:p>
            <a:pPr algn="ctr">
              <a:defRPr/>
            </a:pPr>
            <a:r>
              <a:rPr lang="zh-CN" altLang="en-US" sz="1400" b="1" dirty="0">
                <a:solidFill>
                  <a:schemeClr val="tx1"/>
                </a:solidFill>
                <a:latin typeface="Times New Roman" panose="02020603050405020304" pitchFamily="18" charset="0"/>
                <a:ea typeface="微软雅黑" pitchFamily="34" charset="-122"/>
                <a:cs typeface="Times New Roman" panose="02020603050405020304" pitchFamily="18" charset="0"/>
              </a:rPr>
              <a:t>表达</a:t>
            </a:r>
            <a:endParaRPr lang="en-US" altLang="zh-CN" sz="1400" b="1" dirty="0">
              <a:solidFill>
                <a:schemeClr val="tx1"/>
              </a:solidFill>
              <a:latin typeface="Times New Roman" panose="02020603050405020304" pitchFamily="18" charset="0"/>
              <a:ea typeface="微软雅黑" pitchFamily="34" charset="-122"/>
              <a:cs typeface="Times New Roman" panose="02020603050405020304" pitchFamily="18" charset="0"/>
            </a:endParaRPr>
          </a:p>
        </p:txBody>
      </p:sp>
      <p:sp>
        <p:nvSpPr>
          <p:cNvPr id="29" name="圆角矩形 28"/>
          <p:cNvSpPr/>
          <p:nvPr/>
        </p:nvSpPr>
        <p:spPr bwMode="auto">
          <a:xfrm>
            <a:off x="3184523" y="2732568"/>
            <a:ext cx="780521" cy="713315"/>
          </a:xfrm>
          <a:prstGeom prst="roundRect">
            <a:avLst/>
          </a:prstGeom>
          <a:solidFill>
            <a:srgbClr val="FFFF00"/>
          </a:solidFill>
          <a:ln>
            <a:solidFill>
              <a:srgbClr val="C00000"/>
            </a:solidFill>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wrap="none" lIns="72823" tIns="0" rIns="72823" bIns="0" anchor="ctr"/>
          <a:lstStyle/>
          <a:p>
            <a:pPr algn="ctr">
              <a:defRPr/>
            </a:pPr>
            <a:r>
              <a:rPr lang="zh-CN" altLang="en-US" sz="1400" b="1" dirty="0">
                <a:solidFill>
                  <a:schemeClr val="tx1"/>
                </a:solidFill>
                <a:latin typeface="Times New Roman" panose="02020603050405020304" pitchFamily="18" charset="0"/>
                <a:ea typeface="微软雅黑" pitchFamily="34" charset="-122"/>
                <a:cs typeface="Times New Roman" panose="02020603050405020304" pitchFamily="18" charset="0"/>
              </a:rPr>
              <a:t>视觉</a:t>
            </a:r>
            <a:endParaRPr lang="en-US" altLang="zh-CN" sz="1400" b="1" dirty="0">
              <a:solidFill>
                <a:schemeClr val="tx1"/>
              </a:solidFill>
              <a:latin typeface="Times New Roman" panose="02020603050405020304" pitchFamily="18" charset="0"/>
              <a:ea typeface="微软雅黑" pitchFamily="34" charset="-122"/>
              <a:cs typeface="Times New Roman" panose="02020603050405020304" pitchFamily="18" charset="0"/>
            </a:endParaRPr>
          </a:p>
          <a:p>
            <a:pPr algn="ctr">
              <a:defRPr/>
            </a:pPr>
            <a:r>
              <a:rPr lang="zh-CN" altLang="en-US" sz="1400" b="1" dirty="0">
                <a:solidFill>
                  <a:schemeClr val="tx1"/>
                </a:solidFill>
                <a:latin typeface="Times New Roman" panose="02020603050405020304" pitchFamily="18" charset="0"/>
                <a:ea typeface="微软雅黑" pitchFamily="34" charset="-122"/>
                <a:cs typeface="Times New Roman" panose="02020603050405020304" pitchFamily="18" charset="0"/>
              </a:rPr>
              <a:t>词典</a:t>
            </a:r>
            <a:endParaRPr lang="en-US" altLang="zh-CN" sz="1400" b="1" dirty="0">
              <a:solidFill>
                <a:schemeClr val="tx1"/>
              </a:solidFill>
              <a:latin typeface="Times New Roman" panose="02020603050405020304" pitchFamily="18" charset="0"/>
              <a:ea typeface="微软雅黑" pitchFamily="34" charset="-122"/>
              <a:cs typeface="Times New Roman" panose="02020603050405020304" pitchFamily="18" charset="0"/>
            </a:endParaRPr>
          </a:p>
        </p:txBody>
      </p:sp>
      <p:sp>
        <p:nvSpPr>
          <p:cNvPr id="30" name="圆角矩形 29"/>
          <p:cNvSpPr/>
          <p:nvPr/>
        </p:nvSpPr>
        <p:spPr bwMode="auto">
          <a:xfrm>
            <a:off x="4163482" y="2718456"/>
            <a:ext cx="780521" cy="713315"/>
          </a:xfrm>
          <a:prstGeom prst="roundRect">
            <a:avLst/>
          </a:prstGeom>
          <a:solidFill>
            <a:srgbClr val="FFFF00"/>
          </a:solidFill>
          <a:ln>
            <a:solidFill>
              <a:srgbClr val="C00000"/>
            </a:solidFill>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wrap="none" lIns="72823" tIns="0" rIns="72823" bIns="0" anchor="ctr"/>
          <a:lstStyle/>
          <a:p>
            <a:pPr algn="ctr">
              <a:defRPr/>
            </a:pPr>
            <a:r>
              <a:rPr lang="zh-CN" altLang="en-US" sz="1400" b="1" dirty="0">
                <a:solidFill>
                  <a:schemeClr val="tx1"/>
                </a:solidFill>
                <a:latin typeface="Times New Roman" panose="02020603050405020304" pitchFamily="18" charset="0"/>
                <a:ea typeface="微软雅黑" pitchFamily="34" charset="-122"/>
                <a:cs typeface="Times New Roman" panose="02020603050405020304" pitchFamily="18" charset="0"/>
              </a:rPr>
              <a:t>视觉</a:t>
            </a:r>
            <a:endParaRPr lang="en-US" altLang="zh-CN" sz="1400" b="1" dirty="0">
              <a:solidFill>
                <a:schemeClr val="tx1"/>
              </a:solidFill>
              <a:latin typeface="Times New Roman" panose="02020603050405020304" pitchFamily="18" charset="0"/>
              <a:ea typeface="微软雅黑" pitchFamily="34" charset="-122"/>
              <a:cs typeface="Times New Roman" panose="02020603050405020304" pitchFamily="18" charset="0"/>
            </a:endParaRPr>
          </a:p>
          <a:p>
            <a:pPr algn="ctr">
              <a:defRPr/>
            </a:pPr>
            <a:r>
              <a:rPr lang="zh-CN" altLang="en-US" sz="1400" b="1" dirty="0">
                <a:solidFill>
                  <a:schemeClr val="tx1"/>
                </a:solidFill>
                <a:latin typeface="Times New Roman" panose="02020603050405020304" pitchFamily="18" charset="0"/>
                <a:ea typeface="微软雅黑" pitchFamily="34" charset="-122"/>
                <a:cs typeface="Times New Roman" panose="02020603050405020304" pitchFamily="18" charset="0"/>
              </a:rPr>
              <a:t>单词</a:t>
            </a:r>
            <a:endParaRPr lang="en-US" altLang="zh-CN" sz="1400" b="1" dirty="0">
              <a:solidFill>
                <a:schemeClr val="tx1"/>
              </a:solidFill>
              <a:latin typeface="Times New Roman" panose="02020603050405020304" pitchFamily="18" charset="0"/>
              <a:ea typeface="微软雅黑" pitchFamily="34" charset="-122"/>
              <a:cs typeface="Times New Roman" panose="02020603050405020304" pitchFamily="18" charset="0"/>
            </a:endParaRPr>
          </a:p>
        </p:txBody>
      </p:sp>
      <p:sp>
        <p:nvSpPr>
          <p:cNvPr id="31" name="圆角矩形 30"/>
          <p:cNvSpPr/>
          <p:nvPr/>
        </p:nvSpPr>
        <p:spPr bwMode="auto">
          <a:xfrm>
            <a:off x="5289547" y="2741036"/>
            <a:ext cx="780521" cy="713315"/>
          </a:xfrm>
          <a:prstGeom prst="roundRect">
            <a:avLst/>
          </a:prstGeom>
          <a:solidFill>
            <a:srgbClr val="FFFF00"/>
          </a:solidFill>
          <a:ln>
            <a:solidFill>
              <a:srgbClr val="C00000"/>
            </a:solidFill>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wrap="none" lIns="72823" tIns="0" rIns="72823" bIns="0" anchor="ctr"/>
          <a:lstStyle/>
          <a:p>
            <a:pPr algn="ctr">
              <a:defRPr/>
            </a:pPr>
            <a:r>
              <a:rPr lang="zh-CN" altLang="en-US" sz="1400" b="1" dirty="0">
                <a:solidFill>
                  <a:schemeClr val="tx1"/>
                </a:solidFill>
                <a:latin typeface="Times New Roman" panose="02020603050405020304" pitchFamily="18" charset="0"/>
                <a:ea typeface="微软雅黑" pitchFamily="34" charset="-122"/>
                <a:cs typeface="Times New Roman" panose="02020603050405020304" pitchFamily="18" charset="0"/>
              </a:rPr>
              <a:t>金字塔</a:t>
            </a:r>
            <a:endParaRPr lang="en-US" altLang="zh-CN" sz="1400" b="1" dirty="0">
              <a:solidFill>
                <a:schemeClr val="tx1"/>
              </a:solidFill>
              <a:latin typeface="Times New Roman" panose="02020603050405020304" pitchFamily="18" charset="0"/>
              <a:ea typeface="微软雅黑" pitchFamily="34" charset="-122"/>
              <a:cs typeface="Times New Roman" panose="02020603050405020304" pitchFamily="18" charset="0"/>
            </a:endParaRPr>
          </a:p>
          <a:p>
            <a:pPr algn="ctr">
              <a:defRPr/>
            </a:pPr>
            <a:r>
              <a:rPr lang="zh-CN" altLang="en-US" sz="1400" b="1" dirty="0">
                <a:solidFill>
                  <a:schemeClr val="tx1"/>
                </a:solidFill>
                <a:latin typeface="Times New Roman" panose="02020603050405020304" pitchFamily="18" charset="0"/>
                <a:ea typeface="微软雅黑" pitchFamily="34" charset="-122"/>
                <a:cs typeface="Times New Roman" panose="02020603050405020304" pitchFamily="18" charset="0"/>
              </a:rPr>
              <a:t>模型</a:t>
            </a:r>
            <a:endParaRPr lang="en-US" altLang="zh-CN" sz="1400" b="1" dirty="0">
              <a:solidFill>
                <a:schemeClr val="tx1"/>
              </a:solidFill>
              <a:latin typeface="Times New Roman" panose="02020603050405020304" pitchFamily="18" charset="0"/>
              <a:ea typeface="微软雅黑" pitchFamily="34" charset="-122"/>
              <a:cs typeface="Times New Roman" panose="02020603050405020304" pitchFamily="18" charset="0"/>
            </a:endParaRPr>
          </a:p>
        </p:txBody>
      </p:sp>
      <p:sp>
        <p:nvSpPr>
          <p:cNvPr id="35" name="圆角矩形 34"/>
          <p:cNvSpPr/>
          <p:nvPr/>
        </p:nvSpPr>
        <p:spPr bwMode="auto">
          <a:xfrm>
            <a:off x="6247335" y="2741036"/>
            <a:ext cx="780521" cy="713315"/>
          </a:xfrm>
          <a:prstGeom prst="roundRect">
            <a:avLst/>
          </a:prstGeom>
          <a:solidFill>
            <a:srgbClr val="FFFF00"/>
          </a:solidFill>
          <a:ln>
            <a:solidFill>
              <a:srgbClr val="C00000"/>
            </a:solidFill>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wrap="none" lIns="72823" tIns="0" rIns="72823" bIns="0" anchor="ctr"/>
          <a:lstStyle/>
          <a:p>
            <a:pPr algn="ctr">
              <a:defRPr/>
            </a:pPr>
            <a:r>
              <a:rPr lang="zh-CN" altLang="en-US" sz="1400" b="1" dirty="0">
                <a:solidFill>
                  <a:schemeClr val="tx1"/>
                </a:solidFill>
                <a:latin typeface="Times New Roman" panose="02020603050405020304" pitchFamily="18" charset="0"/>
                <a:ea typeface="微软雅黑" pitchFamily="34" charset="-122"/>
                <a:cs typeface="Times New Roman" panose="02020603050405020304" pitchFamily="18" charset="0"/>
              </a:rPr>
              <a:t>直方图</a:t>
            </a:r>
            <a:endParaRPr lang="en-US" altLang="zh-CN" sz="1400" b="1" dirty="0">
              <a:solidFill>
                <a:schemeClr val="tx1"/>
              </a:solidFill>
              <a:latin typeface="Times New Roman" panose="02020603050405020304" pitchFamily="18" charset="0"/>
              <a:ea typeface="微软雅黑" pitchFamily="34" charset="-122"/>
              <a:cs typeface="Times New Roman" panose="02020603050405020304" pitchFamily="18" charset="0"/>
            </a:endParaRPr>
          </a:p>
        </p:txBody>
      </p:sp>
      <p:sp>
        <p:nvSpPr>
          <p:cNvPr id="2" name="右箭头 1"/>
          <p:cNvSpPr/>
          <p:nvPr/>
        </p:nvSpPr>
        <p:spPr>
          <a:xfrm>
            <a:off x="7137930" y="1799117"/>
            <a:ext cx="473603" cy="406400"/>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itchFamily="49" charset="-122"/>
            </a:endParaRPr>
          </a:p>
        </p:txBody>
      </p:sp>
      <p:sp>
        <p:nvSpPr>
          <p:cNvPr id="38" name="圆角矩形 37"/>
          <p:cNvSpPr/>
          <p:nvPr/>
        </p:nvSpPr>
        <p:spPr bwMode="auto">
          <a:xfrm>
            <a:off x="7677267" y="1130728"/>
            <a:ext cx="1288933" cy="1815617"/>
          </a:xfrm>
          <a:prstGeom prst="roundRect">
            <a:avLst/>
          </a:prstGeom>
          <a:gradFill rotWithShape="1">
            <a:gsLst>
              <a:gs pos="0">
                <a:srgbClr val="FFCF01">
                  <a:tint val="50000"/>
                  <a:satMod val="300000"/>
                </a:srgbClr>
              </a:gs>
              <a:gs pos="35000">
                <a:srgbClr val="FFCF01">
                  <a:tint val="37000"/>
                  <a:satMod val="300000"/>
                </a:srgbClr>
              </a:gs>
              <a:gs pos="100000">
                <a:srgbClr val="FFCF01">
                  <a:tint val="15000"/>
                  <a:satMod val="350000"/>
                </a:srgbClr>
              </a:gs>
            </a:gsLst>
            <a:lin ang="16200000" scaled="1"/>
          </a:gradFill>
          <a:ln w="9525" cap="flat" cmpd="sng" algn="ctr">
            <a:solidFill>
              <a:srgbClr val="FFCF01">
                <a:shade val="95000"/>
                <a:satMod val="105000"/>
              </a:srgbClr>
            </a:solidFill>
            <a:prstDash val="solid"/>
            <a:headEnd type="none" w="med" len="med"/>
            <a:tailEnd type="none" w="med" len="med"/>
          </a:ln>
          <a:effectLst>
            <a:outerShdw blurRad="40000" dist="20000" dir="5400000" rotWithShape="0">
              <a:srgbClr val="000000">
                <a:alpha val="38000"/>
              </a:srgbClr>
            </a:outerShdw>
          </a:effectLst>
          <a:scene3d>
            <a:camera prst="orthographicFront"/>
            <a:lightRig rig="threePt" dir="t"/>
          </a:scene3d>
          <a:sp3d>
            <a:bevelT w="190500" h="63500"/>
          </a:sp3d>
        </p:spPr>
        <p:txBody>
          <a:bodyPr wrap="none" tIns="0" bIns="0" anchor="ctr"/>
          <a:lstStyle/>
          <a:p>
            <a:pPr marL="0" marR="0" lvl="1" algn="ctr" defTabSz="914400" eaLnBrk="1" fontAlgn="base" latinLnBrk="0" hangingPunct="1">
              <a:lnSpc>
                <a:spcPct val="150000"/>
              </a:lnSpc>
              <a:spcBef>
                <a:spcPct val="0"/>
              </a:spcBef>
              <a:spcAft>
                <a:spcPct val="0"/>
              </a:spcAft>
              <a:buClr>
                <a:srgbClr val="FF0000"/>
              </a:buClr>
              <a:buSzTx/>
              <a:tabLst/>
              <a:defRPr/>
            </a:pPr>
            <a:r>
              <a:rPr kumimoji="0" lang="zh-CN" altLang="en-US" sz="1800" b="0" i="0" u="none" strike="noStrike" kern="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Times New Roman" panose="02020603050405020304" pitchFamily="18" charset="0"/>
              </a:rPr>
              <a:t>识别</a:t>
            </a:r>
            <a:endParaRPr kumimoji="0" lang="en-US" altLang="zh-CN" sz="1800" b="0" i="0" u="none" strike="noStrike" kern="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Times New Roman" panose="02020603050405020304" pitchFamily="18" charset="0"/>
            </a:endParaRPr>
          </a:p>
          <a:p>
            <a:pPr marL="0" marR="0" lvl="1" algn="ctr" defTabSz="914400" eaLnBrk="1" fontAlgn="base" latinLnBrk="0" hangingPunct="1">
              <a:lnSpc>
                <a:spcPct val="150000"/>
              </a:lnSpc>
              <a:spcBef>
                <a:spcPct val="0"/>
              </a:spcBef>
              <a:spcAft>
                <a:spcPct val="0"/>
              </a:spcAft>
              <a:buClr>
                <a:srgbClr val="FF0000"/>
              </a:buClr>
              <a:buSzTx/>
              <a:tabLst/>
              <a:defRPr/>
            </a:pPr>
            <a:r>
              <a:rPr lang="zh-CN" altLang="en-US" kern="0" dirty="0">
                <a:solidFill>
                  <a:srgbClr val="000000"/>
                </a:solidFill>
                <a:latin typeface="黑体" panose="02010609060101010101" pitchFamily="49" charset="-122"/>
                <a:ea typeface="黑体" panose="02010609060101010101" pitchFamily="49" charset="-122"/>
                <a:cs typeface="Times New Roman" panose="02020603050405020304" pitchFamily="18" charset="0"/>
              </a:rPr>
              <a:t>分类</a:t>
            </a:r>
            <a:endParaRPr lang="en-US" altLang="zh-CN" kern="0" dirty="0">
              <a:solidFill>
                <a:srgbClr val="000000"/>
              </a:solidFill>
              <a:latin typeface="黑体" panose="02010609060101010101" pitchFamily="49" charset="-122"/>
              <a:ea typeface="黑体" panose="02010609060101010101" pitchFamily="49" charset="-122"/>
              <a:cs typeface="Times New Roman" panose="02020603050405020304" pitchFamily="18" charset="0"/>
            </a:endParaRPr>
          </a:p>
          <a:p>
            <a:pPr marL="0" marR="0" lvl="1" algn="ctr" defTabSz="914400" eaLnBrk="1" fontAlgn="base" latinLnBrk="0" hangingPunct="1">
              <a:lnSpc>
                <a:spcPct val="150000"/>
              </a:lnSpc>
              <a:spcBef>
                <a:spcPct val="0"/>
              </a:spcBef>
              <a:spcAft>
                <a:spcPct val="0"/>
              </a:spcAft>
              <a:buClr>
                <a:srgbClr val="FF0000"/>
              </a:buClr>
              <a:buSzTx/>
              <a:tabLst/>
              <a:defRPr/>
            </a:pPr>
            <a:r>
              <a:rPr lang="zh-CN" altLang="en-US" kern="0" dirty="0">
                <a:solidFill>
                  <a:srgbClr val="000000"/>
                </a:solidFill>
                <a:latin typeface="黑体" panose="02010609060101010101" pitchFamily="49" charset="-122"/>
                <a:ea typeface="黑体" panose="02010609060101010101" pitchFamily="49" charset="-122"/>
                <a:cs typeface="Times New Roman" panose="02020603050405020304" pitchFamily="18" charset="0"/>
              </a:rPr>
              <a:t>聚类</a:t>
            </a:r>
            <a:endParaRPr kumimoji="0" lang="zh-CN" altLang="en-US" sz="1800" b="0" i="0" u="none" strike="noStrike" kern="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Times New Roman" panose="02020603050405020304" pitchFamily="18" charset="0"/>
            </a:endParaRPr>
          </a:p>
        </p:txBody>
      </p:sp>
      <p:sp>
        <p:nvSpPr>
          <p:cNvPr id="3" name="减号 2"/>
          <p:cNvSpPr/>
          <p:nvPr/>
        </p:nvSpPr>
        <p:spPr>
          <a:xfrm>
            <a:off x="1" y="3431814"/>
            <a:ext cx="8615891" cy="790223"/>
          </a:xfrm>
          <a:prstGeom prst="mathMinus">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itchFamily="49" charset="-122"/>
            </a:endParaRPr>
          </a:p>
        </p:txBody>
      </p:sp>
      <p:grpSp>
        <p:nvGrpSpPr>
          <p:cNvPr id="40" name="组合 23"/>
          <p:cNvGrpSpPr>
            <a:grpSpLocks/>
          </p:cNvGrpSpPr>
          <p:nvPr/>
        </p:nvGrpSpPr>
        <p:grpSpPr bwMode="auto">
          <a:xfrm>
            <a:off x="666473" y="4112306"/>
            <a:ext cx="8054975" cy="2489365"/>
            <a:chOff x="388938" y="1476602"/>
            <a:chExt cx="8054975" cy="1868212"/>
          </a:xfrm>
        </p:grpSpPr>
        <p:pic>
          <p:nvPicPr>
            <p:cNvPr id="44"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2288" y="1675227"/>
              <a:ext cx="1062037" cy="9032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5" name="Freeform 121"/>
            <p:cNvSpPr>
              <a:spLocks/>
            </p:cNvSpPr>
            <p:nvPr/>
          </p:nvSpPr>
          <p:spPr bwMode="auto">
            <a:xfrm>
              <a:off x="6742113" y="1643404"/>
              <a:ext cx="500062" cy="1089025"/>
            </a:xfrm>
            <a:custGeom>
              <a:avLst/>
              <a:gdLst>
                <a:gd name="T0" fmla="*/ 2147483647 w 946"/>
                <a:gd name="T1" fmla="*/ 0 h 6087"/>
                <a:gd name="T2" fmla="*/ 2147483647 w 946"/>
                <a:gd name="T3" fmla="*/ 2147483647 h 6087"/>
                <a:gd name="T4" fmla="*/ 2147483647 w 946"/>
                <a:gd name="T5" fmla="*/ 2147483647 h 6087"/>
                <a:gd name="T6" fmla="*/ 2147483647 w 946"/>
                <a:gd name="T7" fmla="*/ 2147483647 h 6087"/>
                <a:gd name="T8" fmla="*/ 2147483647 w 946"/>
                <a:gd name="T9" fmla="*/ 2147483647 h 6087"/>
                <a:gd name="T10" fmla="*/ 2147483647 w 946"/>
                <a:gd name="T11" fmla="*/ 2147483647 h 6087"/>
                <a:gd name="T12" fmla="*/ 2147483647 w 946"/>
                <a:gd name="T13" fmla="*/ 2147483647 h 6087"/>
                <a:gd name="T14" fmla="*/ 2147483647 w 946"/>
                <a:gd name="T15" fmla="*/ 2147483647 h 6087"/>
                <a:gd name="T16" fmla="*/ 2147483647 w 946"/>
                <a:gd name="T17" fmla="*/ 2147483647 h 6087"/>
                <a:gd name="T18" fmla="*/ 2147483647 w 946"/>
                <a:gd name="T19" fmla="*/ 2147483647 h 6087"/>
                <a:gd name="T20" fmla="*/ 2147483647 w 946"/>
                <a:gd name="T21" fmla="*/ 2147483647 h 6087"/>
                <a:gd name="T22" fmla="*/ 2147483647 w 946"/>
                <a:gd name="T23" fmla="*/ 2147483647 h 6087"/>
                <a:gd name="T24" fmla="*/ 2147483647 w 946"/>
                <a:gd name="T25" fmla="*/ 2147483647 h 6087"/>
                <a:gd name="T26" fmla="*/ 2147483647 w 946"/>
                <a:gd name="T27" fmla="*/ 2147483647 h 6087"/>
                <a:gd name="T28" fmla="*/ 2147483647 w 946"/>
                <a:gd name="T29" fmla="*/ 2147483647 h 6087"/>
                <a:gd name="T30" fmla="*/ 2147483647 w 946"/>
                <a:gd name="T31" fmla="*/ 2147483647 h 6087"/>
                <a:gd name="T32" fmla="*/ 2147483647 w 946"/>
                <a:gd name="T33" fmla="*/ 2147483647 h 6087"/>
                <a:gd name="T34" fmla="*/ 2147483647 w 946"/>
                <a:gd name="T35" fmla="*/ 2147483647 h 6087"/>
                <a:gd name="T36" fmla="*/ 2147483647 w 946"/>
                <a:gd name="T37" fmla="*/ 2147483647 h 6087"/>
                <a:gd name="T38" fmla="*/ 2147483647 w 946"/>
                <a:gd name="T39" fmla="*/ 2147483647 h 6087"/>
                <a:gd name="T40" fmla="*/ 2147483647 w 946"/>
                <a:gd name="T41" fmla="*/ 2147483647 h 6087"/>
                <a:gd name="T42" fmla="*/ 2147483647 w 946"/>
                <a:gd name="T43" fmla="*/ 2147483647 h 6087"/>
                <a:gd name="T44" fmla="*/ 2147483647 w 946"/>
                <a:gd name="T45" fmla="*/ 2147483647 h 6087"/>
                <a:gd name="T46" fmla="*/ 2147483647 w 946"/>
                <a:gd name="T47" fmla="*/ 2147483647 h 6087"/>
                <a:gd name="T48" fmla="*/ 2147483647 w 946"/>
                <a:gd name="T49" fmla="*/ 2147483647 h 6087"/>
                <a:gd name="T50" fmla="*/ 0 w 946"/>
                <a:gd name="T51" fmla="*/ 2147483647 h 6087"/>
                <a:gd name="T52" fmla="*/ 0 w 946"/>
                <a:gd name="T53" fmla="*/ 2147483647 h 6087"/>
                <a:gd name="T54" fmla="*/ 2147483647 w 946"/>
                <a:gd name="T55" fmla="*/ 2147483647 h 6087"/>
                <a:gd name="T56" fmla="*/ 2147483647 w 946"/>
                <a:gd name="T57" fmla="*/ 2147483647 h 6087"/>
                <a:gd name="T58" fmla="*/ 2147483647 w 946"/>
                <a:gd name="T59" fmla="*/ 2147483647 h 6087"/>
                <a:gd name="T60" fmla="*/ 2147483647 w 946"/>
                <a:gd name="T61" fmla="*/ 2147483647 h 6087"/>
                <a:gd name="T62" fmla="*/ 2147483647 w 946"/>
                <a:gd name="T63" fmla="*/ 2147483647 h 6087"/>
                <a:gd name="T64" fmla="*/ 2147483647 w 946"/>
                <a:gd name="T65" fmla="*/ 2147483647 h 6087"/>
                <a:gd name="T66" fmla="*/ 2147483647 w 946"/>
                <a:gd name="T67" fmla="*/ 2147483647 h 6087"/>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946" h="6087">
                  <a:moveTo>
                    <a:pt x="184" y="0"/>
                  </a:moveTo>
                  <a:lnTo>
                    <a:pt x="762" y="0"/>
                  </a:lnTo>
                  <a:lnTo>
                    <a:pt x="781" y="1"/>
                  </a:lnTo>
                  <a:lnTo>
                    <a:pt x="799" y="4"/>
                  </a:lnTo>
                  <a:lnTo>
                    <a:pt x="817" y="10"/>
                  </a:lnTo>
                  <a:lnTo>
                    <a:pt x="833" y="18"/>
                  </a:lnTo>
                  <a:lnTo>
                    <a:pt x="850" y="27"/>
                  </a:lnTo>
                  <a:lnTo>
                    <a:pt x="865" y="38"/>
                  </a:lnTo>
                  <a:lnTo>
                    <a:pt x="879" y="52"/>
                  </a:lnTo>
                  <a:lnTo>
                    <a:pt x="892" y="67"/>
                  </a:lnTo>
                  <a:lnTo>
                    <a:pt x="904" y="82"/>
                  </a:lnTo>
                  <a:lnTo>
                    <a:pt x="914" y="100"/>
                  </a:lnTo>
                  <a:lnTo>
                    <a:pt x="923" y="119"/>
                  </a:lnTo>
                  <a:lnTo>
                    <a:pt x="931" y="139"/>
                  </a:lnTo>
                  <a:lnTo>
                    <a:pt x="938" y="160"/>
                  </a:lnTo>
                  <a:lnTo>
                    <a:pt x="943" y="181"/>
                  </a:lnTo>
                  <a:lnTo>
                    <a:pt x="945" y="204"/>
                  </a:lnTo>
                  <a:lnTo>
                    <a:pt x="946" y="228"/>
                  </a:lnTo>
                  <a:lnTo>
                    <a:pt x="946" y="5859"/>
                  </a:lnTo>
                  <a:lnTo>
                    <a:pt x="945" y="5882"/>
                  </a:lnTo>
                  <a:lnTo>
                    <a:pt x="943" y="5905"/>
                  </a:lnTo>
                  <a:lnTo>
                    <a:pt x="938" y="5926"/>
                  </a:lnTo>
                  <a:lnTo>
                    <a:pt x="931" y="5946"/>
                  </a:lnTo>
                  <a:lnTo>
                    <a:pt x="923" y="5967"/>
                  </a:lnTo>
                  <a:lnTo>
                    <a:pt x="914" y="5986"/>
                  </a:lnTo>
                  <a:lnTo>
                    <a:pt x="904" y="6003"/>
                  </a:lnTo>
                  <a:lnTo>
                    <a:pt x="892" y="6020"/>
                  </a:lnTo>
                  <a:lnTo>
                    <a:pt x="879" y="6034"/>
                  </a:lnTo>
                  <a:lnTo>
                    <a:pt x="865" y="6048"/>
                  </a:lnTo>
                  <a:lnTo>
                    <a:pt x="850" y="6059"/>
                  </a:lnTo>
                  <a:lnTo>
                    <a:pt x="833" y="6068"/>
                  </a:lnTo>
                  <a:lnTo>
                    <a:pt x="817" y="6075"/>
                  </a:lnTo>
                  <a:lnTo>
                    <a:pt x="799" y="6082"/>
                  </a:lnTo>
                  <a:lnTo>
                    <a:pt x="781" y="6086"/>
                  </a:lnTo>
                  <a:lnTo>
                    <a:pt x="762" y="6087"/>
                  </a:lnTo>
                  <a:lnTo>
                    <a:pt x="184" y="6087"/>
                  </a:lnTo>
                  <a:lnTo>
                    <a:pt x="165" y="6086"/>
                  </a:lnTo>
                  <a:lnTo>
                    <a:pt x="147" y="6082"/>
                  </a:lnTo>
                  <a:lnTo>
                    <a:pt x="129" y="6075"/>
                  </a:lnTo>
                  <a:lnTo>
                    <a:pt x="113" y="6068"/>
                  </a:lnTo>
                  <a:lnTo>
                    <a:pt x="97" y="6059"/>
                  </a:lnTo>
                  <a:lnTo>
                    <a:pt x="81" y="6048"/>
                  </a:lnTo>
                  <a:lnTo>
                    <a:pt x="67" y="6034"/>
                  </a:lnTo>
                  <a:lnTo>
                    <a:pt x="54" y="6020"/>
                  </a:lnTo>
                  <a:lnTo>
                    <a:pt x="42" y="6003"/>
                  </a:lnTo>
                  <a:lnTo>
                    <a:pt x="31" y="5986"/>
                  </a:lnTo>
                  <a:lnTo>
                    <a:pt x="22" y="5967"/>
                  </a:lnTo>
                  <a:lnTo>
                    <a:pt x="15" y="5946"/>
                  </a:lnTo>
                  <a:lnTo>
                    <a:pt x="9" y="5926"/>
                  </a:lnTo>
                  <a:lnTo>
                    <a:pt x="4" y="5905"/>
                  </a:lnTo>
                  <a:lnTo>
                    <a:pt x="0" y="5882"/>
                  </a:lnTo>
                  <a:lnTo>
                    <a:pt x="0" y="5859"/>
                  </a:lnTo>
                  <a:lnTo>
                    <a:pt x="0" y="228"/>
                  </a:lnTo>
                  <a:lnTo>
                    <a:pt x="0" y="204"/>
                  </a:lnTo>
                  <a:lnTo>
                    <a:pt x="4" y="181"/>
                  </a:lnTo>
                  <a:lnTo>
                    <a:pt x="9" y="160"/>
                  </a:lnTo>
                  <a:lnTo>
                    <a:pt x="15" y="139"/>
                  </a:lnTo>
                  <a:lnTo>
                    <a:pt x="22" y="119"/>
                  </a:lnTo>
                  <a:lnTo>
                    <a:pt x="31" y="100"/>
                  </a:lnTo>
                  <a:lnTo>
                    <a:pt x="42" y="82"/>
                  </a:lnTo>
                  <a:lnTo>
                    <a:pt x="54" y="67"/>
                  </a:lnTo>
                  <a:lnTo>
                    <a:pt x="67" y="52"/>
                  </a:lnTo>
                  <a:lnTo>
                    <a:pt x="81" y="38"/>
                  </a:lnTo>
                  <a:lnTo>
                    <a:pt x="97" y="27"/>
                  </a:lnTo>
                  <a:lnTo>
                    <a:pt x="113" y="18"/>
                  </a:lnTo>
                  <a:lnTo>
                    <a:pt x="129" y="10"/>
                  </a:lnTo>
                  <a:lnTo>
                    <a:pt x="147" y="4"/>
                  </a:lnTo>
                  <a:lnTo>
                    <a:pt x="165" y="1"/>
                  </a:lnTo>
                  <a:lnTo>
                    <a:pt x="184" y="0"/>
                  </a:lnTo>
                  <a:close/>
                </a:path>
              </a:pathLst>
            </a:custGeom>
            <a:solidFill>
              <a:srgbClr val="F5874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 name="Freeform 122"/>
            <p:cNvSpPr>
              <a:spLocks noEditPoints="1"/>
            </p:cNvSpPr>
            <p:nvPr/>
          </p:nvSpPr>
          <p:spPr bwMode="auto">
            <a:xfrm>
              <a:off x="6731000" y="1720850"/>
              <a:ext cx="503238" cy="1090613"/>
            </a:xfrm>
            <a:custGeom>
              <a:avLst/>
              <a:gdLst>
                <a:gd name="T0" fmla="*/ 2147483647 w 952"/>
                <a:gd name="T1" fmla="*/ 2147483647 h 6093"/>
                <a:gd name="T2" fmla="*/ 2147483647 w 952"/>
                <a:gd name="T3" fmla="*/ 0 h 6093"/>
                <a:gd name="T4" fmla="*/ 2147483647 w 952"/>
                <a:gd name="T5" fmla="*/ 2147483647 h 6093"/>
                <a:gd name="T6" fmla="*/ 2147483647 w 952"/>
                <a:gd name="T7" fmla="*/ 2147483647 h 6093"/>
                <a:gd name="T8" fmla="*/ 2147483647 w 952"/>
                <a:gd name="T9" fmla="*/ 2147483647 h 6093"/>
                <a:gd name="T10" fmla="*/ 2147483647 w 952"/>
                <a:gd name="T11" fmla="*/ 2147483647 h 6093"/>
                <a:gd name="T12" fmla="*/ 2147483647 w 952"/>
                <a:gd name="T13" fmla="*/ 2147483647 h 6093"/>
                <a:gd name="T14" fmla="*/ 2147483647 w 952"/>
                <a:gd name="T15" fmla="*/ 0 h 6093"/>
                <a:gd name="T16" fmla="*/ 2147483647 w 952"/>
                <a:gd name="T17" fmla="*/ 2147483647 h 6093"/>
                <a:gd name="T18" fmla="*/ 2147483647 w 952"/>
                <a:gd name="T19" fmla="*/ 2147483647 h 6093"/>
                <a:gd name="T20" fmla="*/ 2147483647 w 952"/>
                <a:gd name="T21" fmla="*/ 2147483647 h 6093"/>
                <a:gd name="T22" fmla="*/ 2147483647 w 952"/>
                <a:gd name="T23" fmla="*/ 2147483647 h 6093"/>
                <a:gd name="T24" fmla="*/ 2147483647 w 952"/>
                <a:gd name="T25" fmla="*/ 2147483647 h 6093"/>
                <a:gd name="T26" fmla="*/ 2147483647 w 952"/>
                <a:gd name="T27" fmla="*/ 2147483647 h 6093"/>
                <a:gd name="T28" fmla="*/ 2147483647 w 952"/>
                <a:gd name="T29" fmla="*/ 2147483647 h 6093"/>
                <a:gd name="T30" fmla="*/ 2147483647 w 952"/>
                <a:gd name="T31" fmla="*/ 2147483647 h 6093"/>
                <a:gd name="T32" fmla="*/ 2147483647 w 952"/>
                <a:gd name="T33" fmla="*/ 2147483647 h 6093"/>
                <a:gd name="T34" fmla="*/ 2147483647 w 952"/>
                <a:gd name="T35" fmla="*/ 2147483647 h 6093"/>
                <a:gd name="T36" fmla="*/ 2147483647 w 952"/>
                <a:gd name="T37" fmla="*/ 2147483647 h 6093"/>
                <a:gd name="T38" fmla="*/ 2147483647 w 952"/>
                <a:gd name="T39" fmla="*/ 2147483647 h 6093"/>
                <a:gd name="T40" fmla="*/ 2147483647 w 952"/>
                <a:gd name="T41" fmla="*/ 2147483647 h 6093"/>
                <a:gd name="T42" fmla="*/ 2147483647 w 952"/>
                <a:gd name="T43" fmla="*/ 2147483647 h 6093"/>
                <a:gd name="T44" fmla="*/ 2147483647 w 952"/>
                <a:gd name="T45" fmla="*/ 2147483647 h 6093"/>
                <a:gd name="T46" fmla="*/ 2147483647 w 952"/>
                <a:gd name="T47" fmla="*/ 2147483647 h 6093"/>
                <a:gd name="T48" fmla="*/ 2147483647 w 952"/>
                <a:gd name="T49" fmla="*/ 2147483647 h 6093"/>
                <a:gd name="T50" fmla="*/ 2147483647 w 952"/>
                <a:gd name="T51" fmla="*/ 2147483647 h 6093"/>
                <a:gd name="T52" fmla="*/ 2147483647 w 952"/>
                <a:gd name="T53" fmla="*/ 2147483647 h 6093"/>
                <a:gd name="T54" fmla="*/ 2147483647 w 952"/>
                <a:gd name="T55" fmla="*/ 2147483647 h 6093"/>
                <a:gd name="T56" fmla="*/ 2147483647 w 952"/>
                <a:gd name="T57" fmla="*/ 2147483647 h 6093"/>
                <a:gd name="T58" fmla="*/ 2147483647 w 952"/>
                <a:gd name="T59" fmla="*/ 2147483647 h 6093"/>
                <a:gd name="T60" fmla="*/ 2147483647 w 952"/>
                <a:gd name="T61" fmla="*/ 2147483647 h 6093"/>
                <a:gd name="T62" fmla="*/ 2147483647 w 952"/>
                <a:gd name="T63" fmla="*/ 2147483647 h 6093"/>
                <a:gd name="T64" fmla="*/ 2147483647 w 952"/>
                <a:gd name="T65" fmla="*/ 2147483647 h 6093"/>
                <a:gd name="T66" fmla="*/ 2147483647 w 952"/>
                <a:gd name="T67" fmla="*/ 2147483647 h 6093"/>
                <a:gd name="T68" fmla="*/ 2147483647 w 952"/>
                <a:gd name="T69" fmla="*/ 2147483647 h 6093"/>
                <a:gd name="T70" fmla="*/ 2147483647 w 952"/>
                <a:gd name="T71" fmla="*/ 2147483647 h 6093"/>
                <a:gd name="T72" fmla="*/ 2147483647 w 952"/>
                <a:gd name="T73" fmla="*/ 2147483647 h 6093"/>
                <a:gd name="T74" fmla="*/ 2147483647 w 952"/>
                <a:gd name="T75" fmla="*/ 2147483647 h 6093"/>
                <a:gd name="T76" fmla="*/ 2147483647 w 952"/>
                <a:gd name="T77" fmla="*/ 2147483647 h 6093"/>
                <a:gd name="T78" fmla="*/ 2147483647 w 952"/>
                <a:gd name="T79" fmla="*/ 2147483647 h 6093"/>
                <a:gd name="T80" fmla="*/ 2147483647 w 952"/>
                <a:gd name="T81" fmla="*/ 2147483647 h 6093"/>
                <a:gd name="T82" fmla="*/ 2147483647 w 952"/>
                <a:gd name="T83" fmla="*/ 2147483647 h 6093"/>
                <a:gd name="T84" fmla="*/ 2147483647 w 952"/>
                <a:gd name="T85" fmla="*/ 2147483647 h 6093"/>
                <a:gd name="T86" fmla="*/ 2147483647 w 952"/>
                <a:gd name="T87" fmla="*/ 2147483647 h 6093"/>
                <a:gd name="T88" fmla="*/ 0 w 952"/>
                <a:gd name="T89" fmla="*/ 2147483647 h 6093"/>
                <a:gd name="T90" fmla="*/ 2147483647 w 952"/>
                <a:gd name="T91" fmla="*/ 2147483647 h 6093"/>
                <a:gd name="T92" fmla="*/ 2147483647 w 952"/>
                <a:gd name="T93" fmla="*/ 2147483647 h 6093"/>
                <a:gd name="T94" fmla="*/ 2147483647 w 952"/>
                <a:gd name="T95" fmla="*/ 2147483647 h 6093"/>
                <a:gd name="T96" fmla="*/ 2147483647 w 952"/>
                <a:gd name="T97" fmla="*/ 2147483647 h 6093"/>
                <a:gd name="T98" fmla="*/ 2147483647 w 952"/>
                <a:gd name="T99" fmla="*/ 2147483647 h 6093"/>
                <a:gd name="T100" fmla="*/ 0 w 952"/>
                <a:gd name="T101" fmla="*/ 2147483647 h 6093"/>
                <a:gd name="T102" fmla="*/ 2147483647 w 952"/>
                <a:gd name="T103" fmla="*/ 2147483647 h 6093"/>
                <a:gd name="T104" fmla="*/ 2147483647 w 952"/>
                <a:gd name="T105" fmla="*/ 2147483647 h 6093"/>
                <a:gd name="T106" fmla="*/ 2147483647 w 952"/>
                <a:gd name="T107" fmla="*/ 0 h 6093"/>
                <a:gd name="T108" fmla="*/ 2147483647 w 952"/>
                <a:gd name="T109" fmla="*/ 2147483647 h 6093"/>
                <a:gd name="T110" fmla="*/ 2147483647 w 952"/>
                <a:gd name="T111" fmla="*/ 2147483647 h 6093"/>
                <a:gd name="T112" fmla="*/ 2147483647 w 952"/>
                <a:gd name="T113" fmla="*/ 2147483647 h 6093"/>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952" h="6093">
                  <a:moveTo>
                    <a:pt x="187" y="0"/>
                  </a:moveTo>
                  <a:lnTo>
                    <a:pt x="765" y="0"/>
                  </a:lnTo>
                  <a:lnTo>
                    <a:pt x="765" y="7"/>
                  </a:lnTo>
                  <a:lnTo>
                    <a:pt x="187" y="7"/>
                  </a:lnTo>
                  <a:lnTo>
                    <a:pt x="187" y="0"/>
                  </a:lnTo>
                  <a:close/>
                  <a:moveTo>
                    <a:pt x="765" y="0"/>
                  </a:moveTo>
                  <a:lnTo>
                    <a:pt x="784" y="2"/>
                  </a:lnTo>
                  <a:lnTo>
                    <a:pt x="803" y="5"/>
                  </a:lnTo>
                  <a:lnTo>
                    <a:pt x="820" y="10"/>
                  </a:lnTo>
                  <a:lnTo>
                    <a:pt x="837" y="18"/>
                  </a:lnTo>
                  <a:lnTo>
                    <a:pt x="854" y="28"/>
                  </a:lnTo>
                  <a:lnTo>
                    <a:pt x="869" y="40"/>
                  </a:lnTo>
                  <a:lnTo>
                    <a:pt x="883" y="53"/>
                  </a:lnTo>
                  <a:lnTo>
                    <a:pt x="897" y="69"/>
                  </a:lnTo>
                  <a:lnTo>
                    <a:pt x="894" y="72"/>
                  </a:lnTo>
                  <a:lnTo>
                    <a:pt x="880" y="59"/>
                  </a:lnTo>
                  <a:lnTo>
                    <a:pt x="866" y="46"/>
                  </a:lnTo>
                  <a:lnTo>
                    <a:pt x="852" y="34"/>
                  </a:lnTo>
                  <a:lnTo>
                    <a:pt x="835" y="24"/>
                  </a:lnTo>
                  <a:lnTo>
                    <a:pt x="819" y="17"/>
                  </a:lnTo>
                  <a:lnTo>
                    <a:pt x="802" y="12"/>
                  </a:lnTo>
                  <a:lnTo>
                    <a:pt x="783" y="8"/>
                  </a:lnTo>
                  <a:lnTo>
                    <a:pt x="765" y="7"/>
                  </a:lnTo>
                  <a:lnTo>
                    <a:pt x="765" y="0"/>
                  </a:lnTo>
                  <a:close/>
                  <a:moveTo>
                    <a:pt x="897" y="69"/>
                  </a:moveTo>
                  <a:lnTo>
                    <a:pt x="909" y="85"/>
                  </a:lnTo>
                  <a:lnTo>
                    <a:pt x="920" y="103"/>
                  </a:lnTo>
                  <a:lnTo>
                    <a:pt x="929" y="122"/>
                  </a:lnTo>
                  <a:lnTo>
                    <a:pt x="936" y="142"/>
                  </a:lnTo>
                  <a:lnTo>
                    <a:pt x="944" y="162"/>
                  </a:lnTo>
                  <a:lnTo>
                    <a:pt x="948" y="185"/>
                  </a:lnTo>
                  <a:lnTo>
                    <a:pt x="951" y="208"/>
                  </a:lnTo>
                  <a:lnTo>
                    <a:pt x="952" y="232"/>
                  </a:lnTo>
                  <a:lnTo>
                    <a:pt x="947" y="232"/>
                  </a:lnTo>
                  <a:lnTo>
                    <a:pt x="946" y="209"/>
                  </a:lnTo>
                  <a:lnTo>
                    <a:pt x="943" y="186"/>
                  </a:lnTo>
                  <a:lnTo>
                    <a:pt x="938" y="165"/>
                  </a:lnTo>
                  <a:lnTo>
                    <a:pt x="932" y="145"/>
                  </a:lnTo>
                  <a:lnTo>
                    <a:pt x="924" y="124"/>
                  </a:lnTo>
                  <a:lnTo>
                    <a:pt x="915" y="107"/>
                  </a:lnTo>
                  <a:lnTo>
                    <a:pt x="905" y="89"/>
                  </a:lnTo>
                  <a:lnTo>
                    <a:pt x="894" y="72"/>
                  </a:lnTo>
                  <a:lnTo>
                    <a:pt x="897" y="69"/>
                  </a:lnTo>
                  <a:close/>
                  <a:moveTo>
                    <a:pt x="952" y="232"/>
                  </a:moveTo>
                  <a:lnTo>
                    <a:pt x="952" y="5863"/>
                  </a:lnTo>
                  <a:lnTo>
                    <a:pt x="947" y="5863"/>
                  </a:lnTo>
                  <a:lnTo>
                    <a:pt x="947" y="232"/>
                  </a:lnTo>
                  <a:lnTo>
                    <a:pt x="952" y="232"/>
                  </a:lnTo>
                  <a:close/>
                  <a:moveTo>
                    <a:pt x="952" y="5863"/>
                  </a:moveTo>
                  <a:lnTo>
                    <a:pt x="951" y="5886"/>
                  </a:lnTo>
                  <a:lnTo>
                    <a:pt x="948" y="5909"/>
                  </a:lnTo>
                  <a:lnTo>
                    <a:pt x="944" y="5931"/>
                  </a:lnTo>
                  <a:lnTo>
                    <a:pt x="936" y="5952"/>
                  </a:lnTo>
                  <a:lnTo>
                    <a:pt x="929" y="5972"/>
                  </a:lnTo>
                  <a:lnTo>
                    <a:pt x="920" y="5991"/>
                  </a:lnTo>
                  <a:lnTo>
                    <a:pt x="909" y="6010"/>
                  </a:lnTo>
                  <a:lnTo>
                    <a:pt x="897" y="6026"/>
                  </a:lnTo>
                  <a:lnTo>
                    <a:pt x="894" y="6021"/>
                  </a:lnTo>
                  <a:lnTo>
                    <a:pt x="905" y="6005"/>
                  </a:lnTo>
                  <a:lnTo>
                    <a:pt x="915" y="5988"/>
                  </a:lnTo>
                  <a:lnTo>
                    <a:pt x="924" y="5969"/>
                  </a:lnTo>
                  <a:lnTo>
                    <a:pt x="932" y="5949"/>
                  </a:lnTo>
                  <a:lnTo>
                    <a:pt x="938" y="5929"/>
                  </a:lnTo>
                  <a:lnTo>
                    <a:pt x="943" y="5907"/>
                  </a:lnTo>
                  <a:lnTo>
                    <a:pt x="946" y="5886"/>
                  </a:lnTo>
                  <a:lnTo>
                    <a:pt x="947" y="5863"/>
                  </a:lnTo>
                  <a:lnTo>
                    <a:pt x="952" y="5863"/>
                  </a:lnTo>
                  <a:close/>
                  <a:moveTo>
                    <a:pt x="897" y="6026"/>
                  </a:moveTo>
                  <a:lnTo>
                    <a:pt x="883" y="6040"/>
                  </a:lnTo>
                  <a:lnTo>
                    <a:pt x="869" y="6054"/>
                  </a:lnTo>
                  <a:lnTo>
                    <a:pt x="854" y="6066"/>
                  </a:lnTo>
                  <a:lnTo>
                    <a:pt x="837" y="6076"/>
                  </a:lnTo>
                  <a:lnTo>
                    <a:pt x="820" y="6083"/>
                  </a:lnTo>
                  <a:lnTo>
                    <a:pt x="803" y="6088"/>
                  </a:lnTo>
                  <a:lnTo>
                    <a:pt x="784" y="6092"/>
                  </a:lnTo>
                  <a:lnTo>
                    <a:pt x="765" y="6093"/>
                  </a:lnTo>
                  <a:lnTo>
                    <a:pt x="765" y="6087"/>
                  </a:lnTo>
                  <a:lnTo>
                    <a:pt x="783" y="6086"/>
                  </a:lnTo>
                  <a:lnTo>
                    <a:pt x="802" y="6082"/>
                  </a:lnTo>
                  <a:lnTo>
                    <a:pt x="819" y="6077"/>
                  </a:lnTo>
                  <a:lnTo>
                    <a:pt x="835" y="6069"/>
                  </a:lnTo>
                  <a:lnTo>
                    <a:pt x="852" y="6059"/>
                  </a:lnTo>
                  <a:lnTo>
                    <a:pt x="866" y="6049"/>
                  </a:lnTo>
                  <a:lnTo>
                    <a:pt x="880" y="6035"/>
                  </a:lnTo>
                  <a:lnTo>
                    <a:pt x="894" y="6021"/>
                  </a:lnTo>
                  <a:lnTo>
                    <a:pt x="897" y="6026"/>
                  </a:lnTo>
                  <a:close/>
                  <a:moveTo>
                    <a:pt x="765" y="6093"/>
                  </a:moveTo>
                  <a:lnTo>
                    <a:pt x="187" y="6093"/>
                  </a:lnTo>
                  <a:lnTo>
                    <a:pt x="187" y="6087"/>
                  </a:lnTo>
                  <a:lnTo>
                    <a:pt x="765" y="6087"/>
                  </a:lnTo>
                  <a:lnTo>
                    <a:pt x="765" y="6093"/>
                  </a:lnTo>
                  <a:close/>
                  <a:moveTo>
                    <a:pt x="187" y="6093"/>
                  </a:moveTo>
                  <a:lnTo>
                    <a:pt x="168" y="6092"/>
                  </a:lnTo>
                  <a:lnTo>
                    <a:pt x="150" y="6088"/>
                  </a:lnTo>
                  <a:lnTo>
                    <a:pt x="131" y="6083"/>
                  </a:lnTo>
                  <a:lnTo>
                    <a:pt x="115" y="6076"/>
                  </a:lnTo>
                  <a:lnTo>
                    <a:pt x="99" y="6066"/>
                  </a:lnTo>
                  <a:lnTo>
                    <a:pt x="83" y="6054"/>
                  </a:lnTo>
                  <a:lnTo>
                    <a:pt x="69" y="6040"/>
                  </a:lnTo>
                  <a:lnTo>
                    <a:pt x="56" y="6026"/>
                  </a:lnTo>
                  <a:lnTo>
                    <a:pt x="59" y="6021"/>
                  </a:lnTo>
                  <a:lnTo>
                    <a:pt x="72" y="6035"/>
                  </a:lnTo>
                  <a:lnTo>
                    <a:pt x="86" y="6049"/>
                  </a:lnTo>
                  <a:lnTo>
                    <a:pt x="101" y="6059"/>
                  </a:lnTo>
                  <a:lnTo>
                    <a:pt x="117" y="6069"/>
                  </a:lnTo>
                  <a:lnTo>
                    <a:pt x="133" y="6077"/>
                  </a:lnTo>
                  <a:lnTo>
                    <a:pt x="151" y="6082"/>
                  </a:lnTo>
                  <a:lnTo>
                    <a:pt x="168" y="6086"/>
                  </a:lnTo>
                  <a:lnTo>
                    <a:pt x="187" y="6087"/>
                  </a:lnTo>
                  <a:lnTo>
                    <a:pt x="187" y="6093"/>
                  </a:lnTo>
                  <a:close/>
                  <a:moveTo>
                    <a:pt x="56" y="6026"/>
                  </a:moveTo>
                  <a:lnTo>
                    <a:pt x="43" y="6010"/>
                  </a:lnTo>
                  <a:lnTo>
                    <a:pt x="32" y="5991"/>
                  </a:lnTo>
                  <a:lnTo>
                    <a:pt x="23" y="5972"/>
                  </a:lnTo>
                  <a:lnTo>
                    <a:pt x="15" y="5952"/>
                  </a:lnTo>
                  <a:lnTo>
                    <a:pt x="9" y="5931"/>
                  </a:lnTo>
                  <a:lnTo>
                    <a:pt x="4" y="5909"/>
                  </a:lnTo>
                  <a:lnTo>
                    <a:pt x="1" y="5886"/>
                  </a:lnTo>
                  <a:lnTo>
                    <a:pt x="0" y="5863"/>
                  </a:lnTo>
                  <a:lnTo>
                    <a:pt x="6" y="5863"/>
                  </a:lnTo>
                  <a:lnTo>
                    <a:pt x="7" y="5886"/>
                  </a:lnTo>
                  <a:lnTo>
                    <a:pt x="10" y="5907"/>
                  </a:lnTo>
                  <a:lnTo>
                    <a:pt x="14" y="5929"/>
                  </a:lnTo>
                  <a:lnTo>
                    <a:pt x="20" y="5949"/>
                  </a:lnTo>
                  <a:lnTo>
                    <a:pt x="28" y="5969"/>
                  </a:lnTo>
                  <a:lnTo>
                    <a:pt x="37" y="5988"/>
                  </a:lnTo>
                  <a:lnTo>
                    <a:pt x="47" y="6005"/>
                  </a:lnTo>
                  <a:lnTo>
                    <a:pt x="59" y="6021"/>
                  </a:lnTo>
                  <a:lnTo>
                    <a:pt x="56" y="6026"/>
                  </a:lnTo>
                  <a:close/>
                  <a:moveTo>
                    <a:pt x="0" y="5863"/>
                  </a:moveTo>
                  <a:lnTo>
                    <a:pt x="0" y="232"/>
                  </a:lnTo>
                  <a:lnTo>
                    <a:pt x="6" y="232"/>
                  </a:lnTo>
                  <a:lnTo>
                    <a:pt x="6" y="5863"/>
                  </a:lnTo>
                  <a:lnTo>
                    <a:pt x="0" y="5863"/>
                  </a:lnTo>
                  <a:close/>
                  <a:moveTo>
                    <a:pt x="0" y="232"/>
                  </a:moveTo>
                  <a:lnTo>
                    <a:pt x="1" y="208"/>
                  </a:lnTo>
                  <a:lnTo>
                    <a:pt x="4" y="185"/>
                  </a:lnTo>
                  <a:lnTo>
                    <a:pt x="9" y="162"/>
                  </a:lnTo>
                  <a:lnTo>
                    <a:pt x="15" y="142"/>
                  </a:lnTo>
                  <a:lnTo>
                    <a:pt x="23" y="122"/>
                  </a:lnTo>
                  <a:lnTo>
                    <a:pt x="32" y="103"/>
                  </a:lnTo>
                  <a:lnTo>
                    <a:pt x="43" y="85"/>
                  </a:lnTo>
                  <a:lnTo>
                    <a:pt x="56" y="69"/>
                  </a:lnTo>
                  <a:lnTo>
                    <a:pt x="59" y="72"/>
                  </a:lnTo>
                  <a:lnTo>
                    <a:pt x="47" y="89"/>
                  </a:lnTo>
                  <a:lnTo>
                    <a:pt x="37" y="107"/>
                  </a:lnTo>
                  <a:lnTo>
                    <a:pt x="28" y="124"/>
                  </a:lnTo>
                  <a:lnTo>
                    <a:pt x="20" y="145"/>
                  </a:lnTo>
                  <a:lnTo>
                    <a:pt x="14" y="165"/>
                  </a:lnTo>
                  <a:lnTo>
                    <a:pt x="10" y="186"/>
                  </a:lnTo>
                  <a:lnTo>
                    <a:pt x="7" y="209"/>
                  </a:lnTo>
                  <a:lnTo>
                    <a:pt x="6" y="232"/>
                  </a:lnTo>
                  <a:lnTo>
                    <a:pt x="0" y="232"/>
                  </a:lnTo>
                  <a:close/>
                  <a:moveTo>
                    <a:pt x="56" y="69"/>
                  </a:moveTo>
                  <a:lnTo>
                    <a:pt x="69" y="53"/>
                  </a:lnTo>
                  <a:lnTo>
                    <a:pt x="83" y="40"/>
                  </a:lnTo>
                  <a:lnTo>
                    <a:pt x="99" y="28"/>
                  </a:lnTo>
                  <a:lnTo>
                    <a:pt x="115" y="18"/>
                  </a:lnTo>
                  <a:lnTo>
                    <a:pt x="131" y="10"/>
                  </a:lnTo>
                  <a:lnTo>
                    <a:pt x="150" y="5"/>
                  </a:lnTo>
                  <a:lnTo>
                    <a:pt x="168" y="2"/>
                  </a:lnTo>
                  <a:lnTo>
                    <a:pt x="187" y="0"/>
                  </a:lnTo>
                  <a:lnTo>
                    <a:pt x="187" y="7"/>
                  </a:lnTo>
                  <a:lnTo>
                    <a:pt x="168" y="8"/>
                  </a:lnTo>
                  <a:lnTo>
                    <a:pt x="151" y="12"/>
                  </a:lnTo>
                  <a:lnTo>
                    <a:pt x="133" y="17"/>
                  </a:lnTo>
                  <a:lnTo>
                    <a:pt x="117" y="24"/>
                  </a:lnTo>
                  <a:lnTo>
                    <a:pt x="101" y="34"/>
                  </a:lnTo>
                  <a:lnTo>
                    <a:pt x="86" y="46"/>
                  </a:lnTo>
                  <a:lnTo>
                    <a:pt x="72" y="59"/>
                  </a:lnTo>
                  <a:lnTo>
                    <a:pt x="59" y="72"/>
                  </a:lnTo>
                  <a:lnTo>
                    <a:pt x="56" y="69"/>
                  </a:lnTo>
                  <a:close/>
                </a:path>
              </a:pathLst>
            </a:custGeom>
            <a:solidFill>
              <a:srgbClr val="37343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 name="Freeform 127"/>
            <p:cNvSpPr>
              <a:spLocks/>
            </p:cNvSpPr>
            <p:nvPr/>
          </p:nvSpPr>
          <p:spPr bwMode="auto">
            <a:xfrm>
              <a:off x="6858000" y="2490788"/>
              <a:ext cx="249238" cy="193675"/>
            </a:xfrm>
            <a:custGeom>
              <a:avLst/>
              <a:gdLst>
                <a:gd name="T0" fmla="*/ 2147483647 w 473"/>
                <a:gd name="T1" fmla="*/ 2147483647 h 586"/>
                <a:gd name="T2" fmla="*/ 2147483647 w 473"/>
                <a:gd name="T3" fmla="*/ 2147483647 h 586"/>
                <a:gd name="T4" fmla="*/ 2147483647 w 473"/>
                <a:gd name="T5" fmla="*/ 2147483647 h 586"/>
                <a:gd name="T6" fmla="*/ 2147483647 w 473"/>
                <a:gd name="T7" fmla="*/ 2147483647 h 586"/>
                <a:gd name="T8" fmla="*/ 2147483647 w 473"/>
                <a:gd name="T9" fmla="*/ 2147483647 h 586"/>
                <a:gd name="T10" fmla="*/ 2147483647 w 473"/>
                <a:gd name="T11" fmla="*/ 2147483647 h 586"/>
                <a:gd name="T12" fmla="*/ 2147483647 w 473"/>
                <a:gd name="T13" fmla="*/ 2147483647 h 586"/>
                <a:gd name="T14" fmla="*/ 2147483647 w 473"/>
                <a:gd name="T15" fmla="*/ 2147483647 h 586"/>
                <a:gd name="T16" fmla="*/ 2147483647 w 473"/>
                <a:gd name="T17" fmla="*/ 2147483647 h 586"/>
                <a:gd name="T18" fmla="*/ 2147483647 w 473"/>
                <a:gd name="T19" fmla="*/ 2147483647 h 586"/>
                <a:gd name="T20" fmla="*/ 2147483647 w 473"/>
                <a:gd name="T21" fmla="*/ 2147483647 h 586"/>
                <a:gd name="T22" fmla="*/ 2147483647 w 473"/>
                <a:gd name="T23" fmla="*/ 2147483647 h 586"/>
                <a:gd name="T24" fmla="*/ 2147483647 w 473"/>
                <a:gd name="T25" fmla="*/ 2147483647 h 586"/>
                <a:gd name="T26" fmla="*/ 2147483647 w 473"/>
                <a:gd name="T27" fmla="*/ 2147483647 h 586"/>
                <a:gd name="T28" fmla="*/ 2147483647 w 473"/>
                <a:gd name="T29" fmla="*/ 2147483647 h 586"/>
                <a:gd name="T30" fmla="*/ 2147483647 w 473"/>
                <a:gd name="T31" fmla="*/ 2147483647 h 586"/>
                <a:gd name="T32" fmla="*/ 2147483647 w 473"/>
                <a:gd name="T33" fmla="*/ 2147483647 h 586"/>
                <a:gd name="T34" fmla="*/ 2147483647 w 473"/>
                <a:gd name="T35" fmla="*/ 2147483647 h 586"/>
                <a:gd name="T36" fmla="*/ 2147483647 w 473"/>
                <a:gd name="T37" fmla="*/ 2147483647 h 586"/>
                <a:gd name="T38" fmla="*/ 2147483647 w 473"/>
                <a:gd name="T39" fmla="*/ 2147483647 h 586"/>
                <a:gd name="T40" fmla="*/ 2147483647 w 473"/>
                <a:gd name="T41" fmla="*/ 2147483647 h 586"/>
                <a:gd name="T42" fmla="*/ 2147483647 w 473"/>
                <a:gd name="T43" fmla="*/ 2147483647 h 586"/>
                <a:gd name="T44" fmla="*/ 2147483647 w 473"/>
                <a:gd name="T45" fmla="*/ 2147483647 h 586"/>
                <a:gd name="T46" fmla="*/ 2147483647 w 473"/>
                <a:gd name="T47" fmla="*/ 2147483647 h 586"/>
                <a:gd name="T48" fmla="*/ 2147483647 w 473"/>
                <a:gd name="T49" fmla="*/ 2147483647 h 586"/>
                <a:gd name="T50" fmla="*/ 2147483647 w 473"/>
                <a:gd name="T51" fmla="*/ 2147483647 h 586"/>
                <a:gd name="T52" fmla="*/ 2147483647 w 473"/>
                <a:gd name="T53" fmla="*/ 2147483647 h 586"/>
                <a:gd name="T54" fmla="*/ 2147483647 w 473"/>
                <a:gd name="T55" fmla="*/ 2147483647 h 586"/>
                <a:gd name="T56" fmla="*/ 2147483647 w 473"/>
                <a:gd name="T57" fmla="*/ 2147483647 h 586"/>
                <a:gd name="T58" fmla="*/ 2147483647 w 473"/>
                <a:gd name="T59" fmla="*/ 2147483647 h 586"/>
                <a:gd name="T60" fmla="*/ 2147483647 w 473"/>
                <a:gd name="T61" fmla="*/ 2147483647 h 586"/>
                <a:gd name="T62" fmla="*/ 0 w 473"/>
                <a:gd name="T63" fmla="*/ 2147483647 h 586"/>
                <a:gd name="T64" fmla="*/ 2147483647 w 473"/>
                <a:gd name="T65" fmla="*/ 2147483647 h 586"/>
                <a:gd name="T66" fmla="*/ 2147483647 w 473"/>
                <a:gd name="T67" fmla="*/ 2147483647 h 586"/>
                <a:gd name="T68" fmla="*/ 2147483647 w 473"/>
                <a:gd name="T69" fmla="*/ 2147483647 h 586"/>
                <a:gd name="T70" fmla="*/ 2147483647 w 473"/>
                <a:gd name="T71" fmla="*/ 2147483647 h 586"/>
                <a:gd name="T72" fmla="*/ 2147483647 w 473"/>
                <a:gd name="T73" fmla="*/ 2147483647 h 586"/>
                <a:gd name="T74" fmla="*/ 2147483647 w 473"/>
                <a:gd name="T75" fmla="*/ 2147483647 h 586"/>
                <a:gd name="T76" fmla="*/ 2147483647 w 473"/>
                <a:gd name="T77" fmla="*/ 2147483647 h 586"/>
                <a:gd name="T78" fmla="*/ 2147483647 w 473"/>
                <a:gd name="T79" fmla="*/ 2147483647 h 586"/>
                <a:gd name="T80" fmla="*/ 2147483647 w 473"/>
                <a:gd name="T81" fmla="*/ 2147483647 h 586"/>
                <a:gd name="T82" fmla="*/ 2147483647 w 473"/>
                <a:gd name="T83" fmla="*/ 2147483647 h 586"/>
                <a:gd name="T84" fmla="*/ 2147483647 w 473"/>
                <a:gd name="T85" fmla="*/ 0 h 58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473" h="586">
                  <a:moveTo>
                    <a:pt x="236" y="0"/>
                  </a:moveTo>
                  <a:lnTo>
                    <a:pt x="248" y="2"/>
                  </a:lnTo>
                  <a:lnTo>
                    <a:pt x="260" y="3"/>
                  </a:lnTo>
                  <a:lnTo>
                    <a:pt x="272" y="4"/>
                  </a:lnTo>
                  <a:lnTo>
                    <a:pt x="284" y="7"/>
                  </a:lnTo>
                  <a:lnTo>
                    <a:pt x="295" y="10"/>
                  </a:lnTo>
                  <a:lnTo>
                    <a:pt x="306" y="14"/>
                  </a:lnTo>
                  <a:lnTo>
                    <a:pt x="317" y="18"/>
                  </a:lnTo>
                  <a:lnTo>
                    <a:pt x="328" y="24"/>
                  </a:lnTo>
                  <a:lnTo>
                    <a:pt x="339" y="29"/>
                  </a:lnTo>
                  <a:lnTo>
                    <a:pt x="349" y="36"/>
                  </a:lnTo>
                  <a:lnTo>
                    <a:pt x="358" y="43"/>
                  </a:lnTo>
                  <a:lnTo>
                    <a:pt x="368" y="51"/>
                  </a:lnTo>
                  <a:lnTo>
                    <a:pt x="378" y="59"/>
                  </a:lnTo>
                  <a:lnTo>
                    <a:pt x="387" y="67"/>
                  </a:lnTo>
                  <a:lnTo>
                    <a:pt x="395" y="76"/>
                  </a:lnTo>
                  <a:lnTo>
                    <a:pt x="403" y="86"/>
                  </a:lnTo>
                  <a:lnTo>
                    <a:pt x="411" y="97"/>
                  </a:lnTo>
                  <a:lnTo>
                    <a:pt x="418" y="108"/>
                  </a:lnTo>
                  <a:lnTo>
                    <a:pt x="426" y="118"/>
                  </a:lnTo>
                  <a:lnTo>
                    <a:pt x="432" y="129"/>
                  </a:lnTo>
                  <a:lnTo>
                    <a:pt x="438" y="142"/>
                  </a:lnTo>
                  <a:lnTo>
                    <a:pt x="444" y="154"/>
                  </a:lnTo>
                  <a:lnTo>
                    <a:pt x="449" y="166"/>
                  </a:lnTo>
                  <a:lnTo>
                    <a:pt x="454" y="180"/>
                  </a:lnTo>
                  <a:lnTo>
                    <a:pt x="458" y="193"/>
                  </a:lnTo>
                  <a:lnTo>
                    <a:pt x="461" y="207"/>
                  </a:lnTo>
                  <a:lnTo>
                    <a:pt x="466" y="221"/>
                  </a:lnTo>
                  <a:lnTo>
                    <a:pt x="468" y="235"/>
                  </a:lnTo>
                  <a:lnTo>
                    <a:pt x="470" y="250"/>
                  </a:lnTo>
                  <a:lnTo>
                    <a:pt x="472" y="264"/>
                  </a:lnTo>
                  <a:lnTo>
                    <a:pt x="472" y="279"/>
                  </a:lnTo>
                  <a:lnTo>
                    <a:pt x="473" y="294"/>
                  </a:lnTo>
                  <a:lnTo>
                    <a:pt x="472" y="309"/>
                  </a:lnTo>
                  <a:lnTo>
                    <a:pt x="472" y="323"/>
                  </a:lnTo>
                  <a:lnTo>
                    <a:pt x="470" y="338"/>
                  </a:lnTo>
                  <a:lnTo>
                    <a:pt x="468" y="352"/>
                  </a:lnTo>
                  <a:lnTo>
                    <a:pt x="466" y="367"/>
                  </a:lnTo>
                  <a:lnTo>
                    <a:pt x="461" y="381"/>
                  </a:lnTo>
                  <a:lnTo>
                    <a:pt x="458" y="394"/>
                  </a:lnTo>
                  <a:lnTo>
                    <a:pt x="454" y="408"/>
                  </a:lnTo>
                  <a:lnTo>
                    <a:pt x="449" y="421"/>
                  </a:lnTo>
                  <a:lnTo>
                    <a:pt x="444" y="433"/>
                  </a:lnTo>
                  <a:lnTo>
                    <a:pt x="438" y="446"/>
                  </a:lnTo>
                  <a:lnTo>
                    <a:pt x="432" y="457"/>
                  </a:lnTo>
                  <a:lnTo>
                    <a:pt x="426" y="469"/>
                  </a:lnTo>
                  <a:lnTo>
                    <a:pt x="418" y="480"/>
                  </a:lnTo>
                  <a:lnTo>
                    <a:pt x="411" y="490"/>
                  </a:lnTo>
                  <a:lnTo>
                    <a:pt x="403" y="500"/>
                  </a:lnTo>
                  <a:lnTo>
                    <a:pt x="395" y="511"/>
                  </a:lnTo>
                  <a:lnTo>
                    <a:pt x="387" y="519"/>
                  </a:lnTo>
                  <a:lnTo>
                    <a:pt x="378" y="528"/>
                  </a:lnTo>
                  <a:lnTo>
                    <a:pt x="368" y="537"/>
                  </a:lnTo>
                  <a:lnTo>
                    <a:pt x="358" y="545"/>
                  </a:lnTo>
                  <a:lnTo>
                    <a:pt x="349" y="551"/>
                  </a:lnTo>
                  <a:lnTo>
                    <a:pt x="339" y="557"/>
                  </a:lnTo>
                  <a:lnTo>
                    <a:pt x="328" y="564"/>
                  </a:lnTo>
                  <a:lnTo>
                    <a:pt x="317" y="569"/>
                  </a:lnTo>
                  <a:lnTo>
                    <a:pt x="306" y="574"/>
                  </a:lnTo>
                  <a:lnTo>
                    <a:pt x="295" y="578"/>
                  </a:lnTo>
                  <a:lnTo>
                    <a:pt x="284" y="580"/>
                  </a:lnTo>
                  <a:lnTo>
                    <a:pt x="272" y="584"/>
                  </a:lnTo>
                  <a:lnTo>
                    <a:pt x="260" y="585"/>
                  </a:lnTo>
                  <a:lnTo>
                    <a:pt x="248" y="586"/>
                  </a:lnTo>
                  <a:lnTo>
                    <a:pt x="236" y="586"/>
                  </a:lnTo>
                  <a:lnTo>
                    <a:pt x="223" y="586"/>
                  </a:lnTo>
                  <a:lnTo>
                    <a:pt x="212" y="585"/>
                  </a:lnTo>
                  <a:lnTo>
                    <a:pt x="200" y="584"/>
                  </a:lnTo>
                  <a:lnTo>
                    <a:pt x="189" y="580"/>
                  </a:lnTo>
                  <a:lnTo>
                    <a:pt x="177" y="578"/>
                  </a:lnTo>
                  <a:lnTo>
                    <a:pt x="166" y="574"/>
                  </a:lnTo>
                  <a:lnTo>
                    <a:pt x="155" y="569"/>
                  </a:lnTo>
                  <a:lnTo>
                    <a:pt x="144" y="564"/>
                  </a:lnTo>
                  <a:lnTo>
                    <a:pt x="133" y="557"/>
                  </a:lnTo>
                  <a:lnTo>
                    <a:pt x="123" y="551"/>
                  </a:lnTo>
                  <a:lnTo>
                    <a:pt x="113" y="545"/>
                  </a:lnTo>
                  <a:lnTo>
                    <a:pt x="104" y="537"/>
                  </a:lnTo>
                  <a:lnTo>
                    <a:pt x="95" y="528"/>
                  </a:lnTo>
                  <a:lnTo>
                    <a:pt x="85" y="519"/>
                  </a:lnTo>
                  <a:lnTo>
                    <a:pt x="77" y="511"/>
                  </a:lnTo>
                  <a:lnTo>
                    <a:pt x="69" y="500"/>
                  </a:lnTo>
                  <a:lnTo>
                    <a:pt x="61" y="490"/>
                  </a:lnTo>
                  <a:lnTo>
                    <a:pt x="54" y="480"/>
                  </a:lnTo>
                  <a:lnTo>
                    <a:pt x="47" y="469"/>
                  </a:lnTo>
                  <a:lnTo>
                    <a:pt x="39" y="457"/>
                  </a:lnTo>
                  <a:lnTo>
                    <a:pt x="33" y="446"/>
                  </a:lnTo>
                  <a:lnTo>
                    <a:pt x="28" y="433"/>
                  </a:lnTo>
                  <a:lnTo>
                    <a:pt x="23" y="421"/>
                  </a:lnTo>
                  <a:lnTo>
                    <a:pt x="18" y="408"/>
                  </a:lnTo>
                  <a:lnTo>
                    <a:pt x="14" y="394"/>
                  </a:lnTo>
                  <a:lnTo>
                    <a:pt x="10" y="381"/>
                  </a:lnTo>
                  <a:lnTo>
                    <a:pt x="7" y="367"/>
                  </a:lnTo>
                  <a:lnTo>
                    <a:pt x="5" y="352"/>
                  </a:lnTo>
                  <a:lnTo>
                    <a:pt x="3" y="338"/>
                  </a:lnTo>
                  <a:lnTo>
                    <a:pt x="1" y="323"/>
                  </a:lnTo>
                  <a:lnTo>
                    <a:pt x="0" y="309"/>
                  </a:lnTo>
                  <a:lnTo>
                    <a:pt x="0" y="294"/>
                  </a:lnTo>
                  <a:lnTo>
                    <a:pt x="0" y="279"/>
                  </a:lnTo>
                  <a:lnTo>
                    <a:pt x="1" y="264"/>
                  </a:lnTo>
                  <a:lnTo>
                    <a:pt x="3" y="250"/>
                  </a:lnTo>
                  <a:lnTo>
                    <a:pt x="5" y="235"/>
                  </a:lnTo>
                  <a:lnTo>
                    <a:pt x="7" y="221"/>
                  </a:lnTo>
                  <a:lnTo>
                    <a:pt x="10" y="207"/>
                  </a:lnTo>
                  <a:lnTo>
                    <a:pt x="14" y="193"/>
                  </a:lnTo>
                  <a:lnTo>
                    <a:pt x="18" y="180"/>
                  </a:lnTo>
                  <a:lnTo>
                    <a:pt x="23" y="166"/>
                  </a:lnTo>
                  <a:lnTo>
                    <a:pt x="28" y="154"/>
                  </a:lnTo>
                  <a:lnTo>
                    <a:pt x="33" y="142"/>
                  </a:lnTo>
                  <a:lnTo>
                    <a:pt x="39" y="129"/>
                  </a:lnTo>
                  <a:lnTo>
                    <a:pt x="47" y="118"/>
                  </a:lnTo>
                  <a:lnTo>
                    <a:pt x="54" y="108"/>
                  </a:lnTo>
                  <a:lnTo>
                    <a:pt x="61" y="97"/>
                  </a:lnTo>
                  <a:lnTo>
                    <a:pt x="69" y="86"/>
                  </a:lnTo>
                  <a:lnTo>
                    <a:pt x="77" y="76"/>
                  </a:lnTo>
                  <a:lnTo>
                    <a:pt x="85" y="67"/>
                  </a:lnTo>
                  <a:lnTo>
                    <a:pt x="95" y="59"/>
                  </a:lnTo>
                  <a:lnTo>
                    <a:pt x="104" y="51"/>
                  </a:lnTo>
                  <a:lnTo>
                    <a:pt x="113" y="43"/>
                  </a:lnTo>
                  <a:lnTo>
                    <a:pt x="123" y="36"/>
                  </a:lnTo>
                  <a:lnTo>
                    <a:pt x="133" y="29"/>
                  </a:lnTo>
                  <a:lnTo>
                    <a:pt x="144" y="24"/>
                  </a:lnTo>
                  <a:lnTo>
                    <a:pt x="155" y="18"/>
                  </a:lnTo>
                  <a:lnTo>
                    <a:pt x="166" y="14"/>
                  </a:lnTo>
                  <a:lnTo>
                    <a:pt x="177" y="10"/>
                  </a:lnTo>
                  <a:lnTo>
                    <a:pt x="189" y="7"/>
                  </a:lnTo>
                  <a:lnTo>
                    <a:pt x="200" y="4"/>
                  </a:lnTo>
                  <a:lnTo>
                    <a:pt x="212" y="3"/>
                  </a:lnTo>
                  <a:lnTo>
                    <a:pt x="223" y="2"/>
                  </a:lnTo>
                  <a:lnTo>
                    <a:pt x="236" y="0"/>
                  </a:lnTo>
                  <a:close/>
                </a:path>
              </a:pathLst>
            </a:custGeom>
            <a:solidFill>
              <a:srgbClr val="FFCC2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9" name="Freeform 128"/>
            <p:cNvSpPr>
              <a:spLocks noEditPoints="1"/>
            </p:cNvSpPr>
            <p:nvPr/>
          </p:nvSpPr>
          <p:spPr bwMode="auto">
            <a:xfrm>
              <a:off x="6854825" y="2489200"/>
              <a:ext cx="254000" cy="196850"/>
            </a:xfrm>
            <a:custGeom>
              <a:avLst/>
              <a:gdLst>
                <a:gd name="T0" fmla="*/ 2147483647 w 479"/>
                <a:gd name="T1" fmla="*/ 2147483647 h 592"/>
                <a:gd name="T2" fmla="*/ 2147483647 w 479"/>
                <a:gd name="T3" fmla="*/ 2147483647 h 592"/>
                <a:gd name="T4" fmla="*/ 2147483647 w 479"/>
                <a:gd name="T5" fmla="*/ 2147483647 h 592"/>
                <a:gd name="T6" fmla="*/ 2147483647 w 479"/>
                <a:gd name="T7" fmla="*/ 2147483647 h 592"/>
                <a:gd name="T8" fmla="*/ 2147483647 w 479"/>
                <a:gd name="T9" fmla="*/ 2147483647 h 592"/>
                <a:gd name="T10" fmla="*/ 2147483647 w 479"/>
                <a:gd name="T11" fmla="*/ 2147483647 h 592"/>
                <a:gd name="T12" fmla="*/ 2147483647 w 479"/>
                <a:gd name="T13" fmla="*/ 0 h 592"/>
                <a:gd name="T14" fmla="*/ 2147483647 w 479"/>
                <a:gd name="T15" fmla="*/ 2147483647 h 592"/>
                <a:gd name="T16" fmla="*/ 2147483647 w 479"/>
                <a:gd name="T17" fmla="*/ 2147483647 h 592"/>
                <a:gd name="T18" fmla="*/ 2147483647 w 479"/>
                <a:gd name="T19" fmla="*/ 2147483647 h 592"/>
                <a:gd name="T20" fmla="*/ 2147483647 w 479"/>
                <a:gd name="T21" fmla="*/ 2147483647 h 592"/>
                <a:gd name="T22" fmla="*/ 2147483647 w 479"/>
                <a:gd name="T23" fmla="*/ 2147483647 h 592"/>
                <a:gd name="T24" fmla="*/ 2147483647 w 479"/>
                <a:gd name="T25" fmla="*/ 2147483647 h 592"/>
                <a:gd name="T26" fmla="*/ 2147483647 w 479"/>
                <a:gd name="T27" fmla="*/ 2147483647 h 592"/>
                <a:gd name="T28" fmla="*/ 2147483647 w 479"/>
                <a:gd name="T29" fmla="*/ 2147483647 h 592"/>
                <a:gd name="T30" fmla="*/ 2147483647 w 479"/>
                <a:gd name="T31" fmla="*/ 2147483647 h 592"/>
                <a:gd name="T32" fmla="*/ 2147483647 w 479"/>
                <a:gd name="T33" fmla="*/ 2147483647 h 592"/>
                <a:gd name="T34" fmla="*/ 2147483647 w 479"/>
                <a:gd name="T35" fmla="*/ 2147483647 h 592"/>
                <a:gd name="T36" fmla="*/ 2147483647 w 479"/>
                <a:gd name="T37" fmla="*/ 2147483647 h 592"/>
                <a:gd name="T38" fmla="*/ 2147483647 w 479"/>
                <a:gd name="T39" fmla="*/ 2147483647 h 592"/>
                <a:gd name="T40" fmla="*/ 2147483647 w 479"/>
                <a:gd name="T41" fmla="*/ 2147483647 h 592"/>
                <a:gd name="T42" fmla="*/ 2147483647 w 479"/>
                <a:gd name="T43" fmla="*/ 2147483647 h 592"/>
                <a:gd name="T44" fmla="*/ 2147483647 w 479"/>
                <a:gd name="T45" fmla="*/ 2147483647 h 592"/>
                <a:gd name="T46" fmla="*/ 2147483647 w 479"/>
                <a:gd name="T47" fmla="*/ 2147483647 h 592"/>
                <a:gd name="T48" fmla="*/ 2147483647 w 479"/>
                <a:gd name="T49" fmla="*/ 2147483647 h 592"/>
                <a:gd name="T50" fmla="*/ 2147483647 w 479"/>
                <a:gd name="T51" fmla="*/ 2147483647 h 592"/>
                <a:gd name="T52" fmla="*/ 2147483647 w 479"/>
                <a:gd name="T53" fmla="*/ 2147483647 h 592"/>
                <a:gd name="T54" fmla="*/ 2147483647 w 479"/>
                <a:gd name="T55" fmla="*/ 2147483647 h 592"/>
                <a:gd name="T56" fmla="*/ 2147483647 w 479"/>
                <a:gd name="T57" fmla="*/ 2147483647 h 592"/>
                <a:gd name="T58" fmla="*/ 2147483647 w 479"/>
                <a:gd name="T59" fmla="*/ 2147483647 h 592"/>
                <a:gd name="T60" fmla="*/ 2147483647 w 479"/>
                <a:gd name="T61" fmla="*/ 2147483647 h 592"/>
                <a:gd name="T62" fmla="*/ 2147483647 w 479"/>
                <a:gd name="T63" fmla="*/ 2147483647 h 592"/>
                <a:gd name="T64" fmla="*/ 2147483647 w 479"/>
                <a:gd name="T65" fmla="*/ 2147483647 h 592"/>
                <a:gd name="T66" fmla="*/ 2147483647 w 479"/>
                <a:gd name="T67" fmla="*/ 2147483647 h 592"/>
                <a:gd name="T68" fmla="*/ 2147483647 w 479"/>
                <a:gd name="T69" fmla="*/ 2147483647 h 592"/>
                <a:gd name="T70" fmla="*/ 2147483647 w 479"/>
                <a:gd name="T71" fmla="*/ 2147483647 h 592"/>
                <a:gd name="T72" fmla="*/ 2147483647 w 479"/>
                <a:gd name="T73" fmla="*/ 2147483647 h 592"/>
                <a:gd name="T74" fmla="*/ 2147483647 w 479"/>
                <a:gd name="T75" fmla="*/ 2147483647 h 592"/>
                <a:gd name="T76" fmla="*/ 2147483647 w 479"/>
                <a:gd name="T77" fmla="*/ 2147483647 h 592"/>
                <a:gd name="T78" fmla="*/ 2147483647 w 479"/>
                <a:gd name="T79" fmla="*/ 2147483647 h 592"/>
                <a:gd name="T80" fmla="*/ 2147483647 w 479"/>
                <a:gd name="T81" fmla="*/ 2147483647 h 592"/>
                <a:gd name="T82" fmla="*/ 2147483647 w 479"/>
                <a:gd name="T83" fmla="*/ 2147483647 h 592"/>
                <a:gd name="T84" fmla="*/ 2147483647 w 479"/>
                <a:gd name="T85" fmla="*/ 2147483647 h 592"/>
                <a:gd name="T86" fmla="*/ 2147483647 w 479"/>
                <a:gd name="T87" fmla="*/ 2147483647 h 592"/>
                <a:gd name="T88" fmla="*/ 2147483647 w 479"/>
                <a:gd name="T89" fmla="*/ 2147483647 h 592"/>
                <a:gd name="T90" fmla="*/ 2147483647 w 479"/>
                <a:gd name="T91" fmla="*/ 2147483647 h 592"/>
                <a:gd name="T92" fmla="*/ 2147483647 w 479"/>
                <a:gd name="T93" fmla="*/ 2147483647 h 592"/>
                <a:gd name="T94" fmla="*/ 2147483647 w 479"/>
                <a:gd name="T95" fmla="*/ 2147483647 h 592"/>
                <a:gd name="T96" fmla="*/ 0 w 479"/>
                <a:gd name="T97" fmla="*/ 2147483647 h 592"/>
                <a:gd name="T98" fmla="*/ 2147483647 w 479"/>
                <a:gd name="T99" fmla="*/ 2147483647 h 592"/>
                <a:gd name="T100" fmla="*/ 2147483647 w 479"/>
                <a:gd name="T101" fmla="*/ 2147483647 h 592"/>
                <a:gd name="T102" fmla="*/ 2147483647 w 479"/>
                <a:gd name="T103" fmla="*/ 2147483647 h 592"/>
                <a:gd name="T104" fmla="*/ 2147483647 w 479"/>
                <a:gd name="T105" fmla="*/ 2147483647 h 592"/>
                <a:gd name="T106" fmla="*/ 2147483647 w 479"/>
                <a:gd name="T107" fmla="*/ 2147483647 h 592"/>
                <a:gd name="T108" fmla="*/ 2147483647 w 479"/>
                <a:gd name="T109" fmla="*/ 2147483647 h 592"/>
                <a:gd name="T110" fmla="*/ 2147483647 w 479"/>
                <a:gd name="T111" fmla="*/ 2147483647 h 592"/>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479" h="592">
                  <a:moveTo>
                    <a:pt x="240" y="0"/>
                  </a:moveTo>
                  <a:lnTo>
                    <a:pt x="252" y="0"/>
                  </a:lnTo>
                  <a:lnTo>
                    <a:pt x="264" y="1"/>
                  </a:lnTo>
                  <a:lnTo>
                    <a:pt x="276" y="2"/>
                  </a:lnTo>
                  <a:lnTo>
                    <a:pt x="289" y="6"/>
                  </a:lnTo>
                  <a:lnTo>
                    <a:pt x="300" y="9"/>
                  </a:lnTo>
                  <a:lnTo>
                    <a:pt x="311" y="12"/>
                  </a:lnTo>
                  <a:lnTo>
                    <a:pt x="322" y="18"/>
                  </a:lnTo>
                  <a:lnTo>
                    <a:pt x="333" y="23"/>
                  </a:lnTo>
                  <a:lnTo>
                    <a:pt x="344" y="29"/>
                  </a:lnTo>
                  <a:lnTo>
                    <a:pt x="354" y="35"/>
                  </a:lnTo>
                  <a:lnTo>
                    <a:pt x="364" y="43"/>
                  </a:lnTo>
                  <a:lnTo>
                    <a:pt x="373" y="50"/>
                  </a:lnTo>
                  <a:lnTo>
                    <a:pt x="383" y="58"/>
                  </a:lnTo>
                  <a:lnTo>
                    <a:pt x="392" y="67"/>
                  </a:lnTo>
                  <a:lnTo>
                    <a:pt x="401" y="77"/>
                  </a:lnTo>
                  <a:lnTo>
                    <a:pt x="409" y="86"/>
                  </a:lnTo>
                  <a:lnTo>
                    <a:pt x="405" y="91"/>
                  </a:lnTo>
                  <a:lnTo>
                    <a:pt x="397" y="81"/>
                  </a:lnTo>
                  <a:lnTo>
                    <a:pt x="389" y="72"/>
                  </a:lnTo>
                  <a:lnTo>
                    <a:pt x="380" y="63"/>
                  </a:lnTo>
                  <a:lnTo>
                    <a:pt x="370" y="56"/>
                  </a:lnTo>
                  <a:lnTo>
                    <a:pt x="361" y="48"/>
                  </a:lnTo>
                  <a:lnTo>
                    <a:pt x="351" y="42"/>
                  </a:lnTo>
                  <a:lnTo>
                    <a:pt x="342" y="35"/>
                  </a:lnTo>
                  <a:lnTo>
                    <a:pt x="331" y="29"/>
                  </a:lnTo>
                  <a:lnTo>
                    <a:pt x="320" y="24"/>
                  </a:lnTo>
                  <a:lnTo>
                    <a:pt x="309" y="19"/>
                  </a:lnTo>
                  <a:lnTo>
                    <a:pt x="299" y="15"/>
                  </a:lnTo>
                  <a:lnTo>
                    <a:pt x="287" y="12"/>
                  </a:lnTo>
                  <a:lnTo>
                    <a:pt x="275" y="10"/>
                  </a:lnTo>
                  <a:lnTo>
                    <a:pt x="264" y="7"/>
                  </a:lnTo>
                  <a:lnTo>
                    <a:pt x="252" y="6"/>
                  </a:lnTo>
                  <a:lnTo>
                    <a:pt x="240" y="6"/>
                  </a:lnTo>
                  <a:lnTo>
                    <a:pt x="240" y="0"/>
                  </a:lnTo>
                  <a:close/>
                  <a:moveTo>
                    <a:pt x="409" y="86"/>
                  </a:moveTo>
                  <a:lnTo>
                    <a:pt x="417" y="96"/>
                  </a:lnTo>
                  <a:lnTo>
                    <a:pt x="425" y="107"/>
                  </a:lnTo>
                  <a:lnTo>
                    <a:pt x="432" y="119"/>
                  </a:lnTo>
                  <a:lnTo>
                    <a:pt x="438" y="130"/>
                  </a:lnTo>
                  <a:lnTo>
                    <a:pt x="445" y="142"/>
                  </a:lnTo>
                  <a:lnTo>
                    <a:pt x="450" y="154"/>
                  </a:lnTo>
                  <a:lnTo>
                    <a:pt x="455" y="167"/>
                  </a:lnTo>
                  <a:lnTo>
                    <a:pt x="460" y="181"/>
                  </a:lnTo>
                  <a:lnTo>
                    <a:pt x="464" y="194"/>
                  </a:lnTo>
                  <a:lnTo>
                    <a:pt x="468" y="207"/>
                  </a:lnTo>
                  <a:lnTo>
                    <a:pt x="472" y="221"/>
                  </a:lnTo>
                  <a:lnTo>
                    <a:pt x="475" y="237"/>
                  </a:lnTo>
                  <a:lnTo>
                    <a:pt x="477" y="250"/>
                  </a:lnTo>
                  <a:lnTo>
                    <a:pt x="478" y="266"/>
                  </a:lnTo>
                  <a:lnTo>
                    <a:pt x="479" y="281"/>
                  </a:lnTo>
                  <a:lnTo>
                    <a:pt x="479" y="296"/>
                  </a:lnTo>
                  <a:lnTo>
                    <a:pt x="474" y="296"/>
                  </a:lnTo>
                  <a:lnTo>
                    <a:pt x="474" y="281"/>
                  </a:lnTo>
                  <a:lnTo>
                    <a:pt x="473" y="266"/>
                  </a:lnTo>
                  <a:lnTo>
                    <a:pt x="472" y="252"/>
                  </a:lnTo>
                  <a:lnTo>
                    <a:pt x="470" y="238"/>
                  </a:lnTo>
                  <a:lnTo>
                    <a:pt x="466" y="224"/>
                  </a:lnTo>
                  <a:lnTo>
                    <a:pt x="463" y="210"/>
                  </a:lnTo>
                  <a:lnTo>
                    <a:pt x="459" y="196"/>
                  </a:lnTo>
                  <a:lnTo>
                    <a:pt x="455" y="183"/>
                  </a:lnTo>
                  <a:lnTo>
                    <a:pt x="451" y="171"/>
                  </a:lnTo>
                  <a:lnTo>
                    <a:pt x="446" y="158"/>
                  </a:lnTo>
                  <a:lnTo>
                    <a:pt x="440" y="145"/>
                  </a:lnTo>
                  <a:lnTo>
                    <a:pt x="434" y="134"/>
                  </a:lnTo>
                  <a:lnTo>
                    <a:pt x="428" y="123"/>
                  </a:lnTo>
                  <a:lnTo>
                    <a:pt x="420" y="111"/>
                  </a:lnTo>
                  <a:lnTo>
                    <a:pt x="413" y="101"/>
                  </a:lnTo>
                  <a:lnTo>
                    <a:pt x="405" y="91"/>
                  </a:lnTo>
                  <a:lnTo>
                    <a:pt x="409" y="86"/>
                  </a:lnTo>
                  <a:close/>
                  <a:moveTo>
                    <a:pt x="479" y="296"/>
                  </a:moveTo>
                  <a:lnTo>
                    <a:pt x="479" y="311"/>
                  </a:lnTo>
                  <a:lnTo>
                    <a:pt x="478" y="326"/>
                  </a:lnTo>
                  <a:lnTo>
                    <a:pt x="477" y="340"/>
                  </a:lnTo>
                  <a:lnTo>
                    <a:pt x="475" y="356"/>
                  </a:lnTo>
                  <a:lnTo>
                    <a:pt x="472" y="369"/>
                  </a:lnTo>
                  <a:lnTo>
                    <a:pt x="468" y="383"/>
                  </a:lnTo>
                  <a:lnTo>
                    <a:pt x="464" y="397"/>
                  </a:lnTo>
                  <a:lnTo>
                    <a:pt x="460" y="411"/>
                  </a:lnTo>
                  <a:lnTo>
                    <a:pt x="455" y="424"/>
                  </a:lnTo>
                  <a:lnTo>
                    <a:pt x="450" y="437"/>
                  </a:lnTo>
                  <a:lnTo>
                    <a:pt x="445" y="449"/>
                  </a:lnTo>
                  <a:lnTo>
                    <a:pt x="438" y="462"/>
                  </a:lnTo>
                  <a:lnTo>
                    <a:pt x="432" y="473"/>
                  </a:lnTo>
                  <a:lnTo>
                    <a:pt x="425" y="485"/>
                  </a:lnTo>
                  <a:lnTo>
                    <a:pt x="417" y="495"/>
                  </a:lnTo>
                  <a:lnTo>
                    <a:pt x="409" y="505"/>
                  </a:lnTo>
                  <a:lnTo>
                    <a:pt x="405" y="501"/>
                  </a:lnTo>
                  <a:lnTo>
                    <a:pt x="413" y="491"/>
                  </a:lnTo>
                  <a:lnTo>
                    <a:pt x="420" y="480"/>
                  </a:lnTo>
                  <a:lnTo>
                    <a:pt x="428" y="469"/>
                  </a:lnTo>
                  <a:lnTo>
                    <a:pt x="434" y="458"/>
                  </a:lnTo>
                  <a:lnTo>
                    <a:pt x="440" y="445"/>
                  </a:lnTo>
                  <a:lnTo>
                    <a:pt x="446" y="434"/>
                  </a:lnTo>
                  <a:lnTo>
                    <a:pt x="451" y="421"/>
                  </a:lnTo>
                  <a:lnTo>
                    <a:pt x="455" y="409"/>
                  </a:lnTo>
                  <a:lnTo>
                    <a:pt x="459" y="395"/>
                  </a:lnTo>
                  <a:lnTo>
                    <a:pt x="463" y="382"/>
                  </a:lnTo>
                  <a:lnTo>
                    <a:pt x="466" y="368"/>
                  </a:lnTo>
                  <a:lnTo>
                    <a:pt x="470" y="354"/>
                  </a:lnTo>
                  <a:lnTo>
                    <a:pt x="472" y="340"/>
                  </a:lnTo>
                  <a:lnTo>
                    <a:pt x="473" y="325"/>
                  </a:lnTo>
                  <a:lnTo>
                    <a:pt x="474" y="311"/>
                  </a:lnTo>
                  <a:lnTo>
                    <a:pt x="474" y="296"/>
                  </a:lnTo>
                  <a:lnTo>
                    <a:pt x="479" y="296"/>
                  </a:lnTo>
                  <a:close/>
                  <a:moveTo>
                    <a:pt x="409" y="505"/>
                  </a:moveTo>
                  <a:lnTo>
                    <a:pt x="401" y="515"/>
                  </a:lnTo>
                  <a:lnTo>
                    <a:pt x="392" y="524"/>
                  </a:lnTo>
                  <a:lnTo>
                    <a:pt x="383" y="533"/>
                  </a:lnTo>
                  <a:lnTo>
                    <a:pt x="373" y="542"/>
                  </a:lnTo>
                  <a:lnTo>
                    <a:pt x="364" y="549"/>
                  </a:lnTo>
                  <a:lnTo>
                    <a:pt x="354" y="557"/>
                  </a:lnTo>
                  <a:lnTo>
                    <a:pt x="344" y="563"/>
                  </a:lnTo>
                  <a:lnTo>
                    <a:pt x="333" y="568"/>
                  </a:lnTo>
                  <a:lnTo>
                    <a:pt x="322" y="575"/>
                  </a:lnTo>
                  <a:lnTo>
                    <a:pt x="311" y="578"/>
                  </a:lnTo>
                  <a:lnTo>
                    <a:pt x="300" y="582"/>
                  </a:lnTo>
                  <a:lnTo>
                    <a:pt x="289" y="586"/>
                  </a:lnTo>
                  <a:lnTo>
                    <a:pt x="276" y="588"/>
                  </a:lnTo>
                  <a:lnTo>
                    <a:pt x="264" y="591"/>
                  </a:lnTo>
                  <a:lnTo>
                    <a:pt x="252" y="591"/>
                  </a:lnTo>
                  <a:lnTo>
                    <a:pt x="240" y="592"/>
                  </a:lnTo>
                  <a:lnTo>
                    <a:pt x="240" y="586"/>
                  </a:lnTo>
                  <a:lnTo>
                    <a:pt x="252" y="585"/>
                  </a:lnTo>
                  <a:lnTo>
                    <a:pt x="264" y="583"/>
                  </a:lnTo>
                  <a:lnTo>
                    <a:pt x="275" y="582"/>
                  </a:lnTo>
                  <a:lnTo>
                    <a:pt x="287" y="580"/>
                  </a:lnTo>
                  <a:lnTo>
                    <a:pt x="299" y="576"/>
                  </a:lnTo>
                  <a:lnTo>
                    <a:pt x="309" y="572"/>
                  </a:lnTo>
                  <a:lnTo>
                    <a:pt x="320" y="568"/>
                  </a:lnTo>
                  <a:lnTo>
                    <a:pt x="331" y="563"/>
                  </a:lnTo>
                  <a:lnTo>
                    <a:pt x="342" y="557"/>
                  </a:lnTo>
                  <a:lnTo>
                    <a:pt x="351" y="551"/>
                  </a:lnTo>
                  <a:lnTo>
                    <a:pt x="361" y="543"/>
                  </a:lnTo>
                  <a:lnTo>
                    <a:pt x="370" y="537"/>
                  </a:lnTo>
                  <a:lnTo>
                    <a:pt x="380" y="528"/>
                  </a:lnTo>
                  <a:lnTo>
                    <a:pt x="389" y="519"/>
                  </a:lnTo>
                  <a:lnTo>
                    <a:pt x="397" y="510"/>
                  </a:lnTo>
                  <a:lnTo>
                    <a:pt x="405" y="501"/>
                  </a:lnTo>
                  <a:lnTo>
                    <a:pt x="409" y="505"/>
                  </a:lnTo>
                  <a:close/>
                  <a:moveTo>
                    <a:pt x="240" y="592"/>
                  </a:moveTo>
                  <a:lnTo>
                    <a:pt x="227" y="591"/>
                  </a:lnTo>
                  <a:lnTo>
                    <a:pt x="215" y="591"/>
                  </a:lnTo>
                  <a:lnTo>
                    <a:pt x="204" y="588"/>
                  </a:lnTo>
                  <a:lnTo>
                    <a:pt x="192" y="586"/>
                  </a:lnTo>
                  <a:lnTo>
                    <a:pt x="180" y="582"/>
                  </a:lnTo>
                  <a:lnTo>
                    <a:pt x="169" y="578"/>
                  </a:lnTo>
                  <a:lnTo>
                    <a:pt x="158" y="575"/>
                  </a:lnTo>
                  <a:lnTo>
                    <a:pt x="147" y="568"/>
                  </a:lnTo>
                  <a:lnTo>
                    <a:pt x="136" y="563"/>
                  </a:lnTo>
                  <a:lnTo>
                    <a:pt x="126" y="557"/>
                  </a:lnTo>
                  <a:lnTo>
                    <a:pt x="116" y="549"/>
                  </a:lnTo>
                  <a:lnTo>
                    <a:pt x="107" y="542"/>
                  </a:lnTo>
                  <a:lnTo>
                    <a:pt x="97" y="533"/>
                  </a:lnTo>
                  <a:lnTo>
                    <a:pt x="88" y="524"/>
                  </a:lnTo>
                  <a:lnTo>
                    <a:pt x="79" y="515"/>
                  </a:lnTo>
                  <a:lnTo>
                    <a:pt x="71" y="505"/>
                  </a:lnTo>
                  <a:lnTo>
                    <a:pt x="75" y="501"/>
                  </a:lnTo>
                  <a:lnTo>
                    <a:pt x="83" y="510"/>
                  </a:lnTo>
                  <a:lnTo>
                    <a:pt x="91" y="519"/>
                  </a:lnTo>
                  <a:lnTo>
                    <a:pt x="100" y="528"/>
                  </a:lnTo>
                  <a:lnTo>
                    <a:pt x="109" y="537"/>
                  </a:lnTo>
                  <a:lnTo>
                    <a:pt x="119" y="543"/>
                  </a:lnTo>
                  <a:lnTo>
                    <a:pt x="128" y="551"/>
                  </a:lnTo>
                  <a:lnTo>
                    <a:pt x="138" y="557"/>
                  </a:lnTo>
                  <a:lnTo>
                    <a:pt x="149" y="563"/>
                  </a:lnTo>
                  <a:lnTo>
                    <a:pt x="160" y="568"/>
                  </a:lnTo>
                  <a:lnTo>
                    <a:pt x="170" y="572"/>
                  </a:lnTo>
                  <a:lnTo>
                    <a:pt x="181" y="576"/>
                  </a:lnTo>
                  <a:lnTo>
                    <a:pt x="193" y="580"/>
                  </a:lnTo>
                  <a:lnTo>
                    <a:pt x="205" y="582"/>
                  </a:lnTo>
                  <a:lnTo>
                    <a:pt x="216" y="583"/>
                  </a:lnTo>
                  <a:lnTo>
                    <a:pt x="228" y="585"/>
                  </a:lnTo>
                  <a:lnTo>
                    <a:pt x="240" y="586"/>
                  </a:lnTo>
                  <a:lnTo>
                    <a:pt x="240" y="592"/>
                  </a:lnTo>
                  <a:close/>
                  <a:moveTo>
                    <a:pt x="71" y="505"/>
                  </a:moveTo>
                  <a:lnTo>
                    <a:pt x="63" y="495"/>
                  </a:lnTo>
                  <a:lnTo>
                    <a:pt x="56" y="485"/>
                  </a:lnTo>
                  <a:lnTo>
                    <a:pt x="48" y="473"/>
                  </a:lnTo>
                  <a:lnTo>
                    <a:pt x="41" y="462"/>
                  </a:lnTo>
                  <a:lnTo>
                    <a:pt x="35" y="449"/>
                  </a:lnTo>
                  <a:lnTo>
                    <a:pt x="30" y="437"/>
                  </a:lnTo>
                  <a:lnTo>
                    <a:pt x="24" y="424"/>
                  </a:lnTo>
                  <a:lnTo>
                    <a:pt x="20" y="411"/>
                  </a:lnTo>
                  <a:lnTo>
                    <a:pt x="16" y="397"/>
                  </a:lnTo>
                  <a:lnTo>
                    <a:pt x="12" y="383"/>
                  </a:lnTo>
                  <a:lnTo>
                    <a:pt x="9" y="369"/>
                  </a:lnTo>
                  <a:lnTo>
                    <a:pt x="6" y="356"/>
                  </a:lnTo>
                  <a:lnTo>
                    <a:pt x="4" y="340"/>
                  </a:lnTo>
                  <a:lnTo>
                    <a:pt x="3" y="326"/>
                  </a:lnTo>
                  <a:lnTo>
                    <a:pt x="1" y="311"/>
                  </a:lnTo>
                  <a:lnTo>
                    <a:pt x="0" y="296"/>
                  </a:lnTo>
                  <a:lnTo>
                    <a:pt x="7" y="296"/>
                  </a:lnTo>
                  <a:lnTo>
                    <a:pt x="7" y="311"/>
                  </a:lnTo>
                  <a:lnTo>
                    <a:pt x="8" y="325"/>
                  </a:lnTo>
                  <a:lnTo>
                    <a:pt x="9" y="340"/>
                  </a:lnTo>
                  <a:lnTo>
                    <a:pt x="11" y="354"/>
                  </a:lnTo>
                  <a:lnTo>
                    <a:pt x="14" y="368"/>
                  </a:lnTo>
                  <a:lnTo>
                    <a:pt x="17" y="382"/>
                  </a:lnTo>
                  <a:lnTo>
                    <a:pt x="20" y="395"/>
                  </a:lnTo>
                  <a:lnTo>
                    <a:pt x="25" y="409"/>
                  </a:lnTo>
                  <a:lnTo>
                    <a:pt x="29" y="421"/>
                  </a:lnTo>
                  <a:lnTo>
                    <a:pt x="34" y="434"/>
                  </a:lnTo>
                  <a:lnTo>
                    <a:pt x="40" y="445"/>
                  </a:lnTo>
                  <a:lnTo>
                    <a:pt x="46" y="458"/>
                  </a:lnTo>
                  <a:lnTo>
                    <a:pt x="53" y="469"/>
                  </a:lnTo>
                  <a:lnTo>
                    <a:pt x="60" y="480"/>
                  </a:lnTo>
                  <a:lnTo>
                    <a:pt x="67" y="491"/>
                  </a:lnTo>
                  <a:lnTo>
                    <a:pt x="75" y="501"/>
                  </a:lnTo>
                  <a:lnTo>
                    <a:pt x="71" y="505"/>
                  </a:lnTo>
                  <a:close/>
                  <a:moveTo>
                    <a:pt x="0" y="296"/>
                  </a:moveTo>
                  <a:lnTo>
                    <a:pt x="1" y="281"/>
                  </a:lnTo>
                  <a:lnTo>
                    <a:pt x="3" y="266"/>
                  </a:lnTo>
                  <a:lnTo>
                    <a:pt x="4" y="250"/>
                  </a:lnTo>
                  <a:lnTo>
                    <a:pt x="6" y="237"/>
                  </a:lnTo>
                  <a:lnTo>
                    <a:pt x="9" y="221"/>
                  </a:lnTo>
                  <a:lnTo>
                    <a:pt x="12" y="207"/>
                  </a:lnTo>
                  <a:lnTo>
                    <a:pt x="16" y="194"/>
                  </a:lnTo>
                  <a:lnTo>
                    <a:pt x="20" y="181"/>
                  </a:lnTo>
                  <a:lnTo>
                    <a:pt x="24" y="167"/>
                  </a:lnTo>
                  <a:lnTo>
                    <a:pt x="30" y="154"/>
                  </a:lnTo>
                  <a:lnTo>
                    <a:pt x="35" y="142"/>
                  </a:lnTo>
                  <a:lnTo>
                    <a:pt x="41" y="130"/>
                  </a:lnTo>
                  <a:lnTo>
                    <a:pt x="48" y="119"/>
                  </a:lnTo>
                  <a:lnTo>
                    <a:pt x="56" y="107"/>
                  </a:lnTo>
                  <a:lnTo>
                    <a:pt x="63" y="96"/>
                  </a:lnTo>
                  <a:lnTo>
                    <a:pt x="71" y="86"/>
                  </a:lnTo>
                  <a:lnTo>
                    <a:pt x="75" y="91"/>
                  </a:lnTo>
                  <a:lnTo>
                    <a:pt x="67" y="101"/>
                  </a:lnTo>
                  <a:lnTo>
                    <a:pt x="60" y="111"/>
                  </a:lnTo>
                  <a:lnTo>
                    <a:pt x="53" y="123"/>
                  </a:lnTo>
                  <a:lnTo>
                    <a:pt x="46" y="134"/>
                  </a:lnTo>
                  <a:lnTo>
                    <a:pt x="40" y="145"/>
                  </a:lnTo>
                  <a:lnTo>
                    <a:pt x="34" y="158"/>
                  </a:lnTo>
                  <a:lnTo>
                    <a:pt x="29" y="171"/>
                  </a:lnTo>
                  <a:lnTo>
                    <a:pt x="25" y="183"/>
                  </a:lnTo>
                  <a:lnTo>
                    <a:pt x="20" y="196"/>
                  </a:lnTo>
                  <a:lnTo>
                    <a:pt x="17" y="210"/>
                  </a:lnTo>
                  <a:lnTo>
                    <a:pt x="14" y="224"/>
                  </a:lnTo>
                  <a:lnTo>
                    <a:pt x="11" y="238"/>
                  </a:lnTo>
                  <a:lnTo>
                    <a:pt x="9" y="252"/>
                  </a:lnTo>
                  <a:lnTo>
                    <a:pt x="8" y="266"/>
                  </a:lnTo>
                  <a:lnTo>
                    <a:pt x="7" y="281"/>
                  </a:lnTo>
                  <a:lnTo>
                    <a:pt x="7" y="296"/>
                  </a:lnTo>
                  <a:lnTo>
                    <a:pt x="0" y="296"/>
                  </a:lnTo>
                  <a:close/>
                  <a:moveTo>
                    <a:pt x="71" y="86"/>
                  </a:moveTo>
                  <a:lnTo>
                    <a:pt x="79" y="77"/>
                  </a:lnTo>
                  <a:lnTo>
                    <a:pt x="88" y="67"/>
                  </a:lnTo>
                  <a:lnTo>
                    <a:pt x="97" y="58"/>
                  </a:lnTo>
                  <a:lnTo>
                    <a:pt x="107" y="50"/>
                  </a:lnTo>
                  <a:lnTo>
                    <a:pt x="116" y="43"/>
                  </a:lnTo>
                  <a:lnTo>
                    <a:pt x="126" y="35"/>
                  </a:lnTo>
                  <a:lnTo>
                    <a:pt x="136" y="29"/>
                  </a:lnTo>
                  <a:lnTo>
                    <a:pt x="147" y="23"/>
                  </a:lnTo>
                  <a:lnTo>
                    <a:pt x="158" y="18"/>
                  </a:lnTo>
                  <a:lnTo>
                    <a:pt x="169" y="12"/>
                  </a:lnTo>
                  <a:lnTo>
                    <a:pt x="180" y="9"/>
                  </a:lnTo>
                  <a:lnTo>
                    <a:pt x="192" y="6"/>
                  </a:lnTo>
                  <a:lnTo>
                    <a:pt x="204" y="2"/>
                  </a:lnTo>
                  <a:lnTo>
                    <a:pt x="215" y="1"/>
                  </a:lnTo>
                  <a:lnTo>
                    <a:pt x="227" y="0"/>
                  </a:lnTo>
                  <a:lnTo>
                    <a:pt x="240" y="0"/>
                  </a:lnTo>
                  <a:lnTo>
                    <a:pt x="240" y="6"/>
                  </a:lnTo>
                  <a:lnTo>
                    <a:pt x="228" y="6"/>
                  </a:lnTo>
                  <a:lnTo>
                    <a:pt x="216" y="7"/>
                  </a:lnTo>
                  <a:lnTo>
                    <a:pt x="205" y="10"/>
                  </a:lnTo>
                  <a:lnTo>
                    <a:pt x="193" y="12"/>
                  </a:lnTo>
                  <a:lnTo>
                    <a:pt x="181" y="15"/>
                  </a:lnTo>
                  <a:lnTo>
                    <a:pt x="170" y="19"/>
                  </a:lnTo>
                  <a:lnTo>
                    <a:pt x="160" y="24"/>
                  </a:lnTo>
                  <a:lnTo>
                    <a:pt x="149" y="29"/>
                  </a:lnTo>
                  <a:lnTo>
                    <a:pt x="138" y="35"/>
                  </a:lnTo>
                  <a:lnTo>
                    <a:pt x="128" y="42"/>
                  </a:lnTo>
                  <a:lnTo>
                    <a:pt x="119" y="48"/>
                  </a:lnTo>
                  <a:lnTo>
                    <a:pt x="109" y="56"/>
                  </a:lnTo>
                  <a:lnTo>
                    <a:pt x="100" y="63"/>
                  </a:lnTo>
                  <a:lnTo>
                    <a:pt x="91" y="72"/>
                  </a:lnTo>
                  <a:lnTo>
                    <a:pt x="83" y="81"/>
                  </a:lnTo>
                  <a:lnTo>
                    <a:pt x="75" y="91"/>
                  </a:lnTo>
                  <a:lnTo>
                    <a:pt x="71" y="86"/>
                  </a:lnTo>
                  <a:close/>
                </a:path>
              </a:pathLst>
            </a:custGeom>
            <a:solidFill>
              <a:srgbClr val="37343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0" name="Freeform 129"/>
            <p:cNvSpPr>
              <a:spLocks/>
            </p:cNvSpPr>
            <p:nvPr/>
          </p:nvSpPr>
          <p:spPr bwMode="auto">
            <a:xfrm>
              <a:off x="6858000" y="2170113"/>
              <a:ext cx="249238" cy="193675"/>
            </a:xfrm>
            <a:custGeom>
              <a:avLst/>
              <a:gdLst>
                <a:gd name="T0" fmla="*/ 2147483647 w 473"/>
                <a:gd name="T1" fmla="*/ 2147483647 h 586"/>
                <a:gd name="T2" fmla="*/ 2147483647 w 473"/>
                <a:gd name="T3" fmla="*/ 2147483647 h 586"/>
                <a:gd name="T4" fmla="*/ 2147483647 w 473"/>
                <a:gd name="T5" fmla="*/ 2147483647 h 586"/>
                <a:gd name="T6" fmla="*/ 2147483647 w 473"/>
                <a:gd name="T7" fmla="*/ 2147483647 h 586"/>
                <a:gd name="T8" fmla="*/ 2147483647 w 473"/>
                <a:gd name="T9" fmla="*/ 2147483647 h 586"/>
                <a:gd name="T10" fmla="*/ 2147483647 w 473"/>
                <a:gd name="T11" fmla="*/ 2147483647 h 586"/>
                <a:gd name="T12" fmla="*/ 2147483647 w 473"/>
                <a:gd name="T13" fmla="*/ 2147483647 h 586"/>
                <a:gd name="T14" fmla="*/ 2147483647 w 473"/>
                <a:gd name="T15" fmla="*/ 2147483647 h 586"/>
                <a:gd name="T16" fmla="*/ 2147483647 w 473"/>
                <a:gd name="T17" fmla="*/ 2147483647 h 586"/>
                <a:gd name="T18" fmla="*/ 2147483647 w 473"/>
                <a:gd name="T19" fmla="*/ 2147483647 h 586"/>
                <a:gd name="T20" fmla="*/ 2147483647 w 473"/>
                <a:gd name="T21" fmla="*/ 2147483647 h 586"/>
                <a:gd name="T22" fmla="*/ 2147483647 w 473"/>
                <a:gd name="T23" fmla="*/ 2147483647 h 586"/>
                <a:gd name="T24" fmla="*/ 2147483647 w 473"/>
                <a:gd name="T25" fmla="*/ 2147483647 h 586"/>
                <a:gd name="T26" fmla="*/ 2147483647 w 473"/>
                <a:gd name="T27" fmla="*/ 2147483647 h 586"/>
                <a:gd name="T28" fmla="*/ 2147483647 w 473"/>
                <a:gd name="T29" fmla="*/ 2147483647 h 586"/>
                <a:gd name="T30" fmla="*/ 2147483647 w 473"/>
                <a:gd name="T31" fmla="*/ 2147483647 h 586"/>
                <a:gd name="T32" fmla="*/ 2147483647 w 473"/>
                <a:gd name="T33" fmla="*/ 2147483647 h 586"/>
                <a:gd name="T34" fmla="*/ 2147483647 w 473"/>
                <a:gd name="T35" fmla="*/ 2147483647 h 586"/>
                <a:gd name="T36" fmla="*/ 2147483647 w 473"/>
                <a:gd name="T37" fmla="*/ 2147483647 h 586"/>
                <a:gd name="T38" fmla="*/ 2147483647 w 473"/>
                <a:gd name="T39" fmla="*/ 2147483647 h 586"/>
                <a:gd name="T40" fmla="*/ 2147483647 w 473"/>
                <a:gd name="T41" fmla="*/ 2147483647 h 586"/>
                <a:gd name="T42" fmla="*/ 2147483647 w 473"/>
                <a:gd name="T43" fmla="*/ 2147483647 h 586"/>
                <a:gd name="T44" fmla="*/ 2147483647 w 473"/>
                <a:gd name="T45" fmla="*/ 2147483647 h 586"/>
                <a:gd name="T46" fmla="*/ 2147483647 w 473"/>
                <a:gd name="T47" fmla="*/ 2147483647 h 586"/>
                <a:gd name="T48" fmla="*/ 2147483647 w 473"/>
                <a:gd name="T49" fmla="*/ 2147483647 h 586"/>
                <a:gd name="T50" fmla="*/ 2147483647 w 473"/>
                <a:gd name="T51" fmla="*/ 2147483647 h 586"/>
                <a:gd name="T52" fmla="*/ 2147483647 w 473"/>
                <a:gd name="T53" fmla="*/ 2147483647 h 586"/>
                <a:gd name="T54" fmla="*/ 2147483647 w 473"/>
                <a:gd name="T55" fmla="*/ 2147483647 h 586"/>
                <a:gd name="T56" fmla="*/ 2147483647 w 473"/>
                <a:gd name="T57" fmla="*/ 2147483647 h 586"/>
                <a:gd name="T58" fmla="*/ 2147483647 w 473"/>
                <a:gd name="T59" fmla="*/ 2147483647 h 586"/>
                <a:gd name="T60" fmla="*/ 2147483647 w 473"/>
                <a:gd name="T61" fmla="*/ 2147483647 h 586"/>
                <a:gd name="T62" fmla="*/ 0 w 473"/>
                <a:gd name="T63" fmla="*/ 2147483647 h 586"/>
                <a:gd name="T64" fmla="*/ 2147483647 w 473"/>
                <a:gd name="T65" fmla="*/ 2147483647 h 586"/>
                <a:gd name="T66" fmla="*/ 2147483647 w 473"/>
                <a:gd name="T67" fmla="*/ 2147483647 h 586"/>
                <a:gd name="T68" fmla="*/ 2147483647 w 473"/>
                <a:gd name="T69" fmla="*/ 2147483647 h 586"/>
                <a:gd name="T70" fmla="*/ 2147483647 w 473"/>
                <a:gd name="T71" fmla="*/ 2147483647 h 586"/>
                <a:gd name="T72" fmla="*/ 2147483647 w 473"/>
                <a:gd name="T73" fmla="*/ 2147483647 h 586"/>
                <a:gd name="T74" fmla="*/ 2147483647 w 473"/>
                <a:gd name="T75" fmla="*/ 2147483647 h 586"/>
                <a:gd name="T76" fmla="*/ 2147483647 w 473"/>
                <a:gd name="T77" fmla="*/ 2147483647 h 586"/>
                <a:gd name="T78" fmla="*/ 2147483647 w 473"/>
                <a:gd name="T79" fmla="*/ 2147483647 h 586"/>
                <a:gd name="T80" fmla="*/ 2147483647 w 473"/>
                <a:gd name="T81" fmla="*/ 2147483647 h 586"/>
                <a:gd name="T82" fmla="*/ 2147483647 w 473"/>
                <a:gd name="T83" fmla="*/ 2147483647 h 586"/>
                <a:gd name="T84" fmla="*/ 2147483647 w 473"/>
                <a:gd name="T85" fmla="*/ 0 h 58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473" h="586">
                  <a:moveTo>
                    <a:pt x="236" y="0"/>
                  </a:moveTo>
                  <a:lnTo>
                    <a:pt x="248" y="0"/>
                  </a:lnTo>
                  <a:lnTo>
                    <a:pt x="260" y="1"/>
                  </a:lnTo>
                  <a:lnTo>
                    <a:pt x="272" y="2"/>
                  </a:lnTo>
                  <a:lnTo>
                    <a:pt x="284" y="6"/>
                  </a:lnTo>
                  <a:lnTo>
                    <a:pt x="295" y="9"/>
                  </a:lnTo>
                  <a:lnTo>
                    <a:pt x="306" y="12"/>
                  </a:lnTo>
                  <a:lnTo>
                    <a:pt x="317" y="17"/>
                  </a:lnTo>
                  <a:lnTo>
                    <a:pt x="328" y="22"/>
                  </a:lnTo>
                  <a:lnTo>
                    <a:pt x="339" y="29"/>
                  </a:lnTo>
                  <a:lnTo>
                    <a:pt x="349" y="35"/>
                  </a:lnTo>
                  <a:lnTo>
                    <a:pt x="358" y="41"/>
                  </a:lnTo>
                  <a:lnTo>
                    <a:pt x="368" y="49"/>
                  </a:lnTo>
                  <a:lnTo>
                    <a:pt x="378" y="58"/>
                  </a:lnTo>
                  <a:lnTo>
                    <a:pt x="387" y="67"/>
                  </a:lnTo>
                  <a:lnTo>
                    <a:pt x="395" y="76"/>
                  </a:lnTo>
                  <a:lnTo>
                    <a:pt x="403" y="86"/>
                  </a:lnTo>
                  <a:lnTo>
                    <a:pt x="411" y="96"/>
                  </a:lnTo>
                  <a:lnTo>
                    <a:pt x="418" y="106"/>
                  </a:lnTo>
                  <a:lnTo>
                    <a:pt x="426" y="117"/>
                  </a:lnTo>
                  <a:lnTo>
                    <a:pt x="432" y="129"/>
                  </a:lnTo>
                  <a:lnTo>
                    <a:pt x="438" y="140"/>
                  </a:lnTo>
                  <a:lnTo>
                    <a:pt x="444" y="153"/>
                  </a:lnTo>
                  <a:lnTo>
                    <a:pt x="449" y="165"/>
                  </a:lnTo>
                  <a:lnTo>
                    <a:pt x="454" y="178"/>
                  </a:lnTo>
                  <a:lnTo>
                    <a:pt x="458" y="192"/>
                  </a:lnTo>
                  <a:lnTo>
                    <a:pt x="461" y="205"/>
                  </a:lnTo>
                  <a:lnTo>
                    <a:pt x="466" y="219"/>
                  </a:lnTo>
                  <a:lnTo>
                    <a:pt x="468" y="234"/>
                  </a:lnTo>
                  <a:lnTo>
                    <a:pt x="470" y="248"/>
                  </a:lnTo>
                  <a:lnTo>
                    <a:pt x="472" y="263"/>
                  </a:lnTo>
                  <a:lnTo>
                    <a:pt x="472" y="277"/>
                  </a:lnTo>
                  <a:lnTo>
                    <a:pt x="473" y="292"/>
                  </a:lnTo>
                  <a:lnTo>
                    <a:pt x="472" y="307"/>
                  </a:lnTo>
                  <a:lnTo>
                    <a:pt x="472" y="322"/>
                  </a:lnTo>
                  <a:lnTo>
                    <a:pt x="470" y="336"/>
                  </a:lnTo>
                  <a:lnTo>
                    <a:pt x="468" y="352"/>
                  </a:lnTo>
                  <a:lnTo>
                    <a:pt x="466" y="366"/>
                  </a:lnTo>
                  <a:lnTo>
                    <a:pt x="461" y="379"/>
                  </a:lnTo>
                  <a:lnTo>
                    <a:pt x="458" y="393"/>
                  </a:lnTo>
                  <a:lnTo>
                    <a:pt x="454" y="406"/>
                  </a:lnTo>
                  <a:lnTo>
                    <a:pt x="449" y="420"/>
                  </a:lnTo>
                  <a:lnTo>
                    <a:pt x="444" y="433"/>
                  </a:lnTo>
                  <a:lnTo>
                    <a:pt x="438" y="444"/>
                  </a:lnTo>
                  <a:lnTo>
                    <a:pt x="432" y="457"/>
                  </a:lnTo>
                  <a:lnTo>
                    <a:pt x="426" y="468"/>
                  </a:lnTo>
                  <a:lnTo>
                    <a:pt x="418" y="478"/>
                  </a:lnTo>
                  <a:lnTo>
                    <a:pt x="411" y="490"/>
                  </a:lnTo>
                  <a:lnTo>
                    <a:pt x="403" y="500"/>
                  </a:lnTo>
                  <a:lnTo>
                    <a:pt x="395" y="510"/>
                  </a:lnTo>
                  <a:lnTo>
                    <a:pt x="387" y="519"/>
                  </a:lnTo>
                  <a:lnTo>
                    <a:pt x="378" y="528"/>
                  </a:lnTo>
                  <a:lnTo>
                    <a:pt x="368" y="535"/>
                  </a:lnTo>
                  <a:lnTo>
                    <a:pt x="358" y="543"/>
                  </a:lnTo>
                  <a:lnTo>
                    <a:pt x="349" y="550"/>
                  </a:lnTo>
                  <a:lnTo>
                    <a:pt x="339" y="557"/>
                  </a:lnTo>
                  <a:lnTo>
                    <a:pt x="328" y="562"/>
                  </a:lnTo>
                  <a:lnTo>
                    <a:pt x="317" y="568"/>
                  </a:lnTo>
                  <a:lnTo>
                    <a:pt x="306" y="572"/>
                  </a:lnTo>
                  <a:lnTo>
                    <a:pt x="295" y="576"/>
                  </a:lnTo>
                  <a:lnTo>
                    <a:pt x="284" y="579"/>
                  </a:lnTo>
                  <a:lnTo>
                    <a:pt x="272" y="582"/>
                  </a:lnTo>
                  <a:lnTo>
                    <a:pt x="260" y="583"/>
                  </a:lnTo>
                  <a:lnTo>
                    <a:pt x="248" y="585"/>
                  </a:lnTo>
                  <a:lnTo>
                    <a:pt x="236" y="586"/>
                  </a:lnTo>
                  <a:lnTo>
                    <a:pt x="223" y="585"/>
                  </a:lnTo>
                  <a:lnTo>
                    <a:pt x="212" y="583"/>
                  </a:lnTo>
                  <a:lnTo>
                    <a:pt x="200" y="582"/>
                  </a:lnTo>
                  <a:lnTo>
                    <a:pt x="189" y="579"/>
                  </a:lnTo>
                  <a:lnTo>
                    <a:pt x="177" y="576"/>
                  </a:lnTo>
                  <a:lnTo>
                    <a:pt x="166" y="572"/>
                  </a:lnTo>
                  <a:lnTo>
                    <a:pt x="155" y="568"/>
                  </a:lnTo>
                  <a:lnTo>
                    <a:pt x="144" y="562"/>
                  </a:lnTo>
                  <a:lnTo>
                    <a:pt x="133" y="557"/>
                  </a:lnTo>
                  <a:lnTo>
                    <a:pt x="123" y="550"/>
                  </a:lnTo>
                  <a:lnTo>
                    <a:pt x="113" y="543"/>
                  </a:lnTo>
                  <a:lnTo>
                    <a:pt x="104" y="535"/>
                  </a:lnTo>
                  <a:lnTo>
                    <a:pt x="95" y="528"/>
                  </a:lnTo>
                  <a:lnTo>
                    <a:pt x="85" y="519"/>
                  </a:lnTo>
                  <a:lnTo>
                    <a:pt x="77" y="510"/>
                  </a:lnTo>
                  <a:lnTo>
                    <a:pt x="69" y="500"/>
                  </a:lnTo>
                  <a:lnTo>
                    <a:pt x="61" y="490"/>
                  </a:lnTo>
                  <a:lnTo>
                    <a:pt x="54" y="478"/>
                  </a:lnTo>
                  <a:lnTo>
                    <a:pt x="47" y="468"/>
                  </a:lnTo>
                  <a:lnTo>
                    <a:pt x="39" y="457"/>
                  </a:lnTo>
                  <a:lnTo>
                    <a:pt x="33" y="444"/>
                  </a:lnTo>
                  <a:lnTo>
                    <a:pt x="28" y="433"/>
                  </a:lnTo>
                  <a:lnTo>
                    <a:pt x="23" y="420"/>
                  </a:lnTo>
                  <a:lnTo>
                    <a:pt x="18" y="406"/>
                  </a:lnTo>
                  <a:lnTo>
                    <a:pt x="14" y="393"/>
                  </a:lnTo>
                  <a:lnTo>
                    <a:pt x="10" y="379"/>
                  </a:lnTo>
                  <a:lnTo>
                    <a:pt x="7" y="366"/>
                  </a:lnTo>
                  <a:lnTo>
                    <a:pt x="5" y="352"/>
                  </a:lnTo>
                  <a:lnTo>
                    <a:pt x="3" y="336"/>
                  </a:lnTo>
                  <a:lnTo>
                    <a:pt x="1" y="322"/>
                  </a:lnTo>
                  <a:lnTo>
                    <a:pt x="0" y="307"/>
                  </a:lnTo>
                  <a:lnTo>
                    <a:pt x="0" y="292"/>
                  </a:lnTo>
                  <a:lnTo>
                    <a:pt x="0" y="277"/>
                  </a:lnTo>
                  <a:lnTo>
                    <a:pt x="1" y="263"/>
                  </a:lnTo>
                  <a:lnTo>
                    <a:pt x="3" y="248"/>
                  </a:lnTo>
                  <a:lnTo>
                    <a:pt x="5" y="234"/>
                  </a:lnTo>
                  <a:lnTo>
                    <a:pt x="7" y="219"/>
                  </a:lnTo>
                  <a:lnTo>
                    <a:pt x="10" y="205"/>
                  </a:lnTo>
                  <a:lnTo>
                    <a:pt x="14" y="192"/>
                  </a:lnTo>
                  <a:lnTo>
                    <a:pt x="18" y="178"/>
                  </a:lnTo>
                  <a:lnTo>
                    <a:pt x="23" y="165"/>
                  </a:lnTo>
                  <a:lnTo>
                    <a:pt x="28" y="153"/>
                  </a:lnTo>
                  <a:lnTo>
                    <a:pt x="33" y="140"/>
                  </a:lnTo>
                  <a:lnTo>
                    <a:pt x="39" y="129"/>
                  </a:lnTo>
                  <a:lnTo>
                    <a:pt x="47" y="117"/>
                  </a:lnTo>
                  <a:lnTo>
                    <a:pt x="54" y="106"/>
                  </a:lnTo>
                  <a:lnTo>
                    <a:pt x="61" y="96"/>
                  </a:lnTo>
                  <a:lnTo>
                    <a:pt x="69" y="86"/>
                  </a:lnTo>
                  <a:lnTo>
                    <a:pt x="77" y="76"/>
                  </a:lnTo>
                  <a:lnTo>
                    <a:pt x="85" y="67"/>
                  </a:lnTo>
                  <a:lnTo>
                    <a:pt x="95" y="58"/>
                  </a:lnTo>
                  <a:lnTo>
                    <a:pt x="104" y="49"/>
                  </a:lnTo>
                  <a:lnTo>
                    <a:pt x="113" y="41"/>
                  </a:lnTo>
                  <a:lnTo>
                    <a:pt x="123" y="35"/>
                  </a:lnTo>
                  <a:lnTo>
                    <a:pt x="133" y="29"/>
                  </a:lnTo>
                  <a:lnTo>
                    <a:pt x="144" y="22"/>
                  </a:lnTo>
                  <a:lnTo>
                    <a:pt x="155" y="17"/>
                  </a:lnTo>
                  <a:lnTo>
                    <a:pt x="166" y="12"/>
                  </a:lnTo>
                  <a:lnTo>
                    <a:pt x="177" y="9"/>
                  </a:lnTo>
                  <a:lnTo>
                    <a:pt x="189" y="6"/>
                  </a:lnTo>
                  <a:lnTo>
                    <a:pt x="200" y="2"/>
                  </a:lnTo>
                  <a:lnTo>
                    <a:pt x="212" y="1"/>
                  </a:lnTo>
                  <a:lnTo>
                    <a:pt x="223" y="0"/>
                  </a:lnTo>
                  <a:lnTo>
                    <a:pt x="236" y="0"/>
                  </a:lnTo>
                  <a:close/>
                </a:path>
              </a:pathLst>
            </a:custGeom>
            <a:solidFill>
              <a:srgbClr val="FFCC2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 name="Freeform 130"/>
            <p:cNvSpPr>
              <a:spLocks noEditPoints="1"/>
            </p:cNvSpPr>
            <p:nvPr/>
          </p:nvSpPr>
          <p:spPr bwMode="auto">
            <a:xfrm>
              <a:off x="6854825" y="2168525"/>
              <a:ext cx="254000" cy="195263"/>
            </a:xfrm>
            <a:custGeom>
              <a:avLst/>
              <a:gdLst>
                <a:gd name="T0" fmla="*/ 2147483647 w 479"/>
                <a:gd name="T1" fmla="*/ 2147483647 h 592"/>
                <a:gd name="T2" fmla="*/ 2147483647 w 479"/>
                <a:gd name="T3" fmla="*/ 2147483647 h 592"/>
                <a:gd name="T4" fmla="*/ 2147483647 w 479"/>
                <a:gd name="T5" fmla="*/ 2147483647 h 592"/>
                <a:gd name="T6" fmla="*/ 2147483647 w 479"/>
                <a:gd name="T7" fmla="*/ 2147483647 h 592"/>
                <a:gd name="T8" fmla="*/ 2147483647 w 479"/>
                <a:gd name="T9" fmla="*/ 2147483647 h 592"/>
                <a:gd name="T10" fmla="*/ 2147483647 w 479"/>
                <a:gd name="T11" fmla="*/ 2147483647 h 592"/>
                <a:gd name="T12" fmla="*/ 2147483647 w 479"/>
                <a:gd name="T13" fmla="*/ 0 h 592"/>
                <a:gd name="T14" fmla="*/ 2147483647 w 479"/>
                <a:gd name="T15" fmla="*/ 2147483647 h 592"/>
                <a:gd name="T16" fmla="*/ 2147483647 w 479"/>
                <a:gd name="T17" fmla="*/ 2147483647 h 592"/>
                <a:gd name="T18" fmla="*/ 2147483647 w 479"/>
                <a:gd name="T19" fmla="*/ 2147483647 h 592"/>
                <a:gd name="T20" fmla="*/ 2147483647 w 479"/>
                <a:gd name="T21" fmla="*/ 2147483647 h 592"/>
                <a:gd name="T22" fmla="*/ 2147483647 w 479"/>
                <a:gd name="T23" fmla="*/ 2147483647 h 592"/>
                <a:gd name="T24" fmla="*/ 2147483647 w 479"/>
                <a:gd name="T25" fmla="*/ 2147483647 h 592"/>
                <a:gd name="T26" fmla="*/ 2147483647 w 479"/>
                <a:gd name="T27" fmla="*/ 2147483647 h 592"/>
                <a:gd name="T28" fmla="*/ 2147483647 w 479"/>
                <a:gd name="T29" fmla="*/ 2147483647 h 592"/>
                <a:gd name="T30" fmla="*/ 2147483647 w 479"/>
                <a:gd name="T31" fmla="*/ 2147483647 h 592"/>
                <a:gd name="T32" fmla="*/ 2147483647 w 479"/>
                <a:gd name="T33" fmla="*/ 2147483647 h 592"/>
                <a:gd name="T34" fmla="*/ 2147483647 w 479"/>
                <a:gd name="T35" fmla="*/ 2147483647 h 592"/>
                <a:gd name="T36" fmla="*/ 2147483647 w 479"/>
                <a:gd name="T37" fmla="*/ 2147483647 h 592"/>
                <a:gd name="T38" fmla="*/ 2147483647 w 479"/>
                <a:gd name="T39" fmla="*/ 2147483647 h 592"/>
                <a:gd name="T40" fmla="*/ 2147483647 w 479"/>
                <a:gd name="T41" fmla="*/ 2147483647 h 592"/>
                <a:gd name="T42" fmla="*/ 2147483647 w 479"/>
                <a:gd name="T43" fmla="*/ 2147483647 h 592"/>
                <a:gd name="T44" fmla="*/ 2147483647 w 479"/>
                <a:gd name="T45" fmla="*/ 2147483647 h 592"/>
                <a:gd name="T46" fmla="*/ 2147483647 w 479"/>
                <a:gd name="T47" fmla="*/ 2147483647 h 592"/>
                <a:gd name="T48" fmla="*/ 2147483647 w 479"/>
                <a:gd name="T49" fmla="*/ 2147483647 h 592"/>
                <a:gd name="T50" fmla="*/ 2147483647 w 479"/>
                <a:gd name="T51" fmla="*/ 2147483647 h 592"/>
                <a:gd name="T52" fmla="*/ 2147483647 w 479"/>
                <a:gd name="T53" fmla="*/ 2147483647 h 592"/>
                <a:gd name="T54" fmla="*/ 2147483647 w 479"/>
                <a:gd name="T55" fmla="*/ 2147483647 h 592"/>
                <a:gd name="T56" fmla="*/ 2147483647 w 479"/>
                <a:gd name="T57" fmla="*/ 2147483647 h 592"/>
                <a:gd name="T58" fmla="*/ 2147483647 w 479"/>
                <a:gd name="T59" fmla="*/ 2147483647 h 592"/>
                <a:gd name="T60" fmla="*/ 2147483647 w 479"/>
                <a:gd name="T61" fmla="*/ 2147483647 h 592"/>
                <a:gd name="T62" fmla="*/ 2147483647 w 479"/>
                <a:gd name="T63" fmla="*/ 2147483647 h 592"/>
                <a:gd name="T64" fmla="*/ 2147483647 w 479"/>
                <a:gd name="T65" fmla="*/ 2147483647 h 592"/>
                <a:gd name="T66" fmla="*/ 2147483647 w 479"/>
                <a:gd name="T67" fmla="*/ 2147483647 h 592"/>
                <a:gd name="T68" fmla="*/ 2147483647 w 479"/>
                <a:gd name="T69" fmla="*/ 2147483647 h 592"/>
                <a:gd name="T70" fmla="*/ 2147483647 w 479"/>
                <a:gd name="T71" fmla="*/ 2147483647 h 592"/>
                <a:gd name="T72" fmla="*/ 2147483647 w 479"/>
                <a:gd name="T73" fmla="*/ 2147483647 h 592"/>
                <a:gd name="T74" fmla="*/ 2147483647 w 479"/>
                <a:gd name="T75" fmla="*/ 2147483647 h 592"/>
                <a:gd name="T76" fmla="*/ 2147483647 w 479"/>
                <a:gd name="T77" fmla="*/ 2147483647 h 592"/>
                <a:gd name="T78" fmla="*/ 2147483647 w 479"/>
                <a:gd name="T79" fmla="*/ 2147483647 h 592"/>
                <a:gd name="T80" fmla="*/ 2147483647 w 479"/>
                <a:gd name="T81" fmla="*/ 2147483647 h 592"/>
                <a:gd name="T82" fmla="*/ 2147483647 w 479"/>
                <a:gd name="T83" fmla="*/ 2147483647 h 592"/>
                <a:gd name="T84" fmla="*/ 2147483647 w 479"/>
                <a:gd name="T85" fmla="*/ 2147483647 h 592"/>
                <a:gd name="T86" fmla="*/ 2147483647 w 479"/>
                <a:gd name="T87" fmla="*/ 2147483647 h 592"/>
                <a:gd name="T88" fmla="*/ 2147483647 w 479"/>
                <a:gd name="T89" fmla="*/ 2147483647 h 592"/>
                <a:gd name="T90" fmla="*/ 2147483647 w 479"/>
                <a:gd name="T91" fmla="*/ 2147483647 h 592"/>
                <a:gd name="T92" fmla="*/ 2147483647 w 479"/>
                <a:gd name="T93" fmla="*/ 2147483647 h 592"/>
                <a:gd name="T94" fmla="*/ 2147483647 w 479"/>
                <a:gd name="T95" fmla="*/ 2147483647 h 592"/>
                <a:gd name="T96" fmla="*/ 0 w 479"/>
                <a:gd name="T97" fmla="*/ 2147483647 h 592"/>
                <a:gd name="T98" fmla="*/ 2147483647 w 479"/>
                <a:gd name="T99" fmla="*/ 2147483647 h 592"/>
                <a:gd name="T100" fmla="*/ 2147483647 w 479"/>
                <a:gd name="T101" fmla="*/ 2147483647 h 592"/>
                <a:gd name="T102" fmla="*/ 2147483647 w 479"/>
                <a:gd name="T103" fmla="*/ 2147483647 h 592"/>
                <a:gd name="T104" fmla="*/ 2147483647 w 479"/>
                <a:gd name="T105" fmla="*/ 2147483647 h 592"/>
                <a:gd name="T106" fmla="*/ 2147483647 w 479"/>
                <a:gd name="T107" fmla="*/ 2147483647 h 592"/>
                <a:gd name="T108" fmla="*/ 2147483647 w 479"/>
                <a:gd name="T109" fmla="*/ 2147483647 h 592"/>
                <a:gd name="T110" fmla="*/ 2147483647 w 479"/>
                <a:gd name="T111" fmla="*/ 2147483647 h 592"/>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479" h="592">
                  <a:moveTo>
                    <a:pt x="240" y="0"/>
                  </a:moveTo>
                  <a:lnTo>
                    <a:pt x="252" y="1"/>
                  </a:lnTo>
                  <a:lnTo>
                    <a:pt x="264" y="1"/>
                  </a:lnTo>
                  <a:lnTo>
                    <a:pt x="276" y="4"/>
                  </a:lnTo>
                  <a:lnTo>
                    <a:pt x="289" y="6"/>
                  </a:lnTo>
                  <a:lnTo>
                    <a:pt x="300" y="10"/>
                  </a:lnTo>
                  <a:lnTo>
                    <a:pt x="311" y="14"/>
                  </a:lnTo>
                  <a:lnTo>
                    <a:pt x="322" y="18"/>
                  </a:lnTo>
                  <a:lnTo>
                    <a:pt x="333" y="24"/>
                  </a:lnTo>
                  <a:lnTo>
                    <a:pt x="344" y="29"/>
                  </a:lnTo>
                  <a:lnTo>
                    <a:pt x="354" y="35"/>
                  </a:lnTo>
                  <a:lnTo>
                    <a:pt x="364" y="43"/>
                  </a:lnTo>
                  <a:lnTo>
                    <a:pt x="373" y="50"/>
                  </a:lnTo>
                  <a:lnTo>
                    <a:pt x="383" y="59"/>
                  </a:lnTo>
                  <a:lnTo>
                    <a:pt x="392" y="68"/>
                  </a:lnTo>
                  <a:lnTo>
                    <a:pt x="401" y="77"/>
                  </a:lnTo>
                  <a:lnTo>
                    <a:pt x="409" y="87"/>
                  </a:lnTo>
                  <a:lnTo>
                    <a:pt x="405" y="91"/>
                  </a:lnTo>
                  <a:lnTo>
                    <a:pt x="397" y="82"/>
                  </a:lnTo>
                  <a:lnTo>
                    <a:pt x="389" y="73"/>
                  </a:lnTo>
                  <a:lnTo>
                    <a:pt x="380" y="64"/>
                  </a:lnTo>
                  <a:lnTo>
                    <a:pt x="370" y="56"/>
                  </a:lnTo>
                  <a:lnTo>
                    <a:pt x="361" y="49"/>
                  </a:lnTo>
                  <a:lnTo>
                    <a:pt x="351" y="42"/>
                  </a:lnTo>
                  <a:lnTo>
                    <a:pt x="342" y="35"/>
                  </a:lnTo>
                  <a:lnTo>
                    <a:pt x="331" y="29"/>
                  </a:lnTo>
                  <a:lnTo>
                    <a:pt x="320" y="24"/>
                  </a:lnTo>
                  <a:lnTo>
                    <a:pt x="309" y="20"/>
                  </a:lnTo>
                  <a:lnTo>
                    <a:pt x="299" y="16"/>
                  </a:lnTo>
                  <a:lnTo>
                    <a:pt x="287" y="13"/>
                  </a:lnTo>
                  <a:lnTo>
                    <a:pt x="275" y="10"/>
                  </a:lnTo>
                  <a:lnTo>
                    <a:pt x="264" y="9"/>
                  </a:lnTo>
                  <a:lnTo>
                    <a:pt x="252" y="7"/>
                  </a:lnTo>
                  <a:lnTo>
                    <a:pt x="240" y="6"/>
                  </a:lnTo>
                  <a:lnTo>
                    <a:pt x="240" y="0"/>
                  </a:lnTo>
                  <a:close/>
                  <a:moveTo>
                    <a:pt x="409" y="87"/>
                  </a:moveTo>
                  <a:lnTo>
                    <a:pt x="417" y="97"/>
                  </a:lnTo>
                  <a:lnTo>
                    <a:pt x="425" y="107"/>
                  </a:lnTo>
                  <a:lnTo>
                    <a:pt x="432" y="119"/>
                  </a:lnTo>
                  <a:lnTo>
                    <a:pt x="438" y="130"/>
                  </a:lnTo>
                  <a:lnTo>
                    <a:pt x="445" y="143"/>
                  </a:lnTo>
                  <a:lnTo>
                    <a:pt x="450" y="156"/>
                  </a:lnTo>
                  <a:lnTo>
                    <a:pt x="455" y="168"/>
                  </a:lnTo>
                  <a:lnTo>
                    <a:pt x="460" y="181"/>
                  </a:lnTo>
                  <a:lnTo>
                    <a:pt x="464" y="195"/>
                  </a:lnTo>
                  <a:lnTo>
                    <a:pt x="468" y="209"/>
                  </a:lnTo>
                  <a:lnTo>
                    <a:pt x="472" y="223"/>
                  </a:lnTo>
                  <a:lnTo>
                    <a:pt x="475" y="237"/>
                  </a:lnTo>
                  <a:lnTo>
                    <a:pt x="477" y="252"/>
                  </a:lnTo>
                  <a:lnTo>
                    <a:pt x="478" y="266"/>
                  </a:lnTo>
                  <a:lnTo>
                    <a:pt x="479" y="281"/>
                  </a:lnTo>
                  <a:lnTo>
                    <a:pt x="479" y="296"/>
                  </a:lnTo>
                  <a:lnTo>
                    <a:pt x="474" y="296"/>
                  </a:lnTo>
                  <a:lnTo>
                    <a:pt x="474" y="281"/>
                  </a:lnTo>
                  <a:lnTo>
                    <a:pt x="473" y="267"/>
                  </a:lnTo>
                  <a:lnTo>
                    <a:pt x="472" y="252"/>
                  </a:lnTo>
                  <a:lnTo>
                    <a:pt x="470" y="238"/>
                  </a:lnTo>
                  <a:lnTo>
                    <a:pt x="466" y="224"/>
                  </a:lnTo>
                  <a:lnTo>
                    <a:pt x="463" y="210"/>
                  </a:lnTo>
                  <a:lnTo>
                    <a:pt x="459" y="197"/>
                  </a:lnTo>
                  <a:lnTo>
                    <a:pt x="455" y="183"/>
                  </a:lnTo>
                  <a:lnTo>
                    <a:pt x="451" y="171"/>
                  </a:lnTo>
                  <a:lnTo>
                    <a:pt x="446" y="158"/>
                  </a:lnTo>
                  <a:lnTo>
                    <a:pt x="440" y="147"/>
                  </a:lnTo>
                  <a:lnTo>
                    <a:pt x="434" y="134"/>
                  </a:lnTo>
                  <a:lnTo>
                    <a:pt x="428" y="123"/>
                  </a:lnTo>
                  <a:lnTo>
                    <a:pt x="420" y="113"/>
                  </a:lnTo>
                  <a:lnTo>
                    <a:pt x="413" y="101"/>
                  </a:lnTo>
                  <a:lnTo>
                    <a:pt x="405" y="91"/>
                  </a:lnTo>
                  <a:lnTo>
                    <a:pt x="409" y="87"/>
                  </a:lnTo>
                  <a:close/>
                  <a:moveTo>
                    <a:pt x="479" y="296"/>
                  </a:moveTo>
                  <a:lnTo>
                    <a:pt x="479" y="311"/>
                  </a:lnTo>
                  <a:lnTo>
                    <a:pt x="478" y="326"/>
                  </a:lnTo>
                  <a:lnTo>
                    <a:pt x="477" y="342"/>
                  </a:lnTo>
                  <a:lnTo>
                    <a:pt x="475" y="356"/>
                  </a:lnTo>
                  <a:lnTo>
                    <a:pt x="472" y="371"/>
                  </a:lnTo>
                  <a:lnTo>
                    <a:pt x="468" y="385"/>
                  </a:lnTo>
                  <a:lnTo>
                    <a:pt x="464" y="399"/>
                  </a:lnTo>
                  <a:lnTo>
                    <a:pt x="460" y="411"/>
                  </a:lnTo>
                  <a:lnTo>
                    <a:pt x="455" y="425"/>
                  </a:lnTo>
                  <a:lnTo>
                    <a:pt x="450" y="438"/>
                  </a:lnTo>
                  <a:lnTo>
                    <a:pt x="445" y="451"/>
                  </a:lnTo>
                  <a:lnTo>
                    <a:pt x="438" y="462"/>
                  </a:lnTo>
                  <a:lnTo>
                    <a:pt x="432" y="473"/>
                  </a:lnTo>
                  <a:lnTo>
                    <a:pt x="425" y="485"/>
                  </a:lnTo>
                  <a:lnTo>
                    <a:pt x="417" y="496"/>
                  </a:lnTo>
                  <a:lnTo>
                    <a:pt x="409" y="506"/>
                  </a:lnTo>
                  <a:lnTo>
                    <a:pt x="405" y="501"/>
                  </a:lnTo>
                  <a:lnTo>
                    <a:pt x="413" y="491"/>
                  </a:lnTo>
                  <a:lnTo>
                    <a:pt x="420" y="481"/>
                  </a:lnTo>
                  <a:lnTo>
                    <a:pt x="428" y="470"/>
                  </a:lnTo>
                  <a:lnTo>
                    <a:pt x="434" y="458"/>
                  </a:lnTo>
                  <a:lnTo>
                    <a:pt x="440" y="447"/>
                  </a:lnTo>
                  <a:lnTo>
                    <a:pt x="446" y="434"/>
                  </a:lnTo>
                  <a:lnTo>
                    <a:pt x="451" y="421"/>
                  </a:lnTo>
                  <a:lnTo>
                    <a:pt x="455" y="409"/>
                  </a:lnTo>
                  <a:lnTo>
                    <a:pt x="459" y="396"/>
                  </a:lnTo>
                  <a:lnTo>
                    <a:pt x="463" y="382"/>
                  </a:lnTo>
                  <a:lnTo>
                    <a:pt x="466" y="368"/>
                  </a:lnTo>
                  <a:lnTo>
                    <a:pt x="470" y="354"/>
                  </a:lnTo>
                  <a:lnTo>
                    <a:pt x="472" y="340"/>
                  </a:lnTo>
                  <a:lnTo>
                    <a:pt x="473" y="326"/>
                  </a:lnTo>
                  <a:lnTo>
                    <a:pt x="474" y="311"/>
                  </a:lnTo>
                  <a:lnTo>
                    <a:pt x="474" y="296"/>
                  </a:lnTo>
                  <a:lnTo>
                    <a:pt x="479" y="296"/>
                  </a:lnTo>
                  <a:close/>
                  <a:moveTo>
                    <a:pt x="409" y="506"/>
                  </a:moveTo>
                  <a:lnTo>
                    <a:pt x="401" y="515"/>
                  </a:lnTo>
                  <a:lnTo>
                    <a:pt x="392" y="525"/>
                  </a:lnTo>
                  <a:lnTo>
                    <a:pt x="383" y="534"/>
                  </a:lnTo>
                  <a:lnTo>
                    <a:pt x="373" y="542"/>
                  </a:lnTo>
                  <a:lnTo>
                    <a:pt x="364" y="549"/>
                  </a:lnTo>
                  <a:lnTo>
                    <a:pt x="354" y="557"/>
                  </a:lnTo>
                  <a:lnTo>
                    <a:pt x="344" y="563"/>
                  </a:lnTo>
                  <a:lnTo>
                    <a:pt x="333" y="570"/>
                  </a:lnTo>
                  <a:lnTo>
                    <a:pt x="322" y="575"/>
                  </a:lnTo>
                  <a:lnTo>
                    <a:pt x="311" y="580"/>
                  </a:lnTo>
                  <a:lnTo>
                    <a:pt x="300" y="583"/>
                  </a:lnTo>
                  <a:lnTo>
                    <a:pt x="289" y="586"/>
                  </a:lnTo>
                  <a:lnTo>
                    <a:pt x="276" y="590"/>
                  </a:lnTo>
                  <a:lnTo>
                    <a:pt x="264" y="591"/>
                  </a:lnTo>
                  <a:lnTo>
                    <a:pt x="252" y="592"/>
                  </a:lnTo>
                  <a:lnTo>
                    <a:pt x="240" y="592"/>
                  </a:lnTo>
                  <a:lnTo>
                    <a:pt x="240" y="586"/>
                  </a:lnTo>
                  <a:lnTo>
                    <a:pt x="252" y="586"/>
                  </a:lnTo>
                  <a:lnTo>
                    <a:pt x="264" y="585"/>
                  </a:lnTo>
                  <a:lnTo>
                    <a:pt x="275" y="582"/>
                  </a:lnTo>
                  <a:lnTo>
                    <a:pt x="287" y="580"/>
                  </a:lnTo>
                  <a:lnTo>
                    <a:pt x="299" y="577"/>
                  </a:lnTo>
                  <a:lnTo>
                    <a:pt x="309" y="573"/>
                  </a:lnTo>
                  <a:lnTo>
                    <a:pt x="320" y="568"/>
                  </a:lnTo>
                  <a:lnTo>
                    <a:pt x="331" y="563"/>
                  </a:lnTo>
                  <a:lnTo>
                    <a:pt x="342" y="557"/>
                  </a:lnTo>
                  <a:lnTo>
                    <a:pt x="351" y="551"/>
                  </a:lnTo>
                  <a:lnTo>
                    <a:pt x="361" y="544"/>
                  </a:lnTo>
                  <a:lnTo>
                    <a:pt x="370" y="537"/>
                  </a:lnTo>
                  <a:lnTo>
                    <a:pt x="380" y="529"/>
                  </a:lnTo>
                  <a:lnTo>
                    <a:pt x="389" y="520"/>
                  </a:lnTo>
                  <a:lnTo>
                    <a:pt x="397" y="511"/>
                  </a:lnTo>
                  <a:lnTo>
                    <a:pt x="405" y="501"/>
                  </a:lnTo>
                  <a:lnTo>
                    <a:pt x="409" y="506"/>
                  </a:lnTo>
                  <a:close/>
                  <a:moveTo>
                    <a:pt x="240" y="592"/>
                  </a:moveTo>
                  <a:lnTo>
                    <a:pt x="227" y="592"/>
                  </a:lnTo>
                  <a:lnTo>
                    <a:pt x="215" y="591"/>
                  </a:lnTo>
                  <a:lnTo>
                    <a:pt x="204" y="590"/>
                  </a:lnTo>
                  <a:lnTo>
                    <a:pt x="192" y="586"/>
                  </a:lnTo>
                  <a:lnTo>
                    <a:pt x="180" y="583"/>
                  </a:lnTo>
                  <a:lnTo>
                    <a:pt x="169" y="580"/>
                  </a:lnTo>
                  <a:lnTo>
                    <a:pt x="158" y="575"/>
                  </a:lnTo>
                  <a:lnTo>
                    <a:pt x="147" y="570"/>
                  </a:lnTo>
                  <a:lnTo>
                    <a:pt x="136" y="563"/>
                  </a:lnTo>
                  <a:lnTo>
                    <a:pt x="126" y="557"/>
                  </a:lnTo>
                  <a:lnTo>
                    <a:pt x="116" y="549"/>
                  </a:lnTo>
                  <a:lnTo>
                    <a:pt x="107" y="542"/>
                  </a:lnTo>
                  <a:lnTo>
                    <a:pt x="97" y="534"/>
                  </a:lnTo>
                  <a:lnTo>
                    <a:pt x="88" y="525"/>
                  </a:lnTo>
                  <a:lnTo>
                    <a:pt x="79" y="515"/>
                  </a:lnTo>
                  <a:lnTo>
                    <a:pt x="71" y="506"/>
                  </a:lnTo>
                  <a:lnTo>
                    <a:pt x="75" y="501"/>
                  </a:lnTo>
                  <a:lnTo>
                    <a:pt x="83" y="511"/>
                  </a:lnTo>
                  <a:lnTo>
                    <a:pt x="91" y="520"/>
                  </a:lnTo>
                  <a:lnTo>
                    <a:pt x="100" y="529"/>
                  </a:lnTo>
                  <a:lnTo>
                    <a:pt x="109" y="537"/>
                  </a:lnTo>
                  <a:lnTo>
                    <a:pt x="119" y="544"/>
                  </a:lnTo>
                  <a:lnTo>
                    <a:pt x="128" y="551"/>
                  </a:lnTo>
                  <a:lnTo>
                    <a:pt x="138" y="557"/>
                  </a:lnTo>
                  <a:lnTo>
                    <a:pt x="149" y="563"/>
                  </a:lnTo>
                  <a:lnTo>
                    <a:pt x="160" y="568"/>
                  </a:lnTo>
                  <a:lnTo>
                    <a:pt x="170" y="573"/>
                  </a:lnTo>
                  <a:lnTo>
                    <a:pt x="181" y="577"/>
                  </a:lnTo>
                  <a:lnTo>
                    <a:pt x="193" y="580"/>
                  </a:lnTo>
                  <a:lnTo>
                    <a:pt x="205" y="582"/>
                  </a:lnTo>
                  <a:lnTo>
                    <a:pt x="216" y="585"/>
                  </a:lnTo>
                  <a:lnTo>
                    <a:pt x="228" y="586"/>
                  </a:lnTo>
                  <a:lnTo>
                    <a:pt x="240" y="586"/>
                  </a:lnTo>
                  <a:lnTo>
                    <a:pt x="240" y="592"/>
                  </a:lnTo>
                  <a:close/>
                  <a:moveTo>
                    <a:pt x="71" y="506"/>
                  </a:moveTo>
                  <a:lnTo>
                    <a:pt x="63" y="496"/>
                  </a:lnTo>
                  <a:lnTo>
                    <a:pt x="56" y="485"/>
                  </a:lnTo>
                  <a:lnTo>
                    <a:pt x="48" y="473"/>
                  </a:lnTo>
                  <a:lnTo>
                    <a:pt x="41" y="462"/>
                  </a:lnTo>
                  <a:lnTo>
                    <a:pt x="35" y="451"/>
                  </a:lnTo>
                  <a:lnTo>
                    <a:pt x="30" y="438"/>
                  </a:lnTo>
                  <a:lnTo>
                    <a:pt x="24" y="425"/>
                  </a:lnTo>
                  <a:lnTo>
                    <a:pt x="20" y="411"/>
                  </a:lnTo>
                  <a:lnTo>
                    <a:pt x="16" y="399"/>
                  </a:lnTo>
                  <a:lnTo>
                    <a:pt x="12" y="385"/>
                  </a:lnTo>
                  <a:lnTo>
                    <a:pt x="9" y="371"/>
                  </a:lnTo>
                  <a:lnTo>
                    <a:pt x="6" y="356"/>
                  </a:lnTo>
                  <a:lnTo>
                    <a:pt x="4" y="342"/>
                  </a:lnTo>
                  <a:lnTo>
                    <a:pt x="3" y="326"/>
                  </a:lnTo>
                  <a:lnTo>
                    <a:pt x="1" y="311"/>
                  </a:lnTo>
                  <a:lnTo>
                    <a:pt x="0" y="296"/>
                  </a:lnTo>
                  <a:lnTo>
                    <a:pt x="7" y="296"/>
                  </a:lnTo>
                  <a:lnTo>
                    <a:pt x="7" y="311"/>
                  </a:lnTo>
                  <a:lnTo>
                    <a:pt x="8" y="326"/>
                  </a:lnTo>
                  <a:lnTo>
                    <a:pt x="9" y="340"/>
                  </a:lnTo>
                  <a:lnTo>
                    <a:pt x="11" y="354"/>
                  </a:lnTo>
                  <a:lnTo>
                    <a:pt x="14" y="368"/>
                  </a:lnTo>
                  <a:lnTo>
                    <a:pt x="17" y="382"/>
                  </a:lnTo>
                  <a:lnTo>
                    <a:pt x="20" y="396"/>
                  </a:lnTo>
                  <a:lnTo>
                    <a:pt x="25" y="409"/>
                  </a:lnTo>
                  <a:lnTo>
                    <a:pt x="29" y="421"/>
                  </a:lnTo>
                  <a:lnTo>
                    <a:pt x="34" y="434"/>
                  </a:lnTo>
                  <a:lnTo>
                    <a:pt x="40" y="447"/>
                  </a:lnTo>
                  <a:lnTo>
                    <a:pt x="46" y="458"/>
                  </a:lnTo>
                  <a:lnTo>
                    <a:pt x="53" y="470"/>
                  </a:lnTo>
                  <a:lnTo>
                    <a:pt x="60" y="481"/>
                  </a:lnTo>
                  <a:lnTo>
                    <a:pt x="67" y="491"/>
                  </a:lnTo>
                  <a:lnTo>
                    <a:pt x="75" y="501"/>
                  </a:lnTo>
                  <a:lnTo>
                    <a:pt x="71" y="506"/>
                  </a:lnTo>
                  <a:close/>
                  <a:moveTo>
                    <a:pt x="0" y="296"/>
                  </a:moveTo>
                  <a:lnTo>
                    <a:pt x="1" y="281"/>
                  </a:lnTo>
                  <a:lnTo>
                    <a:pt x="3" y="266"/>
                  </a:lnTo>
                  <a:lnTo>
                    <a:pt x="4" y="252"/>
                  </a:lnTo>
                  <a:lnTo>
                    <a:pt x="6" y="237"/>
                  </a:lnTo>
                  <a:lnTo>
                    <a:pt x="9" y="223"/>
                  </a:lnTo>
                  <a:lnTo>
                    <a:pt x="12" y="209"/>
                  </a:lnTo>
                  <a:lnTo>
                    <a:pt x="16" y="195"/>
                  </a:lnTo>
                  <a:lnTo>
                    <a:pt x="20" y="181"/>
                  </a:lnTo>
                  <a:lnTo>
                    <a:pt x="24" y="168"/>
                  </a:lnTo>
                  <a:lnTo>
                    <a:pt x="30" y="156"/>
                  </a:lnTo>
                  <a:lnTo>
                    <a:pt x="35" y="143"/>
                  </a:lnTo>
                  <a:lnTo>
                    <a:pt x="41" y="130"/>
                  </a:lnTo>
                  <a:lnTo>
                    <a:pt x="48" y="119"/>
                  </a:lnTo>
                  <a:lnTo>
                    <a:pt x="56" y="107"/>
                  </a:lnTo>
                  <a:lnTo>
                    <a:pt x="63" y="97"/>
                  </a:lnTo>
                  <a:lnTo>
                    <a:pt x="71" y="87"/>
                  </a:lnTo>
                  <a:lnTo>
                    <a:pt x="75" y="91"/>
                  </a:lnTo>
                  <a:lnTo>
                    <a:pt x="67" y="101"/>
                  </a:lnTo>
                  <a:lnTo>
                    <a:pt x="60" y="113"/>
                  </a:lnTo>
                  <a:lnTo>
                    <a:pt x="53" y="123"/>
                  </a:lnTo>
                  <a:lnTo>
                    <a:pt x="46" y="134"/>
                  </a:lnTo>
                  <a:lnTo>
                    <a:pt x="40" y="147"/>
                  </a:lnTo>
                  <a:lnTo>
                    <a:pt x="34" y="158"/>
                  </a:lnTo>
                  <a:lnTo>
                    <a:pt x="29" y="171"/>
                  </a:lnTo>
                  <a:lnTo>
                    <a:pt x="25" y="183"/>
                  </a:lnTo>
                  <a:lnTo>
                    <a:pt x="20" y="197"/>
                  </a:lnTo>
                  <a:lnTo>
                    <a:pt x="17" y="210"/>
                  </a:lnTo>
                  <a:lnTo>
                    <a:pt x="14" y="224"/>
                  </a:lnTo>
                  <a:lnTo>
                    <a:pt x="11" y="238"/>
                  </a:lnTo>
                  <a:lnTo>
                    <a:pt x="9" y="252"/>
                  </a:lnTo>
                  <a:lnTo>
                    <a:pt x="8" y="267"/>
                  </a:lnTo>
                  <a:lnTo>
                    <a:pt x="7" y="281"/>
                  </a:lnTo>
                  <a:lnTo>
                    <a:pt x="7" y="296"/>
                  </a:lnTo>
                  <a:lnTo>
                    <a:pt x="0" y="296"/>
                  </a:lnTo>
                  <a:close/>
                  <a:moveTo>
                    <a:pt x="71" y="87"/>
                  </a:moveTo>
                  <a:lnTo>
                    <a:pt x="79" y="77"/>
                  </a:lnTo>
                  <a:lnTo>
                    <a:pt x="88" y="68"/>
                  </a:lnTo>
                  <a:lnTo>
                    <a:pt x="97" y="59"/>
                  </a:lnTo>
                  <a:lnTo>
                    <a:pt x="107" y="50"/>
                  </a:lnTo>
                  <a:lnTo>
                    <a:pt x="116" y="43"/>
                  </a:lnTo>
                  <a:lnTo>
                    <a:pt x="126" y="35"/>
                  </a:lnTo>
                  <a:lnTo>
                    <a:pt x="136" y="29"/>
                  </a:lnTo>
                  <a:lnTo>
                    <a:pt x="147" y="24"/>
                  </a:lnTo>
                  <a:lnTo>
                    <a:pt x="158" y="18"/>
                  </a:lnTo>
                  <a:lnTo>
                    <a:pt x="169" y="14"/>
                  </a:lnTo>
                  <a:lnTo>
                    <a:pt x="180" y="10"/>
                  </a:lnTo>
                  <a:lnTo>
                    <a:pt x="192" y="6"/>
                  </a:lnTo>
                  <a:lnTo>
                    <a:pt x="204" y="4"/>
                  </a:lnTo>
                  <a:lnTo>
                    <a:pt x="215" y="1"/>
                  </a:lnTo>
                  <a:lnTo>
                    <a:pt x="227" y="1"/>
                  </a:lnTo>
                  <a:lnTo>
                    <a:pt x="240" y="0"/>
                  </a:lnTo>
                  <a:lnTo>
                    <a:pt x="240" y="6"/>
                  </a:lnTo>
                  <a:lnTo>
                    <a:pt x="228" y="7"/>
                  </a:lnTo>
                  <a:lnTo>
                    <a:pt x="216" y="9"/>
                  </a:lnTo>
                  <a:lnTo>
                    <a:pt x="205" y="10"/>
                  </a:lnTo>
                  <a:lnTo>
                    <a:pt x="193" y="13"/>
                  </a:lnTo>
                  <a:lnTo>
                    <a:pt x="181" y="16"/>
                  </a:lnTo>
                  <a:lnTo>
                    <a:pt x="170" y="20"/>
                  </a:lnTo>
                  <a:lnTo>
                    <a:pt x="160" y="24"/>
                  </a:lnTo>
                  <a:lnTo>
                    <a:pt x="149" y="29"/>
                  </a:lnTo>
                  <a:lnTo>
                    <a:pt x="138" y="35"/>
                  </a:lnTo>
                  <a:lnTo>
                    <a:pt x="128" y="42"/>
                  </a:lnTo>
                  <a:lnTo>
                    <a:pt x="119" y="49"/>
                  </a:lnTo>
                  <a:lnTo>
                    <a:pt x="109" y="56"/>
                  </a:lnTo>
                  <a:lnTo>
                    <a:pt x="100" y="64"/>
                  </a:lnTo>
                  <a:lnTo>
                    <a:pt x="91" y="73"/>
                  </a:lnTo>
                  <a:lnTo>
                    <a:pt x="83" y="82"/>
                  </a:lnTo>
                  <a:lnTo>
                    <a:pt x="75" y="91"/>
                  </a:lnTo>
                  <a:lnTo>
                    <a:pt x="71" y="87"/>
                  </a:lnTo>
                  <a:close/>
                </a:path>
              </a:pathLst>
            </a:custGeom>
            <a:solidFill>
              <a:srgbClr val="37343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3" name="Freeform 131"/>
            <p:cNvSpPr>
              <a:spLocks/>
            </p:cNvSpPr>
            <p:nvPr/>
          </p:nvSpPr>
          <p:spPr bwMode="auto">
            <a:xfrm>
              <a:off x="6858000" y="1849438"/>
              <a:ext cx="249238" cy="192087"/>
            </a:xfrm>
            <a:custGeom>
              <a:avLst/>
              <a:gdLst>
                <a:gd name="T0" fmla="*/ 2147483647 w 473"/>
                <a:gd name="T1" fmla="*/ 2147483647 h 586"/>
                <a:gd name="T2" fmla="*/ 2147483647 w 473"/>
                <a:gd name="T3" fmla="*/ 2147483647 h 586"/>
                <a:gd name="T4" fmla="*/ 2147483647 w 473"/>
                <a:gd name="T5" fmla="*/ 2147483647 h 586"/>
                <a:gd name="T6" fmla="*/ 2147483647 w 473"/>
                <a:gd name="T7" fmla="*/ 2147483647 h 586"/>
                <a:gd name="T8" fmla="*/ 2147483647 w 473"/>
                <a:gd name="T9" fmla="*/ 2147483647 h 586"/>
                <a:gd name="T10" fmla="*/ 2147483647 w 473"/>
                <a:gd name="T11" fmla="*/ 2147483647 h 586"/>
                <a:gd name="T12" fmla="*/ 2147483647 w 473"/>
                <a:gd name="T13" fmla="*/ 2147483647 h 586"/>
                <a:gd name="T14" fmla="*/ 2147483647 w 473"/>
                <a:gd name="T15" fmla="*/ 2147483647 h 586"/>
                <a:gd name="T16" fmla="*/ 2147483647 w 473"/>
                <a:gd name="T17" fmla="*/ 2147483647 h 586"/>
                <a:gd name="T18" fmla="*/ 2147483647 w 473"/>
                <a:gd name="T19" fmla="*/ 2147483647 h 586"/>
                <a:gd name="T20" fmla="*/ 2147483647 w 473"/>
                <a:gd name="T21" fmla="*/ 2147483647 h 586"/>
                <a:gd name="T22" fmla="*/ 2147483647 w 473"/>
                <a:gd name="T23" fmla="*/ 2147483647 h 586"/>
                <a:gd name="T24" fmla="*/ 2147483647 w 473"/>
                <a:gd name="T25" fmla="*/ 2147483647 h 586"/>
                <a:gd name="T26" fmla="*/ 2147483647 w 473"/>
                <a:gd name="T27" fmla="*/ 2147483647 h 586"/>
                <a:gd name="T28" fmla="*/ 2147483647 w 473"/>
                <a:gd name="T29" fmla="*/ 2147483647 h 586"/>
                <a:gd name="T30" fmla="*/ 2147483647 w 473"/>
                <a:gd name="T31" fmla="*/ 2147483647 h 586"/>
                <a:gd name="T32" fmla="*/ 2147483647 w 473"/>
                <a:gd name="T33" fmla="*/ 2147483647 h 586"/>
                <a:gd name="T34" fmla="*/ 2147483647 w 473"/>
                <a:gd name="T35" fmla="*/ 2147483647 h 586"/>
                <a:gd name="T36" fmla="*/ 2147483647 w 473"/>
                <a:gd name="T37" fmla="*/ 2147483647 h 586"/>
                <a:gd name="T38" fmla="*/ 2147483647 w 473"/>
                <a:gd name="T39" fmla="*/ 2147483647 h 586"/>
                <a:gd name="T40" fmla="*/ 2147483647 w 473"/>
                <a:gd name="T41" fmla="*/ 2147483647 h 586"/>
                <a:gd name="T42" fmla="*/ 2147483647 w 473"/>
                <a:gd name="T43" fmla="*/ 2147483647 h 586"/>
                <a:gd name="T44" fmla="*/ 2147483647 w 473"/>
                <a:gd name="T45" fmla="*/ 2147483647 h 586"/>
                <a:gd name="T46" fmla="*/ 2147483647 w 473"/>
                <a:gd name="T47" fmla="*/ 2147483647 h 586"/>
                <a:gd name="T48" fmla="*/ 2147483647 w 473"/>
                <a:gd name="T49" fmla="*/ 2147483647 h 586"/>
                <a:gd name="T50" fmla="*/ 2147483647 w 473"/>
                <a:gd name="T51" fmla="*/ 2147483647 h 586"/>
                <a:gd name="T52" fmla="*/ 2147483647 w 473"/>
                <a:gd name="T53" fmla="*/ 2147483647 h 586"/>
                <a:gd name="T54" fmla="*/ 2147483647 w 473"/>
                <a:gd name="T55" fmla="*/ 2147483647 h 586"/>
                <a:gd name="T56" fmla="*/ 2147483647 w 473"/>
                <a:gd name="T57" fmla="*/ 2147483647 h 586"/>
                <a:gd name="T58" fmla="*/ 2147483647 w 473"/>
                <a:gd name="T59" fmla="*/ 2147483647 h 586"/>
                <a:gd name="T60" fmla="*/ 2147483647 w 473"/>
                <a:gd name="T61" fmla="*/ 2147483647 h 586"/>
                <a:gd name="T62" fmla="*/ 0 w 473"/>
                <a:gd name="T63" fmla="*/ 2147483647 h 586"/>
                <a:gd name="T64" fmla="*/ 2147483647 w 473"/>
                <a:gd name="T65" fmla="*/ 2147483647 h 586"/>
                <a:gd name="T66" fmla="*/ 2147483647 w 473"/>
                <a:gd name="T67" fmla="*/ 2147483647 h 586"/>
                <a:gd name="T68" fmla="*/ 2147483647 w 473"/>
                <a:gd name="T69" fmla="*/ 2147483647 h 586"/>
                <a:gd name="T70" fmla="*/ 2147483647 w 473"/>
                <a:gd name="T71" fmla="*/ 2147483647 h 586"/>
                <a:gd name="T72" fmla="*/ 2147483647 w 473"/>
                <a:gd name="T73" fmla="*/ 2147483647 h 586"/>
                <a:gd name="T74" fmla="*/ 2147483647 w 473"/>
                <a:gd name="T75" fmla="*/ 2147483647 h 586"/>
                <a:gd name="T76" fmla="*/ 2147483647 w 473"/>
                <a:gd name="T77" fmla="*/ 2147483647 h 586"/>
                <a:gd name="T78" fmla="*/ 2147483647 w 473"/>
                <a:gd name="T79" fmla="*/ 2147483647 h 586"/>
                <a:gd name="T80" fmla="*/ 2147483647 w 473"/>
                <a:gd name="T81" fmla="*/ 2147483647 h 586"/>
                <a:gd name="T82" fmla="*/ 2147483647 w 473"/>
                <a:gd name="T83" fmla="*/ 2147483647 h 586"/>
                <a:gd name="T84" fmla="*/ 2147483647 w 473"/>
                <a:gd name="T85" fmla="*/ 0 h 58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473" h="586">
                  <a:moveTo>
                    <a:pt x="236" y="0"/>
                  </a:moveTo>
                  <a:lnTo>
                    <a:pt x="248" y="1"/>
                  </a:lnTo>
                  <a:lnTo>
                    <a:pt x="260" y="1"/>
                  </a:lnTo>
                  <a:lnTo>
                    <a:pt x="272" y="3"/>
                  </a:lnTo>
                  <a:lnTo>
                    <a:pt x="284" y="6"/>
                  </a:lnTo>
                  <a:lnTo>
                    <a:pt x="295" y="10"/>
                  </a:lnTo>
                  <a:lnTo>
                    <a:pt x="306" y="14"/>
                  </a:lnTo>
                  <a:lnTo>
                    <a:pt x="317" y="17"/>
                  </a:lnTo>
                  <a:lnTo>
                    <a:pt x="328" y="22"/>
                  </a:lnTo>
                  <a:lnTo>
                    <a:pt x="339" y="29"/>
                  </a:lnTo>
                  <a:lnTo>
                    <a:pt x="349" y="35"/>
                  </a:lnTo>
                  <a:lnTo>
                    <a:pt x="358" y="43"/>
                  </a:lnTo>
                  <a:lnTo>
                    <a:pt x="368" y="50"/>
                  </a:lnTo>
                  <a:lnTo>
                    <a:pt x="378" y="58"/>
                  </a:lnTo>
                  <a:lnTo>
                    <a:pt x="387" y="67"/>
                  </a:lnTo>
                  <a:lnTo>
                    <a:pt x="395" y="76"/>
                  </a:lnTo>
                  <a:lnTo>
                    <a:pt x="403" y="86"/>
                  </a:lnTo>
                  <a:lnTo>
                    <a:pt x="411" y="96"/>
                  </a:lnTo>
                  <a:lnTo>
                    <a:pt x="418" y="106"/>
                  </a:lnTo>
                  <a:lnTo>
                    <a:pt x="426" y="117"/>
                  </a:lnTo>
                  <a:lnTo>
                    <a:pt x="432" y="129"/>
                  </a:lnTo>
                  <a:lnTo>
                    <a:pt x="438" y="141"/>
                  </a:lnTo>
                  <a:lnTo>
                    <a:pt x="444" y="153"/>
                  </a:lnTo>
                  <a:lnTo>
                    <a:pt x="449" y="166"/>
                  </a:lnTo>
                  <a:lnTo>
                    <a:pt x="454" y="179"/>
                  </a:lnTo>
                  <a:lnTo>
                    <a:pt x="458" y="192"/>
                  </a:lnTo>
                  <a:lnTo>
                    <a:pt x="461" y="206"/>
                  </a:lnTo>
                  <a:lnTo>
                    <a:pt x="466" y="220"/>
                  </a:lnTo>
                  <a:lnTo>
                    <a:pt x="468" y="234"/>
                  </a:lnTo>
                  <a:lnTo>
                    <a:pt x="470" y="248"/>
                  </a:lnTo>
                  <a:lnTo>
                    <a:pt x="472" y="263"/>
                  </a:lnTo>
                  <a:lnTo>
                    <a:pt x="472" y="278"/>
                  </a:lnTo>
                  <a:lnTo>
                    <a:pt x="473" y="293"/>
                  </a:lnTo>
                  <a:lnTo>
                    <a:pt x="472" y="309"/>
                  </a:lnTo>
                  <a:lnTo>
                    <a:pt x="472" y="323"/>
                  </a:lnTo>
                  <a:lnTo>
                    <a:pt x="470" y="338"/>
                  </a:lnTo>
                  <a:lnTo>
                    <a:pt x="468" y="352"/>
                  </a:lnTo>
                  <a:lnTo>
                    <a:pt x="466" y="367"/>
                  </a:lnTo>
                  <a:lnTo>
                    <a:pt x="461" y="381"/>
                  </a:lnTo>
                  <a:lnTo>
                    <a:pt x="458" y="393"/>
                  </a:lnTo>
                  <a:lnTo>
                    <a:pt x="454" y="407"/>
                  </a:lnTo>
                  <a:lnTo>
                    <a:pt x="449" y="420"/>
                  </a:lnTo>
                  <a:lnTo>
                    <a:pt x="444" y="433"/>
                  </a:lnTo>
                  <a:lnTo>
                    <a:pt x="438" y="445"/>
                  </a:lnTo>
                  <a:lnTo>
                    <a:pt x="432" y="457"/>
                  </a:lnTo>
                  <a:lnTo>
                    <a:pt x="426" y="468"/>
                  </a:lnTo>
                  <a:lnTo>
                    <a:pt x="418" y="479"/>
                  </a:lnTo>
                  <a:lnTo>
                    <a:pt x="411" y="490"/>
                  </a:lnTo>
                  <a:lnTo>
                    <a:pt x="403" y="500"/>
                  </a:lnTo>
                  <a:lnTo>
                    <a:pt x="395" y="510"/>
                  </a:lnTo>
                  <a:lnTo>
                    <a:pt x="387" y="519"/>
                  </a:lnTo>
                  <a:lnTo>
                    <a:pt x="378" y="528"/>
                  </a:lnTo>
                  <a:lnTo>
                    <a:pt x="368" y="536"/>
                  </a:lnTo>
                  <a:lnTo>
                    <a:pt x="358" y="544"/>
                  </a:lnTo>
                  <a:lnTo>
                    <a:pt x="349" y="550"/>
                  </a:lnTo>
                  <a:lnTo>
                    <a:pt x="339" y="557"/>
                  </a:lnTo>
                  <a:lnTo>
                    <a:pt x="328" y="563"/>
                  </a:lnTo>
                  <a:lnTo>
                    <a:pt x="317" y="568"/>
                  </a:lnTo>
                  <a:lnTo>
                    <a:pt x="306" y="573"/>
                  </a:lnTo>
                  <a:lnTo>
                    <a:pt x="295" y="577"/>
                  </a:lnTo>
                  <a:lnTo>
                    <a:pt x="284" y="580"/>
                  </a:lnTo>
                  <a:lnTo>
                    <a:pt x="272" y="582"/>
                  </a:lnTo>
                  <a:lnTo>
                    <a:pt x="260" y="585"/>
                  </a:lnTo>
                  <a:lnTo>
                    <a:pt x="248" y="586"/>
                  </a:lnTo>
                  <a:lnTo>
                    <a:pt x="236" y="586"/>
                  </a:lnTo>
                  <a:lnTo>
                    <a:pt x="223" y="586"/>
                  </a:lnTo>
                  <a:lnTo>
                    <a:pt x="212" y="585"/>
                  </a:lnTo>
                  <a:lnTo>
                    <a:pt x="200" y="582"/>
                  </a:lnTo>
                  <a:lnTo>
                    <a:pt x="189" y="580"/>
                  </a:lnTo>
                  <a:lnTo>
                    <a:pt x="177" y="577"/>
                  </a:lnTo>
                  <a:lnTo>
                    <a:pt x="166" y="573"/>
                  </a:lnTo>
                  <a:lnTo>
                    <a:pt x="155" y="568"/>
                  </a:lnTo>
                  <a:lnTo>
                    <a:pt x="144" y="563"/>
                  </a:lnTo>
                  <a:lnTo>
                    <a:pt x="133" y="557"/>
                  </a:lnTo>
                  <a:lnTo>
                    <a:pt x="123" y="550"/>
                  </a:lnTo>
                  <a:lnTo>
                    <a:pt x="113" y="544"/>
                  </a:lnTo>
                  <a:lnTo>
                    <a:pt x="104" y="536"/>
                  </a:lnTo>
                  <a:lnTo>
                    <a:pt x="95" y="528"/>
                  </a:lnTo>
                  <a:lnTo>
                    <a:pt x="85" y="519"/>
                  </a:lnTo>
                  <a:lnTo>
                    <a:pt x="77" y="510"/>
                  </a:lnTo>
                  <a:lnTo>
                    <a:pt x="69" y="500"/>
                  </a:lnTo>
                  <a:lnTo>
                    <a:pt x="61" y="490"/>
                  </a:lnTo>
                  <a:lnTo>
                    <a:pt x="54" y="479"/>
                  </a:lnTo>
                  <a:lnTo>
                    <a:pt x="47" y="468"/>
                  </a:lnTo>
                  <a:lnTo>
                    <a:pt x="39" y="457"/>
                  </a:lnTo>
                  <a:lnTo>
                    <a:pt x="33" y="445"/>
                  </a:lnTo>
                  <a:lnTo>
                    <a:pt x="28" y="433"/>
                  </a:lnTo>
                  <a:lnTo>
                    <a:pt x="23" y="420"/>
                  </a:lnTo>
                  <a:lnTo>
                    <a:pt x="18" y="407"/>
                  </a:lnTo>
                  <a:lnTo>
                    <a:pt x="14" y="393"/>
                  </a:lnTo>
                  <a:lnTo>
                    <a:pt x="10" y="381"/>
                  </a:lnTo>
                  <a:lnTo>
                    <a:pt x="7" y="367"/>
                  </a:lnTo>
                  <a:lnTo>
                    <a:pt x="5" y="352"/>
                  </a:lnTo>
                  <a:lnTo>
                    <a:pt x="3" y="338"/>
                  </a:lnTo>
                  <a:lnTo>
                    <a:pt x="1" y="323"/>
                  </a:lnTo>
                  <a:lnTo>
                    <a:pt x="0" y="309"/>
                  </a:lnTo>
                  <a:lnTo>
                    <a:pt x="0" y="293"/>
                  </a:lnTo>
                  <a:lnTo>
                    <a:pt x="0" y="278"/>
                  </a:lnTo>
                  <a:lnTo>
                    <a:pt x="1" y="263"/>
                  </a:lnTo>
                  <a:lnTo>
                    <a:pt x="3" y="248"/>
                  </a:lnTo>
                  <a:lnTo>
                    <a:pt x="5" y="234"/>
                  </a:lnTo>
                  <a:lnTo>
                    <a:pt x="7" y="220"/>
                  </a:lnTo>
                  <a:lnTo>
                    <a:pt x="10" y="206"/>
                  </a:lnTo>
                  <a:lnTo>
                    <a:pt x="14" y="192"/>
                  </a:lnTo>
                  <a:lnTo>
                    <a:pt x="18" y="179"/>
                  </a:lnTo>
                  <a:lnTo>
                    <a:pt x="23" y="166"/>
                  </a:lnTo>
                  <a:lnTo>
                    <a:pt x="28" y="153"/>
                  </a:lnTo>
                  <a:lnTo>
                    <a:pt x="33" y="141"/>
                  </a:lnTo>
                  <a:lnTo>
                    <a:pt x="39" y="129"/>
                  </a:lnTo>
                  <a:lnTo>
                    <a:pt x="47" y="117"/>
                  </a:lnTo>
                  <a:lnTo>
                    <a:pt x="54" y="106"/>
                  </a:lnTo>
                  <a:lnTo>
                    <a:pt x="61" y="96"/>
                  </a:lnTo>
                  <a:lnTo>
                    <a:pt x="69" y="86"/>
                  </a:lnTo>
                  <a:lnTo>
                    <a:pt x="77" y="76"/>
                  </a:lnTo>
                  <a:lnTo>
                    <a:pt x="85" y="67"/>
                  </a:lnTo>
                  <a:lnTo>
                    <a:pt x="95" y="58"/>
                  </a:lnTo>
                  <a:lnTo>
                    <a:pt x="104" y="50"/>
                  </a:lnTo>
                  <a:lnTo>
                    <a:pt x="113" y="43"/>
                  </a:lnTo>
                  <a:lnTo>
                    <a:pt x="123" y="35"/>
                  </a:lnTo>
                  <a:lnTo>
                    <a:pt x="133" y="29"/>
                  </a:lnTo>
                  <a:lnTo>
                    <a:pt x="144" y="22"/>
                  </a:lnTo>
                  <a:lnTo>
                    <a:pt x="155" y="17"/>
                  </a:lnTo>
                  <a:lnTo>
                    <a:pt x="166" y="14"/>
                  </a:lnTo>
                  <a:lnTo>
                    <a:pt x="177" y="10"/>
                  </a:lnTo>
                  <a:lnTo>
                    <a:pt x="189" y="6"/>
                  </a:lnTo>
                  <a:lnTo>
                    <a:pt x="200" y="3"/>
                  </a:lnTo>
                  <a:lnTo>
                    <a:pt x="212" y="1"/>
                  </a:lnTo>
                  <a:lnTo>
                    <a:pt x="223" y="1"/>
                  </a:lnTo>
                  <a:lnTo>
                    <a:pt x="236" y="0"/>
                  </a:lnTo>
                  <a:close/>
                </a:path>
              </a:pathLst>
            </a:custGeom>
            <a:solidFill>
              <a:srgbClr val="FFCC2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4" name="Freeform 132"/>
            <p:cNvSpPr>
              <a:spLocks noEditPoints="1"/>
            </p:cNvSpPr>
            <p:nvPr/>
          </p:nvSpPr>
          <p:spPr bwMode="auto">
            <a:xfrm>
              <a:off x="6854825" y="1847850"/>
              <a:ext cx="254000" cy="195263"/>
            </a:xfrm>
            <a:custGeom>
              <a:avLst/>
              <a:gdLst>
                <a:gd name="T0" fmla="*/ 2147483647 w 479"/>
                <a:gd name="T1" fmla="*/ 2147483647 h 593"/>
                <a:gd name="T2" fmla="*/ 2147483647 w 479"/>
                <a:gd name="T3" fmla="*/ 2147483647 h 593"/>
                <a:gd name="T4" fmla="*/ 2147483647 w 479"/>
                <a:gd name="T5" fmla="*/ 2147483647 h 593"/>
                <a:gd name="T6" fmla="*/ 2147483647 w 479"/>
                <a:gd name="T7" fmla="*/ 2147483647 h 593"/>
                <a:gd name="T8" fmla="*/ 2147483647 w 479"/>
                <a:gd name="T9" fmla="*/ 2147483647 h 593"/>
                <a:gd name="T10" fmla="*/ 2147483647 w 479"/>
                <a:gd name="T11" fmla="*/ 2147483647 h 593"/>
                <a:gd name="T12" fmla="*/ 2147483647 w 479"/>
                <a:gd name="T13" fmla="*/ 0 h 593"/>
                <a:gd name="T14" fmla="*/ 2147483647 w 479"/>
                <a:gd name="T15" fmla="*/ 2147483647 h 593"/>
                <a:gd name="T16" fmla="*/ 2147483647 w 479"/>
                <a:gd name="T17" fmla="*/ 2147483647 h 593"/>
                <a:gd name="T18" fmla="*/ 2147483647 w 479"/>
                <a:gd name="T19" fmla="*/ 2147483647 h 593"/>
                <a:gd name="T20" fmla="*/ 2147483647 w 479"/>
                <a:gd name="T21" fmla="*/ 2147483647 h 593"/>
                <a:gd name="T22" fmla="*/ 2147483647 w 479"/>
                <a:gd name="T23" fmla="*/ 2147483647 h 593"/>
                <a:gd name="T24" fmla="*/ 2147483647 w 479"/>
                <a:gd name="T25" fmla="*/ 2147483647 h 593"/>
                <a:gd name="T26" fmla="*/ 2147483647 w 479"/>
                <a:gd name="T27" fmla="*/ 2147483647 h 593"/>
                <a:gd name="T28" fmla="*/ 2147483647 w 479"/>
                <a:gd name="T29" fmla="*/ 2147483647 h 593"/>
                <a:gd name="T30" fmla="*/ 2147483647 w 479"/>
                <a:gd name="T31" fmla="*/ 2147483647 h 593"/>
                <a:gd name="T32" fmla="*/ 2147483647 w 479"/>
                <a:gd name="T33" fmla="*/ 2147483647 h 593"/>
                <a:gd name="T34" fmla="*/ 2147483647 w 479"/>
                <a:gd name="T35" fmla="*/ 2147483647 h 593"/>
                <a:gd name="T36" fmla="*/ 2147483647 w 479"/>
                <a:gd name="T37" fmla="*/ 2147483647 h 593"/>
                <a:gd name="T38" fmla="*/ 2147483647 w 479"/>
                <a:gd name="T39" fmla="*/ 2147483647 h 593"/>
                <a:gd name="T40" fmla="*/ 2147483647 w 479"/>
                <a:gd name="T41" fmla="*/ 2147483647 h 593"/>
                <a:gd name="T42" fmla="*/ 2147483647 w 479"/>
                <a:gd name="T43" fmla="*/ 2147483647 h 593"/>
                <a:gd name="T44" fmla="*/ 2147483647 w 479"/>
                <a:gd name="T45" fmla="*/ 2147483647 h 593"/>
                <a:gd name="T46" fmla="*/ 2147483647 w 479"/>
                <a:gd name="T47" fmla="*/ 2147483647 h 593"/>
                <a:gd name="T48" fmla="*/ 2147483647 w 479"/>
                <a:gd name="T49" fmla="*/ 2147483647 h 593"/>
                <a:gd name="T50" fmla="*/ 2147483647 w 479"/>
                <a:gd name="T51" fmla="*/ 2147483647 h 593"/>
                <a:gd name="T52" fmla="*/ 2147483647 w 479"/>
                <a:gd name="T53" fmla="*/ 2147483647 h 593"/>
                <a:gd name="T54" fmla="*/ 2147483647 w 479"/>
                <a:gd name="T55" fmla="*/ 2147483647 h 593"/>
                <a:gd name="T56" fmla="*/ 2147483647 w 479"/>
                <a:gd name="T57" fmla="*/ 2147483647 h 593"/>
                <a:gd name="T58" fmla="*/ 2147483647 w 479"/>
                <a:gd name="T59" fmla="*/ 2147483647 h 593"/>
                <a:gd name="T60" fmla="*/ 2147483647 w 479"/>
                <a:gd name="T61" fmla="*/ 2147483647 h 593"/>
                <a:gd name="T62" fmla="*/ 2147483647 w 479"/>
                <a:gd name="T63" fmla="*/ 2147483647 h 593"/>
                <a:gd name="T64" fmla="*/ 2147483647 w 479"/>
                <a:gd name="T65" fmla="*/ 2147483647 h 593"/>
                <a:gd name="T66" fmla="*/ 2147483647 w 479"/>
                <a:gd name="T67" fmla="*/ 2147483647 h 593"/>
                <a:gd name="T68" fmla="*/ 2147483647 w 479"/>
                <a:gd name="T69" fmla="*/ 2147483647 h 593"/>
                <a:gd name="T70" fmla="*/ 2147483647 w 479"/>
                <a:gd name="T71" fmla="*/ 2147483647 h 593"/>
                <a:gd name="T72" fmla="*/ 2147483647 w 479"/>
                <a:gd name="T73" fmla="*/ 2147483647 h 593"/>
                <a:gd name="T74" fmla="*/ 2147483647 w 479"/>
                <a:gd name="T75" fmla="*/ 2147483647 h 593"/>
                <a:gd name="T76" fmla="*/ 2147483647 w 479"/>
                <a:gd name="T77" fmla="*/ 2147483647 h 593"/>
                <a:gd name="T78" fmla="*/ 2147483647 w 479"/>
                <a:gd name="T79" fmla="*/ 2147483647 h 593"/>
                <a:gd name="T80" fmla="*/ 2147483647 w 479"/>
                <a:gd name="T81" fmla="*/ 2147483647 h 593"/>
                <a:gd name="T82" fmla="*/ 2147483647 w 479"/>
                <a:gd name="T83" fmla="*/ 2147483647 h 593"/>
                <a:gd name="T84" fmla="*/ 2147483647 w 479"/>
                <a:gd name="T85" fmla="*/ 2147483647 h 593"/>
                <a:gd name="T86" fmla="*/ 2147483647 w 479"/>
                <a:gd name="T87" fmla="*/ 2147483647 h 593"/>
                <a:gd name="T88" fmla="*/ 2147483647 w 479"/>
                <a:gd name="T89" fmla="*/ 2147483647 h 593"/>
                <a:gd name="T90" fmla="*/ 2147483647 w 479"/>
                <a:gd name="T91" fmla="*/ 2147483647 h 593"/>
                <a:gd name="T92" fmla="*/ 2147483647 w 479"/>
                <a:gd name="T93" fmla="*/ 2147483647 h 593"/>
                <a:gd name="T94" fmla="*/ 2147483647 w 479"/>
                <a:gd name="T95" fmla="*/ 2147483647 h 593"/>
                <a:gd name="T96" fmla="*/ 0 w 479"/>
                <a:gd name="T97" fmla="*/ 2147483647 h 593"/>
                <a:gd name="T98" fmla="*/ 2147483647 w 479"/>
                <a:gd name="T99" fmla="*/ 2147483647 h 593"/>
                <a:gd name="T100" fmla="*/ 2147483647 w 479"/>
                <a:gd name="T101" fmla="*/ 2147483647 h 593"/>
                <a:gd name="T102" fmla="*/ 2147483647 w 479"/>
                <a:gd name="T103" fmla="*/ 2147483647 h 593"/>
                <a:gd name="T104" fmla="*/ 2147483647 w 479"/>
                <a:gd name="T105" fmla="*/ 2147483647 h 593"/>
                <a:gd name="T106" fmla="*/ 2147483647 w 479"/>
                <a:gd name="T107" fmla="*/ 2147483647 h 593"/>
                <a:gd name="T108" fmla="*/ 2147483647 w 479"/>
                <a:gd name="T109" fmla="*/ 2147483647 h 593"/>
                <a:gd name="T110" fmla="*/ 2147483647 w 479"/>
                <a:gd name="T111" fmla="*/ 2147483647 h 593"/>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479" h="593">
                  <a:moveTo>
                    <a:pt x="240" y="0"/>
                  </a:moveTo>
                  <a:lnTo>
                    <a:pt x="252" y="0"/>
                  </a:lnTo>
                  <a:lnTo>
                    <a:pt x="264" y="1"/>
                  </a:lnTo>
                  <a:lnTo>
                    <a:pt x="276" y="3"/>
                  </a:lnTo>
                  <a:lnTo>
                    <a:pt x="289" y="5"/>
                  </a:lnTo>
                  <a:lnTo>
                    <a:pt x="300" y="9"/>
                  </a:lnTo>
                  <a:lnTo>
                    <a:pt x="311" y="13"/>
                  </a:lnTo>
                  <a:lnTo>
                    <a:pt x="322" y="18"/>
                  </a:lnTo>
                  <a:lnTo>
                    <a:pt x="333" y="23"/>
                  </a:lnTo>
                  <a:lnTo>
                    <a:pt x="344" y="29"/>
                  </a:lnTo>
                  <a:lnTo>
                    <a:pt x="354" y="36"/>
                  </a:lnTo>
                  <a:lnTo>
                    <a:pt x="364" y="43"/>
                  </a:lnTo>
                  <a:lnTo>
                    <a:pt x="373" y="51"/>
                  </a:lnTo>
                  <a:lnTo>
                    <a:pt x="383" y="58"/>
                  </a:lnTo>
                  <a:lnTo>
                    <a:pt x="392" y="67"/>
                  </a:lnTo>
                  <a:lnTo>
                    <a:pt x="401" y="76"/>
                  </a:lnTo>
                  <a:lnTo>
                    <a:pt x="409" y="86"/>
                  </a:lnTo>
                  <a:lnTo>
                    <a:pt x="405" y="91"/>
                  </a:lnTo>
                  <a:lnTo>
                    <a:pt x="397" y="81"/>
                  </a:lnTo>
                  <a:lnTo>
                    <a:pt x="389" y="72"/>
                  </a:lnTo>
                  <a:lnTo>
                    <a:pt x="380" y="63"/>
                  </a:lnTo>
                  <a:lnTo>
                    <a:pt x="370" y="56"/>
                  </a:lnTo>
                  <a:lnTo>
                    <a:pt x="361" y="48"/>
                  </a:lnTo>
                  <a:lnTo>
                    <a:pt x="351" y="41"/>
                  </a:lnTo>
                  <a:lnTo>
                    <a:pt x="342" y="34"/>
                  </a:lnTo>
                  <a:lnTo>
                    <a:pt x="331" y="29"/>
                  </a:lnTo>
                  <a:lnTo>
                    <a:pt x="320" y="24"/>
                  </a:lnTo>
                  <a:lnTo>
                    <a:pt x="309" y="19"/>
                  </a:lnTo>
                  <a:lnTo>
                    <a:pt x="299" y="15"/>
                  </a:lnTo>
                  <a:lnTo>
                    <a:pt x="287" y="13"/>
                  </a:lnTo>
                  <a:lnTo>
                    <a:pt x="275" y="10"/>
                  </a:lnTo>
                  <a:lnTo>
                    <a:pt x="264" y="8"/>
                  </a:lnTo>
                  <a:lnTo>
                    <a:pt x="252" y="6"/>
                  </a:lnTo>
                  <a:lnTo>
                    <a:pt x="240" y="6"/>
                  </a:lnTo>
                  <a:lnTo>
                    <a:pt x="240" y="0"/>
                  </a:lnTo>
                  <a:close/>
                  <a:moveTo>
                    <a:pt x="409" y="86"/>
                  </a:moveTo>
                  <a:lnTo>
                    <a:pt x="417" y="96"/>
                  </a:lnTo>
                  <a:lnTo>
                    <a:pt x="425" y="108"/>
                  </a:lnTo>
                  <a:lnTo>
                    <a:pt x="432" y="119"/>
                  </a:lnTo>
                  <a:lnTo>
                    <a:pt x="438" y="131"/>
                  </a:lnTo>
                  <a:lnTo>
                    <a:pt x="445" y="142"/>
                  </a:lnTo>
                  <a:lnTo>
                    <a:pt x="450" y="155"/>
                  </a:lnTo>
                  <a:lnTo>
                    <a:pt x="455" y="167"/>
                  </a:lnTo>
                  <a:lnTo>
                    <a:pt x="460" y="181"/>
                  </a:lnTo>
                  <a:lnTo>
                    <a:pt x="464" y="194"/>
                  </a:lnTo>
                  <a:lnTo>
                    <a:pt x="468" y="208"/>
                  </a:lnTo>
                  <a:lnTo>
                    <a:pt x="472" y="222"/>
                  </a:lnTo>
                  <a:lnTo>
                    <a:pt x="475" y="237"/>
                  </a:lnTo>
                  <a:lnTo>
                    <a:pt x="477" y="251"/>
                  </a:lnTo>
                  <a:lnTo>
                    <a:pt x="478" y="266"/>
                  </a:lnTo>
                  <a:lnTo>
                    <a:pt x="479" y="281"/>
                  </a:lnTo>
                  <a:lnTo>
                    <a:pt x="479" y="296"/>
                  </a:lnTo>
                  <a:lnTo>
                    <a:pt x="474" y="296"/>
                  </a:lnTo>
                  <a:lnTo>
                    <a:pt x="474" y="281"/>
                  </a:lnTo>
                  <a:lnTo>
                    <a:pt x="473" y="266"/>
                  </a:lnTo>
                  <a:lnTo>
                    <a:pt x="472" y="252"/>
                  </a:lnTo>
                  <a:lnTo>
                    <a:pt x="470" y="238"/>
                  </a:lnTo>
                  <a:lnTo>
                    <a:pt x="466" y="224"/>
                  </a:lnTo>
                  <a:lnTo>
                    <a:pt x="463" y="210"/>
                  </a:lnTo>
                  <a:lnTo>
                    <a:pt x="459" y="196"/>
                  </a:lnTo>
                  <a:lnTo>
                    <a:pt x="455" y="184"/>
                  </a:lnTo>
                  <a:lnTo>
                    <a:pt x="451" y="170"/>
                  </a:lnTo>
                  <a:lnTo>
                    <a:pt x="446" y="158"/>
                  </a:lnTo>
                  <a:lnTo>
                    <a:pt x="440" y="146"/>
                  </a:lnTo>
                  <a:lnTo>
                    <a:pt x="434" y="134"/>
                  </a:lnTo>
                  <a:lnTo>
                    <a:pt x="428" y="123"/>
                  </a:lnTo>
                  <a:lnTo>
                    <a:pt x="420" y="112"/>
                  </a:lnTo>
                  <a:lnTo>
                    <a:pt x="413" y="101"/>
                  </a:lnTo>
                  <a:lnTo>
                    <a:pt x="405" y="91"/>
                  </a:lnTo>
                  <a:lnTo>
                    <a:pt x="409" y="86"/>
                  </a:lnTo>
                  <a:close/>
                  <a:moveTo>
                    <a:pt x="479" y="296"/>
                  </a:moveTo>
                  <a:lnTo>
                    <a:pt x="479" y="312"/>
                  </a:lnTo>
                  <a:lnTo>
                    <a:pt x="478" y="327"/>
                  </a:lnTo>
                  <a:lnTo>
                    <a:pt x="477" y="341"/>
                  </a:lnTo>
                  <a:lnTo>
                    <a:pt x="475" y="356"/>
                  </a:lnTo>
                  <a:lnTo>
                    <a:pt x="472" y="370"/>
                  </a:lnTo>
                  <a:lnTo>
                    <a:pt x="468" y="384"/>
                  </a:lnTo>
                  <a:lnTo>
                    <a:pt x="464" y="398"/>
                  </a:lnTo>
                  <a:lnTo>
                    <a:pt x="460" y="412"/>
                  </a:lnTo>
                  <a:lnTo>
                    <a:pt x="455" y="424"/>
                  </a:lnTo>
                  <a:lnTo>
                    <a:pt x="450" y="437"/>
                  </a:lnTo>
                  <a:lnTo>
                    <a:pt x="445" y="450"/>
                  </a:lnTo>
                  <a:lnTo>
                    <a:pt x="438" y="462"/>
                  </a:lnTo>
                  <a:lnTo>
                    <a:pt x="432" y="474"/>
                  </a:lnTo>
                  <a:lnTo>
                    <a:pt x="425" y="485"/>
                  </a:lnTo>
                  <a:lnTo>
                    <a:pt x="417" y="495"/>
                  </a:lnTo>
                  <a:lnTo>
                    <a:pt x="409" y="505"/>
                  </a:lnTo>
                  <a:lnTo>
                    <a:pt x="405" y="500"/>
                  </a:lnTo>
                  <a:lnTo>
                    <a:pt x="413" y="491"/>
                  </a:lnTo>
                  <a:lnTo>
                    <a:pt x="420" y="480"/>
                  </a:lnTo>
                  <a:lnTo>
                    <a:pt x="428" y="470"/>
                  </a:lnTo>
                  <a:lnTo>
                    <a:pt x="434" y="458"/>
                  </a:lnTo>
                  <a:lnTo>
                    <a:pt x="440" y="446"/>
                  </a:lnTo>
                  <a:lnTo>
                    <a:pt x="446" y="434"/>
                  </a:lnTo>
                  <a:lnTo>
                    <a:pt x="451" y="422"/>
                  </a:lnTo>
                  <a:lnTo>
                    <a:pt x="455" y="409"/>
                  </a:lnTo>
                  <a:lnTo>
                    <a:pt x="459" y="395"/>
                  </a:lnTo>
                  <a:lnTo>
                    <a:pt x="463" y="382"/>
                  </a:lnTo>
                  <a:lnTo>
                    <a:pt x="466" y="369"/>
                  </a:lnTo>
                  <a:lnTo>
                    <a:pt x="470" y="355"/>
                  </a:lnTo>
                  <a:lnTo>
                    <a:pt x="472" y="341"/>
                  </a:lnTo>
                  <a:lnTo>
                    <a:pt x="473" y="326"/>
                  </a:lnTo>
                  <a:lnTo>
                    <a:pt x="474" y="310"/>
                  </a:lnTo>
                  <a:lnTo>
                    <a:pt x="474" y="296"/>
                  </a:lnTo>
                  <a:lnTo>
                    <a:pt x="479" y="296"/>
                  </a:lnTo>
                  <a:close/>
                  <a:moveTo>
                    <a:pt x="409" y="505"/>
                  </a:moveTo>
                  <a:lnTo>
                    <a:pt x="401" y="515"/>
                  </a:lnTo>
                  <a:lnTo>
                    <a:pt x="392" y="524"/>
                  </a:lnTo>
                  <a:lnTo>
                    <a:pt x="383" y="533"/>
                  </a:lnTo>
                  <a:lnTo>
                    <a:pt x="373" y="542"/>
                  </a:lnTo>
                  <a:lnTo>
                    <a:pt x="364" y="550"/>
                  </a:lnTo>
                  <a:lnTo>
                    <a:pt x="354" y="556"/>
                  </a:lnTo>
                  <a:lnTo>
                    <a:pt x="344" y="564"/>
                  </a:lnTo>
                  <a:lnTo>
                    <a:pt x="333" y="569"/>
                  </a:lnTo>
                  <a:lnTo>
                    <a:pt x="322" y="575"/>
                  </a:lnTo>
                  <a:lnTo>
                    <a:pt x="311" y="579"/>
                  </a:lnTo>
                  <a:lnTo>
                    <a:pt x="300" y="583"/>
                  </a:lnTo>
                  <a:lnTo>
                    <a:pt x="289" y="586"/>
                  </a:lnTo>
                  <a:lnTo>
                    <a:pt x="276" y="589"/>
                  </a:lnTo>
                  <a:lnTo>
                    <a:pt x="264" y="590"/>
                  </a:lnTo>
                  <a:lnTo>
                    <a:pt x="252" y="591"/>
                  </a:lnTo>
                  <a:lnTo>
                    <a:pt x="240" y="593"/>
                  </a:lnTo>
                  <a:lnTo>
                    <a:pt x="240" y="586"/>
                  </a:lnTo>
                  <a:lnTo>
                    <a:pt x="252" y="585"/>
                  </a:lnTo>
                  <a:lnTo>
                    <a:pt x="264" y="584"/>
                  </a:lnTo>
                  <a:lnTo>
                    <a:pt x="275" y="583"/>
                  </a:lnTo>
                  <a:lnTo>
                    <a:pt x="287" y="580"/>
                  </a:lnTo>
                  <a:lnTo>
                    <a:pt x="299" y="576"/>
                  </a:lnTo>
                  <a:lnTo>
                    <a:pt x="309" y="572"/>
                  </a:lnTo>
                  <a:lnTo>
                    <a:pt x="320" y="569"/>
                  </a:lnTo>
                  <a:lnTo>
                    <a:pt x="331" y="564"/>
                  </a:lnTo>
                  <a:lnTo>
                    <a:pt x="342" y="557"/>
                  </a:lnTo>
                  <a:lnTo>
                    <a:pt x="351" y="551"/>
                  </a:lnTo>
                  <a:lnTo>
                    <a:pt x="361" y="543"/>
                  </a:lnTo>
                  <a:lnTo>
                    <a:pt x="370" y="536"/>
                  </a:lnTo>
                  <a:lnTo>
                    <a:pt x="380" y="528"/>
                  </a:lnTo>
                  <a:lnTo>
                    <a:pt x="389" y="519"/>
                  </a:lnTo>
                  <a:lnTo>
                    <a:pt x="397" y="510"/>
                  </a:lnTo>
                  <a:lnTo>
                    <a:pt x="405" y="500"/>
                  </a:lnTo>
                  <a:lnTo>
                    <a:pt x="409" y="505"/>
                  </a:lnTo>
                  <a:close/>
                  <a:moveTo>
                    <a:pt x="240" y="593"/>
                  </a:moveTo>
                  <a:lnTo>
                    <a:pt x="227" y="591"/>
                  </a:lnTo>
                  <a:lnTo>
                    <a:pt x="215" y="590"/>
                  </a:lnTo>
                  <a:lnTo>
                    <a:pt x="204" y="589"/>
                  </a:lnTo>
                  <a:lnTo>
                    <a:pt x="192" y="586"/>
                  </a:lnTo>
                  <a:lnTo>
                    <a:pt x="180" y="583"/>
                  </a:lnTo>
                  <a:lnTo>
                    <a:pt x="169" y="579"/>
                  </a:lnTo>
                  <a:lnTo>
                    <a:pt x="158" y="575"/>
                  </a:lnTo>
                  <a:lnTo>
                    <a:pt x="147" y="569"/>
                  </a:lnTo>
                  <a:lnTo>
                    <a:pt x="136" y="564"/>
                  </a:lnTo>
                  <a:lnTo>
                    <a:pt x="126" y="556"/>
                  </a:lnTo>
                  <a:lnTo>
                    <a:pt x="116" y="550"/>
                  </a:lnTo>
                  <a:lnTo>
                    <a:pt x="107" y="542"/>
                  </a:lnTo>
                  <a:lnTo>
                    <a:pt x="97" y="533"/>
                  </a:lnTo>
                  <a:lnTo>
                    <a:pt x="88" y="524"/>
                  </a:lnTo>
                  <a:lnTo>
                    <a:pt x="79" y="515"/>
                  </a:lnTo>
                  <a:lnTo>
                    <a:pt x="71" y="505"/>
                  </a:lnTo>
                  <a:lnTo>
                    <a:pt x="75" y="500"/>
                  </a:lnTo>
                  <a:lnTo>
                    <a:pt x="83" y="510"/>
                  </a:lnTo>
                  <a:lnTo>
                    <a:pt x="91" y="519"/>
                  </a:lnTo>
                  <a:lnTo>
                    <a:pt x="100" y="528"/>
                  </a:lnTo>
                  <a:lnTo>
                    <a:pt x="109" y="536"/>
                  </a:lnTo>
                  <a:lnTo>
                    <a:pt x="119" y="543"/>
                  </a:lnTo>
                  <a:lnTo>
                    <a:pt x="128" y="551"/>
                  </a:lnTo>
                  <a:lnTo>
                    <a:pt x="138" y="557"/>
                  </a:lnTo>
                  <a:lnTo>
                    <a:pt x="149" y="564"/>
                  </a:lnTo>
                  <a:lnTo>
                    <a:pt x="160" y="569"/>
                  </a:lnTo>
                  <a:lnTo>
                    <a:pt x="170" y="572"/>
                  </a:lnTo>
                  <a:lnTo>
                    <a:pt x="181" y="576"/>
                  </a:lnTo>
                  <a:lnTo>
                    <a:pt x="193" y="580"/>
                  </a:lnTo>
                  <a:lnTo>
                    <a:pt x="205" y="583"/>
                  </a:lnTo>
                  <a:lnTo>
                    <a:pt x="216" y="584"/>
                  </a:lnTo>
                  <a:lnTo>
                    <a:pt x="228" y="585"/>
                  </a:lnTo>
                  <a:lnTo>
                    <a:pt x="240" y="586"/>
                  </a:lnTo>
                  <a:lnTo>
                    <a:pt x="240" y="593"/>
                  </a:lnTo>
                  <a:close/>
                  <a:moveTo>
                    <a:pt x="71" y="505"/>
                  </a:moveTo>
                  <a:lnTo>
                    <a:pt x="63" y="495"/>
                  </a:lnTo>
                  <a:lnTo>
                    <a:pt x="56" y="485"/>
                  </a:lnTo>
                  <a:lnTo>
                    <a:pt x="48" y="474"/>
                  </a:lnTo>
                  <a:lnTo>
                    <a:pt x="41" y="462"/>
                  </a:lnTo>
                  <a:lnTo>
                    <a:pt x="35" y="450"/>
                  </a:lnTo>
                  <a:lnTo>
                    <a:pt x="30" y="437"/>
                  </a:lnTo>
                  <a:lnTo>
                    <a:pt x="24" y="424"/>
                  </a:lnTo>
                  <a:lnTo>
                    <a:pt x="20" y="412"/>
                  </a:lnTo>
                  <a:lnTo>
                    <a:pt x="16" y="398"/>
                  </a:lnTo>
                  <a:lnTo>
                    <a:pt x="12" y="384"/>
                  </a:lnTo>
                  <a:lnTo>
                    <a:pt x="9" y="370"/>
                  </a:lnTo>
                  <a:lnTo>
                    <a:pt x="6" y="356"/>
                  </a:lnTo>
                  <a:lnTo>
                    <a:pt x="4" y="341"/>
                  </a:lnTo>
                  <a:lnTo>
                    <a:pt x="3" y="327"/>
                  </a:lnTo>
                  <a:lnTo>
                    <a:pt x="1" y="312"/>
                  </a:lnTo>
                  <a:lnTo>
                    <a:pt x="0" y="296"/>
                  </a:lnTo>
                  <a:lnTo>
                    <a:pt x="7" y="296"/>
                  </a:lnTo>
                  <a:lnTo>
                    <a:pt x="7" y="310"/>
                  </a:lnTo>
                  <a:lnTo>
                    <a:pt x="8" y="326"/>
                  </a:lnTo>
                  <a:lnTo>
                    <a:pt x="9" y="341"/>
                  </a:lnTo>
                  <a:lnTo>
                    <a:pt x="11" y="355"/>
                  </a:lnTo>
                  <a:lnTo>
                    <a:pt x="14" y="369"/>
                  </a:lnTo>
                  <a:lnTo>
                    <a:pt x="17" y="382"/>
                  </a:lnTo>
                  <a:lnTo>
                    <a:pt x="20" y="395"/>
                  </a:lnTo>
                  <a:lnTo>
                    <a:pt x="25" y="409"/>
                  </a:lnTo>
                  <a:lnTo>
                    <a:pt x="29" y="422"/>
                  </a:lnTo>
                  <a:lnTo>
                    <a:pt x="34" y="434"/>
                  </a:lnTo>
                  <a:lnTo>
                    <a:pt x="40" y="446"/>
                  </a:lnTo>
                  <a:lnTo>
                    <a:pt x="46" y="458"/>
                  </a:lnTo>
                  <a:lnTo>
                    <a:pt x="53" y="470"/>
                  </a:lnTo>
                  <a:lnTo>
                    <a:pt x="60" y="480"/>
                  </a:lnTo>
                  <a:lnTo>
                    <a:pt x="67" y="491"/>
                  </a:lnTo>
                  <a:lnTo>
                    <a:pt x="75" y="500"/>
                  </a:lnTo>
                  <a:lnTo>
                    <a:pt x="71" y="505"/>
                  </a:lnTo>
                  <a:close/>
                  <a:moveTo>
                    <a:pt x="0" y="296"/>
                  </a:moveTo>
                  <a:lnTo>
                    <a:pt x="1" y="281"/>
                  </a:lnTo>
                  <a:lnTo>
                    <a:pt x="3" y="266"/>
                  </a:lnTo>
                  <a:lnTo>
                    <a:pt x="4" y="251"/>
                  </a:lnTo>
                  <a:lnTo>
                    <a:pt x="6" y="237"/>
                  </a:lnTo>
                  <a:lnTo>
                    <a:pt x="9" y="222"/>
                  </a:lnTo>
                  <a:lnTo>
                    <a:pt x="12" y="208"/>
                  </a:lnTo>
                  <a:lnTo>
                    <a:pt x="16" y="194"/>
                  </a:lnTo>
                  <a:lnTo>
                    <a:pt x="20" y="181"/>
                  </a:lnTo>
                  <a:lnTo>
                    <a:pt x="24" y="167"/>
                  </a:lnTo>
                  <a:lnTo>
                    <a:pt x="30" y="155"/>
                  </a:lnTo>
                  <a:lnTo>
                    <a:pt x="35" y="142"/>
                  </a:lnTo>
                  <a:lnTo>
                    <a:pt x="41" y="131"/>
                  </a:lnTo>
                  <a:lnTo>
                    <a:pt x="48" y="119"/>
                  </a:lnTo>
                  <a:lnTo>
                    <a:pt x="56" y="108"/>
                  </a:lnTo>
                  <a:lnTo>
                    <a:pt x="63" y="96"/>
                  </a:lnTo>
                  <a:lnTo>
                    <a:pt x="71" y="86"/>
                  </a:lnTo>
                  <a:lnTo>
                    <a:pt x="75" y="91"/>
                  </a:lnTo>
                  <a:lnTo>
                    <a:pt x="67" y="101"/>
                  </a:lnTo>
                  <a:lnTo>
                    <a:pt x="60" y="112"/>
                  </a:lnTo>
                  <a:lnTo>
                    <a:pt x="53" y="123"/>
                  </a:lnTo>
                  <a:lnTo>
                    <a:pt x="46" y="134"/>
                  </a:lnTo>
                  <a:lnTo>
                    <a:pt x="40" y="146"/>
                  </a:lnTo>
                  <a:lnTo>
                    <a:pt x="34" y="158"/>
                  </a:lnTo>
                  <a:lnTo>
                    <a:pt x="29" y="170"/>
                  </a:lnTo>
                  <a:lnTo>
                    <a:pt x="25" y="184"/>
                  </a:lnTo>
                  <a:lnTo>
                    <a:pt x="20" y="196"/>
                  </a:lnTo>
                  <a:lnTo>
                    <a:pt x="17" y="210"/>
                  </a:lnTo>
                  <a:lnTo>
                    <a:pt x="14" y="224"/>
                  </a:lnTo>
                  <a:lnTo>
                    <a:pt x="11" y="238"/>
                  </a:lnTo>
                  <a:lnTo>
                    <a:pt x="9" y="252"/>
                  </a:lnTo>
                  <a:lnTo>
                    <a:pt x="8" y="266"/>
                  </a:lnTo>
                  <a:lnTo>
                    <a:pt x="7" y="281"/>
                  </a:lnTo>
                  <a:lnTo>
                    <a:pt x="7" y="296"/>
                  </a:lnTo>
                  <a:lnTo>
                    <a:pt x="0" y="296"/>
                  </a:lnTo>
                  <a:close/>
                  <a:moveTo>
                    <a:pt x="71" y="86"/>
                  </a:moveTo>
                  <a:lnTo>
                    <a:pt x="79" y="76"/>
                  </a:lnTo>
                  <a:lnTo>
                    <a:pt x="88" y="67"/>
                  </a:lnTo>
                  <a:lnTo>
                    <a:pt x="97" y="58"/>
                  </a:lnTo>
                  <a:lnTo>
                    <a:pt x="107" y="51"/>
                  </a:lnTo>
                  <a:lnTo>
                    <a:pt x="116" y="43"/>
                  </a:lnTo>
                  <a:lnTo>
                    <a:pt x="126" y="36"/>
                  </a:lnTo>
                  <a:lnTo>
                    <a:pt x="136" y="29"/>
                  </a:lnTo>
                  <a:lnTo>
                    <a:pt x="147" y="23"/>
                  </a:lnTo>
                  <a:lnTo>
                    <a:pt x="158" y="18"/>
                  </a:lnTo>
                  <a:lnTo>
                    <a:pt x="169" y="13"/>
                  </a:lnTo>
                  <a:lnTo>
                    <a:pt x="180" y="9"/>
                  </a:lnTo>
                  <a:lnTo>
                    <a:pt x="192" y="5"/>
                  </a:lnTo>
                  <a:lnTo>
                    <a:pt x="204" y="3"/>
                  </a:lnTo>
                  <a:lnTo>
                    <a:pt x="215" y="1"/>
                  </a:lnTo>
                  <a:lnTo>
                    <a:pt x="227" y="0"/>
                  </a:lnTo>
                  <a:lnTo>
                    <a:pt x="240" y="0"/>
                  </a:lnTo>
                  <a:lnTo>
                    <a:pt x="240" y="6"/>
                  </a:lnTo>
                  <a:lnTo>
                    <a:pt x="228" y="6"/>
                  </a:lnTo>
                  <a:lnTo>
                    <a:pt x="216" y="8"/>
                  </a:lnTo>
                  <a:lnTo>
                    <a:pt x="205" y="10"/>
                  </a:lnTo>
                  <a:lnTo>
                    <a:pt x="193" y="13"/>
                  </a:lnTo>
                  <a:lnTo>
                    <a:pt x="181" y="15"/>
                  </a:lnTo>
                  <a:lnTo>
                    <a:pt x="170" y="19"/>
                  </a:lnTo>
                  <a:lnTo>
                    <a:pt x="160" y="24"/>
                  </a:lnTo>
                  <a:lnTo>
                    <a:pt x="149" y="29"/>
                  </a:lnTo>
                  <a:lnTo>
                    <a:pt x="138" y="34"/>
                  </a:lnTo>
                  <a:lnTo>
                    <a:pt x="128" y="41"/>
                  </a:lnTo>
                  <a:lnTo>
                    <a:pt x="119" y="48"/>
                  </a:lnTo>
                  <a:lnTo>
                    <a:pt x="109" y="56"/>
                  </a:lnTo>
                  <a:lnTo>
                    <a:pt x="100" y="63"/>
                  </a:lnTo>
                  <a:lnTo>
                    <a:pt x="91" y="72"/>
                  </a:lnTo>
                  <a:lnTo>
                    <a:pt x="83" y="81"/>
                  </a:lnTo>
                  <a:lnTo>
                    <a:pt x="75" y="91"/>
                  </a:lnTo>
                  <a:lnTo>
                    <a:pt x="71" y="86"/>
                  </a:lnTo>
                  <a:close/>
                </a:path>
              </a:pathLst>
            </a:custGeom>
            <a:solidFill>
              <a:srgbClr val="37343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 name="右箭头 3"/>
            <p:cNvSpPr>
              <a:spLocks noChangeArrowheads="1"/>
            </p:cNvSpPr>
            <p:nvPr/>
          </p:nvSpPr>
          <p:spPr bwMode="auto">
            <a:xfrm>
              <a:off x="1652061" y="2041422"/>
              <a:ext cx="496888" cy="204788"/>
            </a:xfrm>
            <a:prstGeom prst="rightArrow">
              <a:avLst>
                <a:gd name="adj1" fmla="val 50000"/>
                <a:gd name="adj2" fmla="val 50021"/>
              </a:avLst>
            </a:prstGeom>
            <a:noFill/>
            <a:ln w="9525" algn="ctr">
              <a:solidFill>
                <a:srgbClr val="C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800">
                  <a:solidFill>
                    <a:schemeClr val="tx1"/>
                  </a:solidFill>
                  <a:latin typeface="Verdana" pitchFamily="34" charset="0"/>
                  <a:ea typeface="宋体" pitchFamily="2" charset="-122"/>
                </a:defRPr>
              </a:lvl1pPr>
              <a:lvl2pPr marL="742950" indent="-285750">
                <a:defRPr sz="2800">
                  <a:solidFill>
                    <a:schemeClr val="tx1"/>
                  </a:solidFill>
                  <a:latin typeface="Verdana" pitchFamily="34" charset="0"/>
                  <a:ea typeface="宋体" pitchFamily="2" charset="-122"/>
                </a:defRPr>
              </a:lvl2pPr>
              <a:lvl3pPr marL="1143000" indent="-228600">
                <a:defRPr sz="2800">
                  <a:solidFill>
                    <a:schemeClr val="tx1"/>
                  </a:solidFill>
                  <a:latin typeface="Verdana" pitchFamily="34" charset="0"/>
                  <a:ea typeface="宋体" pitchFamily="2" charset="-122"/>
                </a:defRPr>
              </a:lvl3pPr>
              <a:lvl4pPr marL="1600200" indent="-228600">
                <a:defRPr sz="2800">
                  <a:solidFill>
                    <a:schemeClr val="tx1"/>
                  </a:solidFill>
                  <a:latin typeface="Verdana" pitchFamily="34" charset="0"/>
                  <a:ea typeface="宋体" pitchFamily="2" charset="-122"/>
                </a:defRPr>
              </a:lvl4pPr>
              <a:lvl5pPr marL="2057400" indent="-228600">
                <a:defRPr sz="2800">
                  <a:solidFill>
                    <a:schemeClr val="tx1"/>
                  </a:solidFill>
                  <a:latin typeface="Verdana" pitchFamily="34" charset="0"/>
                  <a:ea typeface="宋体" pitchFamily="2" charset="-122"/>
                </a:defRPr>
              </a:lvl5pPr>
              <a:lvl6pPr marL="2514600" indent="-228600" eaLnBrk="0" fontAlgn="base" hangingPunct="0">
                <a:spcBef>
                  <a:spcPct val="0"/>
                </a:spcBef>
                <a:spcAft>
                  <a:spcPct val="0"/>
                </a:spcAft>
                <a:defRPr sz="2800">
                  <a:solidFill>
                    <a:schemeClr val="tx1"/>
                  </a:solidFill>
                  <a:latin typeface="Verdana" pitchFamily="34" charset="0"/>
                  <a:ea typeface="宋体" pitchFamily="2" charset="-122"/>
                </a:defRPr>
              </a:lvl6pPr>
              <a:lvl7pPr marL="2971800" indent="-228600" eaLnBrk="0" fontAlgn="base" hangingPunct="0">
                <a:spcBef>
                  <a:spcPct val="0"/>
                </a:spcBef>
                <a:spcAft>
                  <a:spcPct val="0"/>
                </a:spcAft>
                <a:defRPr sz="2800">
                  <a:solidFill>
                    <a:schemeClr val="tx1"/>
                  </a:solidFill>
                  <a:latin typeface="Verdana" pitchFamily="34" charset="0"/>
                  <a:ea typeface="宋体" pitchFamily="2" charset="-122"/>
                </a:defRPr>
              </a:lvl7pPr>
              <a:lvl8pPr marL="3429000" indent="-228600" eaLnBrk="0" fontAlgn="base" hangingPunct="0">
                <a:spcBef>
                  <a:spcPct val="0"/>
                </a:spcBef>
                <a:spcAft>
                  <a:spcPct val="0"/>
                </a:spcAft>
                <a:defRPr sz="2800">
                  <a:solidFill>
                    <a:schemeClr val="tx1"/>
                  </a:solidFill>
                  <a:latin typeface="Verdana" pitchFamily="34" charset="0"/>
                  <a:ea typeface="宋体" pitchFamily="2" charset="-122"/>
                </a:defRPr>
              </a:lvl8pPr>
              <a:lvl9pPr marL="3886200" indent="-228600" eaLnBrk="0" fontAlgn="base" hangingPunct="0">
                <a:spcBef>
                  <a:spcPct val="0"/>
                </a:spcBef>
                <a:spcAft>
                  <a:spcPct val="0"/>
                </a:spcAft>
                <a:defRPr sz="2800">
                  <a:solidFill>
                    <a:schemeClr val="tx1"/>
                  </a:solidFill>
                  <a:latin typeface="Verdana" pitchFamily="34" charset="0"/>
                  <a:ea typeface="宋体" pitchFamily="2" charset="-122"/>
                </a:defRPr>
              </a:lvl9pPr>
            </a:lstStyle>
            <a:p>
              <a:pPr>
                <a:buFont typeface="Arial" pitchFamily="34" charset="0"/>
                <a:buNone/>
              </a:pPr>
              <a:endParaRPr lang="zh-CN" altLang="en-US"/>
            </a:p>
          </p:txBody>
        </p:sp>
        <p:sp>
          <p:nvSpPr>
            <p:cNvPr id="58" name="右箭头 44"/>
            <p:cNvSpPr>
              <a:spLocks noChangeArrowheads="1"/>
            </p:cNvSpPr>
            <p:nvPr/>
          </p:nvSpPr>
          <p:spPr bwMode="auto">
            <a:xfrm>
              <a:off x="6175375" y="2171700"/>
              <a:ext cx="496888" cy="204788"/>
            </a:xfrm>
            <a:prstGeom prst="rightArrow">
              <a:avLst>
                <a:gd name="adj1" fmla="val 50000"/>
                <a:gd name="adj2" fmla="val 50021"/>
              </a:avLst>
            </a:prstGeom>
            <a:noFill/>
            <a:ln w="9525" algn="ctr">
              <a:solidFill>
                <a:srgbClr val="C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800">
                  <a:solidFill>
                    <a:schemeClr val="tx1"/>
                  </a:solidFill>
                  <a:latin typeface="Verdana" pitchFamily="34" charset="0"/>
                  <a:ea typeface="宋体" pitchFamily="2" charset="-122"/>
                </a:defRPr>
              </a:lvl1pPr>
              <a:lvl2pPr marL="742950" indent="-285750">
                <a:defRPr sz="2800">
                  <a:solidFill>
                    <a:schemeClr val="tx1"/>
                  </a:solidFill>
                  <a:latin typeface="Verdana" pitchFamily="34" charset="0"/>
                  <a:ea typeface="宋体" pitchFamily="2" charset="-122"/>
                </a:defRPr>
              </a:lvl2pPr>
              <a:lvl3pPr marL="1143000" indent="-228600">
                <a:defRPr sz="2800">
                  <a:solidFill>
                    <a:schemeClr val="tx1"/>
                  </a:solidFill>
                  <a:latin typeface="Verdana" pitchFamily="34" charset="0"/>
                  <a:ea typeface="宋体" pitchFamily="2" charset="-122"/>
                </a:defRPr>
              </a:lvl3pPr>
              <a:lvl4pPr marL="1600200" indent="-228600">
                <a:defRPr sz="2800">
                  <a:solidFill>
                    <a:schemeClr val="tx1"/>
                  </a:solidFill>
                  <a:latin typeface="Verdana" pitchFamily="34" charset="0"/>
                  <a:ea typeface="宋体" pitchFamily="2" charset="-122"/>
                </a:defRPr>
              </a:lvl4pPr>
              <a:lvl5pPr marL="2057400" indent="-228600">
                <a:defRPr sz="2800">
                  <a:solidFill>
                    <a:schemeClr val="tx1"/>
                  </a:solidFill>
                  <a:latin typeface="Verdana" pitchFamily="34" charset="0"/>
                  <a:ea typeface="宋体" pitchFamily="2" charset="-122"/>
                </a:defRPr>
              </a:lvl5pPr>
              <a:lvl6pPr marL="2514600" indent="-228600" eaLnBrk="0" fontAlgn="base" hangingPunct="0">
                <a:spcBef>
                  <a:spcPct val="0"/>
                </a:spcBef>
                <a:spcAft>
                  <a:spcPct val="0"/>
                </a:spcAft>
                <a:defRPr sz="2800">
                  <a:solidFill>
                    <a:schemeClr val="tx1"/>
                  </a:solidFill>
                  <a:latin typeface="Verdana" pitchFamily="34" charset="0"/>
                  <a:ea typeface="宋体" pitchFamily="2" charset="-122"/>
                </a:defRPr>
              </a:lvl6pPr>
              <a:lvl7pPr marL="2971800" indent="-228600" eaLnBrk="0" fontAlgn="base" hangingPunct="0">
                <a:spcBef>
                  <a:spcPct val="0"/>
                </a:spcBef>
                <a:spcAft>
                  <a:spcPct val="0"/>
                </a:spcAft>
                <a:defRPr sz="2800">
                  <a:solidFill>
                    <a:schemeClr val="tx1"/>
                  </a:solidFill>
                  <a:latin typeface="Verdana" pitchFamily="34" charset="0"/>
                  <a:ea typeface="宋体" pitchFamily="2" charset="-122"/>
                </a:defRPr>
              </a:lvl7pPr>
              <a:lvl8pPr marL="3429000" indent="-228600" eaLnBrk="0" fontAlgn="base" hangingPunct="0">
                <a:spcBef>
                  <a:spcPct val="0"/>
                </a:spcBef>
                <a:spcAft>
                  <a:spcPct val="0"/>
                </a:spcAft>
                <a:defRPr sz="2800">
                  <a:solidFill>
                    <a:schemeClr val="tx1"/>
                  </a:solidFill>
                  <a:latin typeface="Verdana" pitchFamily="34" charset="0"/>
                  <a:ea typeface="宋体" pitchFamily="2" charset="-122"/>
                </a:defRPr>
              </a:lvl8pPr>
              <a:lvl9pPr marL="3886200" indent="-228600" eaLnBrk="0" fontAlgn="base" hangingPunct="0">
                <a:spcBef>
                  <a:spcPct val="0"/>
                </a:spcBef>
                <a:spcAft>
                  <a:spcPct val="0"/>
                </a:spcAft>
                <a:defRPr sz="2800">
                  <a:solidFill>
                    <a:schemeClr val="tx1"/>
                  </a:solidFill>
                  <a:latin typeface="Verdana" pitchFamily="34" charset="0"/>
                  <a:ea typeface="宋体" pitchFamily="2" charset="-122"/>
                </a:defRPr>
              </a:lvl9pPr>
            </a:lstStyle>
            <a:p>
              <a:pPr>
                <a:buFont typeface="Arial" pitchFamily="34" charset="0"/>
                <a:buNone/>
              </a:pPr>
              <a:endParaRPr lang="zh-CN" altLang="en-US"/>
            </a:p>
          </p:txBody>
        </p:sp>
        <p:sp>
          <p:nvSpPr>
            <p:cNvPr id="61" name="圆角矩形 60"/>
            <p:cNvSpPr/>
            <p:nvPr/>
          </p:nvSpPr>
          <p:spPr>
            <a:xfrm>
              <a:off x="388938" y="2896198"/>
              <a:ext cx="1214437" cy="328446"/>
            </a:xfrm>
            <a:prstGeom prst="roundRect">
              <a:avLst>
                <a:gd name="adj" fmla="val 4634"/>
              </a:avLst>
            </a:prstGeom>
            <a:solidFill>
              <a:srgbClr val="FFE8B3"/>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 typeface="Arial" panose="020B0604020202020204" pitchFamily="34" charset="0"/>
                <a:buNone/>
                <a:defRPr/>
              </a:pPr>
              <a:r>
                <a:rPr lang="zh-CN" altLang="en-US" sz="1600" b="1" dirty="0">
                  <a:solidFill>
                    <a:srgbClr val="C00000"/>
                  </a:solidFill>
                  <a:latin typeface="楷体" panose="02010609060101010101" pitchFamily="49" charset="-122"/>
                  <a:ea typeface="楷体" panose="02010609060101010101" pitchFamily="49" charset="-122"/>
                  <a:cs typeface="Times New Roman" pitchFamily="18" charset="0"/>
                </a:rPr>
                <a:t>输入端</a:t>
              </a:r>
            </a:p>
          </p:txBody>
        </p:sp>
        <p:sp>
          <p:nvSpPr>
            <p:cNvPr id="62" name="圆角矩形 61"/>
            <p:cNvSpPr/>
            <p:nvPr/>
          </p:nvSpPr>
          <p:spPr>
            <a:xfrm>
              <a:off x="6310313" y="2910494"/>
              <a:ext cx="2133600" cy="392362"/>
            </a:xfrm>
            <a:prstGeom prst="roundRect">
              <a:avLst>
                <a:gd name="adj" fmla="val 4634"/>
              </a:avLst>
            </a:prstGeom>
            <a:solidFill>
              <a:srgbClr val="FFE8B3"/>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 typeface="Arial" panose="020B0604020202020204" pitchFamily="34" charset="0"/>
                <a:buNone/>
                <a:defRPr/>
              </a:pPr>
              <a:r>
                <a:rPr lang="zh-CN" altLang="en-US" sz="1600" b="1" dirty="0">
                  <a:solidFill>
                    <a:srgbClr val="C00000"/>
                  </a:solidFill>
                  <a:latin typeface="楷体" panose="02010609060101010101" pitchFamily="49" charset="-122"/>
                  <a:ea typeface="楷体" panose="02010609060101010101" pitchFamily="49" charset="-122"/>
                  <a:cs typeface="Times New Roman" pitchFamily="18" charset="0"/>
                </a:rPr>
                <a:t>输出端：视觉对象</a:t>
              </a:r>
            </a:p>
          </p:txBody>
        </p:sp>
        <p:sp>
          <p:nvSpPr>
            <p:cNvPr id="63" name="圆角矩形 62"/>
            <p:cNvSpPr/>
            <p:nvPr/>
          </p:nvSpPr>
          <p:spPr>
            <a:xfrm>
              <a:off x="2142599" y="2765581"/>
              <a:ext cx="3916892" cy="579233"/>
            </a:xfrm>
            <a:prstGeom prst="roundRect">
              <a:avLst>
                <a:gd name="adj" fmla="val 4634"/>
              </a:avLst>
            </a:prstGeom>
            <a:solidFill>
              <a:srgbClr val="FFE8B3"/>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 typeface="Arial" panose="020B0604020202020204" pitchFamily="34" charset="0"/>
                <a:buNone/>
                <a:defRPr/>
              </a:pPr>
              <a:r>
                <a:rPr lang="zh-CN" altLang="en-US" sz="1200" b="1" dirty="0">
                  <a:solidFill>
                    <a:srgbClr val="C00000"/>
                  </a:solidFill>
                  <a:latin typeface="楷体" panose="02010609060101010101" pitchFamily="49" charset="-122"/>
                  <a:ea typeface="楷体" panose="02010609060101010101" pitchFamily="49" charset="-122"/>
                  <a:cs typeface="Times New Roman" pitchFamily="18" charset="0"/>
                </a:rPr>
                <a:t>  端到端学习</a:t>
              </a:r>
              <a:r>
                <a:rPr lang="en-US" altLang="zh-CN" sz="1200" b="1" dirty="0">
                  <a:solidFill>
                    <a:srgbClr val="C00000"/>
                  </a:solidFill>
                  <a:latin typeface="楷体" panose="02010609060101010101" pitchFamily="49" charset="-122"/>
                  <a:ea typeface="楷体" panose="02010609060101010101" pitchFamily="49" charset="-122"/>
                  <a:cs typeface="Times New Roman" pitchFamily="18" charset="0"/>
                </a:rPr>
                <a:t>:</a:t>
              </a:r>
            </a:p>
            <a:p>
              <a:pPr algn="ctr">
                <a:buFont typeface="Arial" panose="020B0604020202020204" pitchFamily="34" charset="0"/>
                <a:buNone/>
                <a:defRPr/>
              </a:pPr>
              <a:r>
                <a:rPr lang="zh-CN" altLang="en-US" sz="1200" b="1" dirty="0">
                  <a:solidFill>
                    <a:srgbClr val="C00000"/>
                  </a:solidFill>
                  <a:latin typeface="楷体" panose="02010609060101010101" pitchFamily="49" charset="-122"/>
                  <a:ea typeface="楷体" panose="02010609060101010101" pitchFamily="49" charset="-122"/>
                  <a:cs typeface="Times New Roman" pitchFamily="18" charset="0"/>
                </a:rPr>
                <a:t>通过卷积、池化和误差反向传播等手段，进行特征学习</a:t>
              </a:r>
            </a:p>
          </p:txBody>
        </p:sp>
        <p:pic>
          <p:nvPicPr>
            <p:cNvPr id="64"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09137" y="1476602"/>
              <a:ext cx="3551399" cy="12693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47413924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标题 1"/>
          <p:cNvSpPr>
            <a:spLocks noGrp="1"/>
          </p:cNvSpPr>
          <p:nvPr>
            <p:ph type="title"/>
          </p:nvPr>
        </p:nvSpPr>
        <p:spPr>
          <a:xfrm>
            <a:off x="772871" y="96201"/>
            <a:ext cx="7507706" cy="657727"/>
          </a:xfrm>
        </p:spPr>
        <p:txBody>
          <a:bodyPr/>
          <a:lstStyle/>
          <a:p>
            <a:r>
              <a:rPr lang="zh-CN" altLang="en-US" sz="2000" dirty="0">
                <a:latin typeface="Times New Roman" panose="02020603050405020304" pitchFamily="18" charset="0"/>
                <a:cs typeface="Times New Roman" panose="02020603050405020304" pitchFamily="18" charset="0"/>
              </a:rPr>
              <a:t>长短时记忆网络</a:t>
            </a:r>
            <a:endParaRPr lang="zh-CN" altLang="en-US" sz="2000" b="1"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 name="矩形 1">
                <a:extLst>
                  <a:ext uri="{FF2B5EF4-FFF2-40B4-BE49-F238E27FC236}">
                    <a16:creationId xmlns:a16="http://schemas.microsoft.com/office/drawing/2014/main" id="{8A735867-6267-4676-9044-DA2E81A06CF2}"/>
                  </a:ext>
                </a:extLst>
              </p:cNvPr>
              <p:cNvSpPr/>
              <p:nvPr/>
            </p:nvSpPr>
            <p:spPr>
              <a:xfrm>
                <a:off x="309237" y="4237821"/>
                <a:ext cx="8434973" cy="2139047"/>
              </a:xfrm>
              <a:prstGeom prst="rect">
                <a:avLst/>
              </a:prstGeom>
            </p:spPr>
            <p:txBody>
              <a:bodyPr wrap="square">
                <a:spAutoFit/>
              </a:bodyPr>
              <a:lstStyle/>
              <a:p>
                <a:pPr marL="285750" indent="-285750" algn="just">
                  <a:spcAft>
                    <a:spcPts val="600"/>
                  </a:spcAft>
                  <a:buFont typeface="Wingdings" panose="05000000000000000000" pitchFamily="2" charset="2"/>
                  <a:buChar char="l"/>
                </a:pPr>
                <a:r>
                  <a:rPr lang="zh-CN" altLang="zh-CN" sz="1600" kern="100" dirty="0">
                    <a:latin typeface="Times New Roman" panose="02020603050405020304" pitchFamily="18" charset="0"/>
                    <a:ea typeface="华文楷体" panose="02010600040101010101" pitchFamily="2" charset="-122"/>
                    <a:cs typeface="Times New Roman" panose="02020603050405020304" pitchFamily="18" charset="0"/>
                  </a:rPr>
                  <a:t>从</a:t>
                </a:r>
                <a14:m>
                  <m:oMath xmlns:m="http://schemas.openxmlformats.org/officeDocument/2006/math">
                    <m:sSub>
                      <m:sSubPr>
                        <m:ctrlPr>
                          <a:rPr lang="zh-CN" altLang="zh-CN" sz="16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𝑐</m:t>
                        </m:r>
                      </m:e>
                      <m:sub>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𝑡</m:t>
                        </m:r>
                      </m:sub>
                    </m:sSub>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6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𝑓</m:t>
                        </m:r>
                      </m:e>
                      <m:sub>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𝑡</m:t>
                        </m:r>
                      </m:sub>
                    </m:sSub>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6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𝑐</m:t>
                        </m:r>
                      </m:e>
                      <m:sub>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𝑡</m:t>
                        </m:r>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−1</m:t>
                        </m:r>
                      </m:sub>
                    </m:sSub>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6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𝑖</m:t>
                        </m:r>
                      </m:e>
                      <m:sub>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𝑡</m:t>
                        </m:r>
                      </m:sub>
                    </m:sSub>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m:t>
                    </m:r>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𝑡𝑎𝑛h</m:t>
                    </m:r>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600" i="1" kern="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𝑊</m:t>
                        </m:r>
                      </m:e>
                      <m:sub>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𝑥𝑐</m:t>
                        </m:r>
                      </m:sub>
                    </m:sSub>
                    <m:sSub>
                      <m:sSubPr>
                        <m:ctrlPr>
                          <a:rPr lang="zh-CN" altLang="zh-CN" sz="16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𝑡</m:t>
                        </m:r>
                      </m:sub>
                    </m:sSub>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600" i="1" kern="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𝑊</m:t>
                        </m:r>
                      </m:e>
                      <m:sub>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h𝑐</m:t>
                        </m:r>
                      </m:sub>
                    </m:sSub>
                    <m:sSub>
                      <m:sSubPr>
                        <m:ctrlPr>
                          <a:rPr lang="zh-CN" altLang="zh-CN" sz="16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h</m:t>
                        </m:r>
                      </m:e>
                      <m:sub>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𝑡</m:t>
                        </m:r>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−1</m:t>
                        </m:r>
                      </m:sub>
                    </m:sSub>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600" i="1" kern="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𝑏</m:t>
                        </m:r>
                      </m:e>
                      <m:sub>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𝑐</m:t>
                        </m:r>
                      </m:sub>
                    </m:sSub>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m:t>
                    </m:r>
                  </m:oMath>
                </a14:m>
                <a:r>
                  <a:rPr lang="zh-CN" altLang="zh-CN" sz="1600" kern="100" dirty="0">
                    <a:latin typeface="Times New Roman" panose="02020603050405020304" pitchFamily="18" charset="0"/>
                    <a:ea typeface="华文楷体" panose="02010600040101010101" pitchFamily="2" charset="-122"/>
                    <a:cs typeface="Times New Roman" panose="02020603050405020304" pitchFamily="18" charset="0"/>
                  </a:rPr>
                  <a:t>可以看出，对当前时刻</a:t>
                </a:r>
                <a14:m>
                  <m:oMath xmlns:m="http://schemas.openxmlformats.org/officeDocument/2006/math">
                    <m:r>
                      <a:rPr lang="en-US" altLang="zh-CN" sz="1600" i="1" kern="100">
                        <a:latin typeface="Cambria Math" panose="02040503050406030204" pitchFamily="18" charset="0"/>
                        <a:ea typeface="Cambria Math" panose="02040503050406030204" pitchFamily="18" charset="0"/>
                        <a:cs typeface="Times New Roman" panose="02020603050405020304" pitchFamily="18" charset="0"/>
                      </a:rPr>
                      <m:t>𝑡</m:t>
                    </m:r>
                  </m:oMath>
                </a14:m>
                <a:r>
                  <a:rPr lang="zh-CN" altLang="zh-CN" sz="1600" kern="100" dirty="0">
                    <a:latin typeface="Times New Roman" panose="02020603050405020304" pitchFamily="18" charset="0"/>
                    <a:ea typeface="华文楷体" panose="02010600040101010101" pitchFamily="2" charset="-122"/>
                    <a:cs typeface="Times New Roman" panose="02020603050405020304" pitchFamily="18" charset="0"/>
                  </a:rPr>
                  <a:t>所对应内部记忆单元中信息的调整涉及到遗忘门信息、</a:t>
                </a:r>
                <a14:m>
                  <m:oMath xmlns:m="http://schemas.openxmlformats.org/officeDocument/2006/math">
                    <m:r>
                      <a:rPr lang="en-US" altLang="zh-CN" sz="1600" i="1" kern="100">
                        <a:latin typeface="Cambria Math" panose="02040503050406030204" pitchFamily="18" charset="0"/>
                        <a:ea typeface="Cambria Math" panose="02040503050406030204" pitchFamily="18" charset="0"/>
                        <a:cs typeface="Times New Roman" panose="02020603050405020304" pitchFamily="18" charset="0"/>
                      </a:rPr>
                      <m:t>𝑡</m:t>
                    </m:r>
                    <m:r>
                      <a:rPr lang="en-US" altLang="zh-CN" sz="1600" i="1" kern="100">
                        <a:latin typeface="Cambria Math" panose="02040503050406030204" pitchFamily="18" charset="0"/>
                        <a:ea typeface="Cambria Math" panose="02040503050406030204" pitchFamily="18" charset="0"/>
                        <a:cs typeface="Times New Roman" panose="02020603050405020304" pitchFamily="18" charset="0"/>
                      </a:rPr>
                      <m:t>−1</m:t>
                    </m:r>
                  </m:oMath>
                </a14:m>
                <a:r>
                  <a:rPr lang="zh-CN" altLang="zh-CN" sz="1600" kern="100" dirty="0">
                    <a:latin typeface="Times New Roman" panose="02020603050405020304" pitchFamily="18" charset="0"/>
                    <a:ea typeface="华文楷体" panose="02010600040101010101" pitchFamily="2" charset="-122"/>
                    <a:cs typeface="Times New Roman" panose="02020603050405020304" pitchFamily="18" charset="0"/>
                  </a:rPr>
                  <a:t>时刻所对应内部记忆单元中信息、输入门信息和</a:t>
                </a:r>
                <a14:m>
                  <m:oMath xmlns:m="http://schemas.openxmlformats.org/officeDocument/2006/math">
                    <m:r>
                      <a:rPr lang="en-US" altLang="zh-CN" sz="1600" i="1" kern="100">
                        <a:latin typeface="Cambria Math" panose="02040503050406030204" pitchFamily="18" charset="0"/>
                        <a:ea typeface="Cambria Math" panose="02040503050406030204" pitchFamily="18" charset="0"/>
                        <a:cs typeface="Times New Roman" panose="02020603050405020304" pitchFamily="18" charset="0"/>
                      </a:rPr>
                      <m:t>𝑡</m:t>
                    </m:r>
                    <m:r>
                      <a:rPr lang="en-US" altLang="zh-CN" sz="1600" i="1" kern="100">
                        <a:latin typeface="Cambria Math" panose="02040503050406030204" pitchFamily="18" charset="0"/>
                        <a:ea typeface="Cambria Math" panose="02040503050406030204" pitchFamily="18" charset="0"/>
                        <a:cs typeface="Times New Roman" panose="02020603050405020304" pitchFamily="18" charset="0"/>
                      </a:rPr>
                      <m:t>−1</m:t>
                    </m:r>
                  </m:oMath>
                </a14:m>
                <a:r>
                  <a:rPr lang="zh-CN" altLang="zh-CN" sz="1600" kern="100" dirty="0">
                    <a:latin typeface="Times New Roman" panose="02020603050405020304" pitchFamily="18" charset="0"/>
                    <a:ea typeface="华文楷体" panose="02010600040101010101" pitchFamily="2" charset="-122"/>
                    <a:cs typeface="Times New Roman" panose="02020603050405020304" pitchFamily="18" charset="0"/>
                  </a:rPr>
                  <a:t>时刻的隐式编码。</a:t>
                </a:r>
                <a:endParaRPr lang="zh-CN" altLang="zh-CN" sz="1600" kern="100" dirty="0">
                  <a:effectLst/>
                  <a:latin typeface="等线" panose="02010600030101010101" pitchFamily="2" charset="-122"/>
                  <a:ea typeface="等线" panose="02010600030101010101" pitchFamily="2" charset="-122"/>
                  <a:cs typeface="Times New Roman" panose="02020603050405020304" pitchFamily="18" charset="0"/>
                </a:endParaRPr>
              </a:p>
              <a:p>
                <a:pPr marL="285750" indent="-285750" algn="just">
                  <a:spcAft>
                    <a:spcPts val="600"/>
                  </a:spcAft>
                  <a:buFont typeface="Wingdings" panose="05000000000000000000" pitchFamily="2" charset="2"/>
                  <a:buChar char="l"/>
                </a:pPr>
                <a:r>
                  <a:rPr lang="zh-CN" altLang="zh-CN" sz="1600" kern="100" dirty="0">
                    <a:latin typeface="Times New Roman" panose="02020603050405020304" pitchFamily="18" charset="0"/>
                    <a:ea typeface="华文楷体" panose="02010600040101010101" pitchFamily="2" charset="-122"/>
                    <a:cs typeface="Times New Roman" panose="02020603050405020304" pitchFamily="18" charset="0"/>
                  </a:rPr>
                  <a:t>由于</a:t>
                </a:r>
                <a14:m>
                  <m:oMath xmlns:m="http://schemas.openxmlformats.org/officeDocument/2006/math">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𝑠𝑖𝑔𝑚𝑜𝑖𝑑</m:t>
                    </m:r>
                  </m:oMath>
                </a14:m>
                <a:r>
                  <a:rPr lang="zh-CN" altLang="zh-CN" sz="1600" kern="100" dirty="0">
                    <a:latin typeface="Times New Roman" panose="02020603050405020304" pitchFamily="18" charset="0"/>
                    <a:ea typeface="华文楷体" panose="02010600040101010101" pitchFamily="2" charset="-122"/>
                    <a:cs typeface="Times New Roman" panose="02020603050405020304" pitchFamily="18" charset="0"/>
                  </a:rPr>
                  <a:t>函数的值域在</a:t>
                </a:r>
                <a14:m>
                  <m:oMath xmlns:m="http://schemas.openxmlformats.org/officeDocument/2006/math">
                    <m:r>
                      <a:rPr lang="en-US" altLang="zh-CN" sz="1600" kern="100">
                        <a:latin typeface="Cambria Math" panose="02040503050406030204" pitchFamily="18" charset="0"/>
                        <a:ea typeface="华文楷体" panose="02010600040101010101" pitchFamily="2" charset="-122"/>
                        <a:cs typeface="Times New Roman" panose="02020603050405020304" pitchFamily="18" charset="0"/>
                      </a:rPr>
                      <m:t>(0,1)</m:t>
                    </m:r>
                  </m:oMath>
                </a14:m>
                <a:r>
                  <a:rPr lang="zh-CN" altLang="zh-CN" sz="1600" kern="100" dirty="0">
                    <a:latin typeface="Times New Roman" panose="02020603050405020304" pitchFamily="18" charset="0"/>
                    <a:ea typeface="华文楷体" panose="02010600040101010101" pitchFamily="2" charset="-122"/>
                    <a:cs typeface="Times New Roman" panose="02020603050405020304" pitchFamily="18" charset="0"/>
                  </a:rPr>
                  <a:t>之间，输入门、遗忘门和输出门三种门结构采用</a:t>
                </a:r>
                <a14:m>
                  <m:oMath xmlns:m="http://schemas.openxmlformats.org/officeDocument/2006/math">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𝑠𝑖𝑔𝑚𝑜𝑖𝑑</m:t>
                    </m:r>
                  </m:oMath>
                </a14:m>
                <a:r>
                  <a:rPr lang="zh-CN" altLang="zh-CN" sz="1600" kern="100" dirty="0">
                    <a:latin typeface="Times New Roman" panose="02020603050405020304" pitchFamily="18" charset="0"/>
                    <a:ea typeface="华文楷体" panose="02010600040101010101" pitchFamily="2" charset="-122"/>
                    <a:cs typeface="Times New Roman" panose="02020603050405020304" pitchFamily="18" charset="0"/>
                  </a:rPr>
                  <a:t>这一非线性映射函数而起到了信息</a:t>
                </a:r>
                <a:r>
                  <a:rPr lang="en-US" altLang="zh-CN" sz="1600" kern="1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1600" kern="100" dirty="0">
                    <a:latin typeface="Times New Roman" panose="02020603050405020304" pitchFamily="18" charset="0"/>
                    <a:ea typeface="华文楷体" panose="02010600040101010101" pitchFamily="2" charset="-122"/>
                    <a:cs typeface="Times New Roman" panose="02020603050405020304" pitchFamily="18" charset="0"/>
                  </a:rPr>
                  <a:t>控制门</a:t>
                </a:r>
                <a:r>
                  <a:rPr lang="en-US" altLang="zh-CN" sz="1600" kern="1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1600" kern="100" dirty="0">
                    <a:latin typeface="Times New Roman" panose="02020603050405020304" pitchFamily="18" charset="0"/>
                    <a:ea typeface="华文楷体" panose="02010600040101010101" pitchFamily="2" charset="-122"/>
                    <a:cs typeface="Times New Roman" panose="02020603050405020304" pitchFamily="18" charset="0"/>
                  </a:rPr>
                  <a:t>的作用。在内部记忆单元和隐式编码中，使用了</a:t>
                </a:r>
                <a14:m>
                  <m:oMath xmlns:m="http://schemas.openxmlformats.org/officeDocument/2006/math">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𝑡𝑎𝑛h</m:t>
                    </m:r>
                  </m:oMath>
                </a14:m>
                <a:r>
                  <a:rPr lang="zh-CN" altLang="zh-CN" sz="1600" kern="100" dirty="0">
                    <a:latin typeface="Times New Roman" panose="02020603050405020304" pitchFamily="18" charset="0"/>
                    <a:ea typeface="华文楷体" panose="02010600040101010101" pitchFamily="2" charset="-122"/>
                    <a:cs typeface="Times New Roman" panose="02020603050405020304" pitchFamily="18" charset="0"/>
                  </a:rPr>
                  <a:t>这一非线性映射函数而没有继续使用</a:t>
                </a:r>
                <a14:m>
                  <m:oMath xmlns:m="http://schemas.openxmlformats.org/officeDocument/2006/math">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𝑠𝑖𝑔𝑚𝑜𝑖𝑑</m:t>
                    </m:r>
                  </m:oMath>
                </a14:m>
                <a:r>
                  <a:rPr lang="zh-CN" altLang="zh-CN" sz="1600" kern="100" dirty="0">
                    <a:latin typeface="Times New Roman" panose="02020603050405020304" pitchFamily="18" charset="0"/>
                    <a:ea typeface="华文楷体" panose="02010600040101010101" pitchFamily="2" charset="-122"/>
                    <a:cs typeface="Times New Roman" panose="02020603050405020304" pitchFamily="18" charset="0"/>
                  </a:rPr>
                  <a:t>非线性映射函数，其原因在于</a:t>
                </a:r>
                <a14:m>
                  <m:oMath xmlns:m="http://schemas.openxmlformats.org/officeDocument/2006/math">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𝑡𝑎𝑛h</m:t>
                    </m:r>
                  </m:oMath>
                </a14:m>
                <a:r>
                  <a:rPr lang="zh-CN" altLang="zh-CN" sz="1600" kern="100" dirty="0">
                    <a:latin typeface="Times New Roman" panose="02020603050405020304" pitchFamily="18" charset="0"/>
                    <a:ea typeface="华文楷体" panose="02010600040101010101" pitchFamily="2" charset="-122"/>
                    <a:cs typeface="Times New Roman" panose="02020603050405020304" pitchFamily="18" charset="0"/>
                  </a:rPr>
                  <a:t>函数的值域为</a:t>
                </a:r>
                <a14:m>
                  <m:oMath xmlns:m="http://schemas.openxmlformats.org/officeDocument/2006/math">
                    <m:r>
                      <a:rPr lang="en-US" altLang="zh-CN" sz="1600" kern="100">
                        <a:latin typeface="Cambria Math" panose="02040503050406030204" pitchFamily="18" charset="0"/>
                        <a:ea typeface="华文楷体" panose="02010600040101010101" pitchFamily="2" charset="-122"/>
                        <a:cs typeface="Times New Roman" panose="02020603050405020304" pitchFamily="18" charset="0"/>
                      </a:rPr>
                      <m:t>(</m:t>
                    </m:r>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m:t>
                    </m:r>
                    <m:r>
                      <a:rPr lang="en-US" altLang="zh-CN" sz="1600" kern="100">
                        <a:latin typeface="Cambria Math" panose="02040503050406030204" pitchFamily="18" charset="0"/>
                        <a:ea typeface="华文楷体" panose="02010600040101010101" pitchFamily="2" charset="-122"/>
                        <a:cs typeface="Times New Roman" panose="02020603050405020304" pitchFamily="18" charset="0"/>
                      </a:rPr>
                      <m:t>1,1)</m:t>
                    </m:r>
                  </m:oMath>
                </a14:m>
                <a:r>
                  <a:rPr lang="zh-CN" altLang="zh-CN" sz="1600" kern="100" dirty="0">
                    <a:latin typeface="Times New Roman" panose="02020603050405020304" pitchFamily="18" charset="0"/>
                    <a:ea typeface="华文楷体" panose="02010600040101010101" pitchFamily="2" charset="-122"/>
                    <a:cs typeface="Times New Roman" panose="02020603050405020304" pitchFamily="18" charset="0"/>
                  </a:rPr>
                  <a:t>，使得</a:t>
                </a:r>
                <a14:m>
                  <m:oMath xmlns:m="http://schemas.openxmlformats.org/officeDocument/2006/math">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𝑡𝑎𝑛h</m:t>
                    </m:r>
                  </m:oMath>
                </a14:m>
                <a:r>
                  <a:rPr lang="zh-CN" altLang="zh-CN" sz="1600" kern="100" dirty="0">
                    <a:latin typeface="Times New Roman" panose="02020603050405020304" pitchFamily="18" charset="0"/>
                    <a:ea typeface="华文楷体" panose="02010600040101010101" pitchFamily="2" charset="-122"/>
                    <a:cs typeface="Times New Roman" panose="02020603050405020304" pitchFamily="18" charset="0"/>
                  </a:rPr>
                  <a:t>函数在进行信息整合时可起到信息</a:t>
                </a:r>
                <a:r>
                  <a:rPr lang="en-US" altLang="zh-CN" sz="1600" kern="1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1600" kern="100" dirty="0">
                    <a:latin typeface="Times New Roman" panose="02020603050405020304" pitchFamily="18" charset="0"/>
                    <a:ea typeface="华文楷体" panose="02010600040101010101" pitchFamily="2" charset="-122"/>
                    <a:cs typeface="Times New Roman" panose="02020603050405020304" pitchFamily="18" charset="0"/>
                  </a:rPr>
                  <a:t>增（为正）</a:t>
                </a:r>
                <a:r>
                  <a:rPr lang="en-US" altLang="zh-CN" sz="1600" kern="1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1600" kern="100" dirty="0">
                    <a:latin typeface="Times New Roman" panose="02020603050405020304" pitchFamily="18" charset="0"/>
                    <a:ea typeface="华文楷体" panose="02010600040101010101" pitchFamily="2" charset="-122"/>
                    <a:cs typeface="Times New Roman" panose="02020603050405020304" pitchFamily="18" charset="0"/>
                  </a:rPr>
                  <a:t>或</a:t>
                </a:r>
                <a:r>
                  <a:rPr lang="en-US" altLang="zh-CN" sz="1600" kern="1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1600" kern="100" dirty="0">
                    <a:latin typeface="Times New Roman" panose="02020603050405020304" pitchFamily="18" charset="0"/>
                    <a:ea typeface="华文楷体" panose="02010600040101010101" pitchFamily="2" charset="-122"/>
                    <a:cs typeface="Times New Roman" panose="02020603050405020304" pitchFamily="18" charset="0"/>
                  </a:rPr>
                  <a:t>减（为负）</a:t>
                </a:r>
                <a:r>
                  <a:rPr lang="en-US" altLang="zh-CN" sz="1600" kern="1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1600" kern="100" dirty="0">
                    <a:latin typeface="Times New Roman" panose="02020603050405020304" pitchFamily="18" charset="0"/>
                    <a:ea typeface="华文楷体" panose="02010600040101010101" pitchFamily="2" charset="-122"/>
                    <a:cs typeface="Times New Roman" panose="02020603050405020304" pitchFamily="18" charset="0"/>
                  </a:rPr>
                  <a:t>的效果。</a:t>
                </a:r>
                <a:endParaRPr lang="zh-CN" altLang="zh-CN" sz="1600" kern="100" dirty="0">
                  <a:effectLst/>
                  <a:latin typeface="等线" panose="02010600030101010101" pitchFamily="2" charset="-122"/>
                  <a:ea typeface="等线" panose="02010600030101010101" pitchFamily="2" charset="-122"/>
                  <a:cs typeface="Times New Roman" panose="02020603050405020304" pitchFamily="18" charset="0"/>
                </a:endParaRPr>
              </a:p>
            </p:txBody>
          </p:sp>
        </mc:Choice>
        <mc:Fallback xmlns="">
          <p:sp>
            <p:nvSpPr>
              <p:cNvPr id="2" name="矩形 1">
                <a:extLst>
                  <a:ext uri="{FF2B5EF4-FFF2-40B4-BE49-F238E27FC236}">
                    <a16:creationId xmlns:a16="http://schemas.microsoft.com/office/drawing/2014/main" id="{8A735867-6267-4676-9044-DA2E81A06CF2}"/>
                  </a:ext>
                </a:extLst>
              </p:cNvPr>
              <p:cNvSpPr>
                <a:spLocks noRot="1" noChangeAspect="1" noMove="1" noResize="1" noEditPoints="1" noAdjustHandles="1" noChangeArrowheads="1" noChangeShapeType="1" noTextEdit="1"/>
              </p:cNvSpPr>
              <p:nvPr/>
            </p:nvSpPr>
            <p:spPr>
              <a:xfrm>
                <a:off x="309237" y="4237821"/>
                <a:ext cx="8434973" cy="2139047"/>
              </a:xfrm>
              <a:prstGeom prst="rect">
                <a:avLst/>
              </a:prstGeom>
              <a:blipFill>
                <a:blip r:embed="rId4"/>
                <a:stretch>
                  <a:fillRect l="-289" t="-570" r="-434" b="-3134"/>
                </a:stretch>
              </a:blipFill>
            </p:spPr>
            <p:txBody>
              <a:bodyPr/>
              <a:lstStyle/>
              <a:p>
                <a:r>
                  <a:rPr lang="zh-CN" altLang="en-US">
                    <a:noFill/>
                  </a:rPr>
                  <a:t> </a:t>
                </a:r>
              </a:p>
            </p:txBody>
          </p:sp>
        </mc:Fallback>
      </mc:AlternateContent>
      <p:pic>
        <p:nvPicPr>
          <p:cNvPr id="6" name="图片 5">
            <a:extLst>
              <a:ext uri="{FF2B5EF4-FFF2-40B4-BE49-F238E27FC236}">
                <a16:creationId xmlns:a16="http://schemas.microsoft.com/office/drawing/2014/main" id="{FBA9D879-7657-4163-8718-F56F60259936}"/>
              </a:ext>
            </a:extLst>
          </p:cNvPr>
          <p:cNvPicPr>
            <a:picLocks noChangeAspect="1"/>
          </p:cNvPicPr>
          <p:nvPr/>
        </p:nvPicPr>
        <p:blipFill>
          <a:blip r:embed="rId5"/>
          <a:stretch>
            <a:fillRect/>
          </a:stretch>
        </p:blipFill>
        <p:spPr>
          <a:xfrm>
            <a:off x="1440057" y="975396"/>
            <a:ext cx="6263886" cy="3212385"/>
          </a:xfrm>
          <a:prstGeom prst="rect">
            <a:avLst/>
          </a:prstGeom>
        </p:spPr>
      </p:pic>
    </p:spTree>
    <p:extLst>
      <p:ext uri="{BB962C8B-B14F-4D97-AF65-F5344CB8AC3E}">
        <p14:creationId xmlns:p14="http://schemas.microsoft.com/office/powerpoint/2010/main" val="280831578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标题 1"/>
          <p:cNvSpPr>
            <a:spLocks noGrp="1"/>
          </p:cNvSpPr>
          <p:nvPr>
            <p:ph type="title"/>
          </p:nvPr>
        </p:nvSpPr>
        <p:spPr>
          <a:xfrm>
            <a:off x="772871" y="96201"/>
            <a:ext cx="7507706" cy="657727"/>
          </a:xfrm>
        </p:spPr>
        <p:txBody>
          <a:bodyPr/>
          <a:lstStyle/>
          <a:p>
            <a:r>
              <a:rPr lang="zh-CN" altLang="en-US" sz="2000" dirty="0">
                <a:latin typeface="Times New Roman" panose="02020603050405020304" pitchFamily="18" charset="0"/>
                <a:cs typeface="Times New Roman" panose="02020603050405020304" pitchFamily="18" charset="0"/>
              </a:rPr>
              <a:t>长短时记忆网络</a:t>
            </a:r>
            <a:endParaRPr lang="zh-CN" altLang="en-US" sz="2000" b="1"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矩形 2">
                <a:extLst>
                  <a:ext uri="{FF2B5EF4-FFF2-40B4-BE49-F238E27FC236}">
                    <a16:creationId xmlns:a16="http://schemas.microsoft.com/office/drawing/2014/main" id="{1CAEFA10-DA1D-48B6-8F22-92D5A0412B0C}"/>
                  </a:ext>
                </a:extLst>
              </p:cNvPr>
              <p:cNvSpPr/>
              <p:nvPr/>
            </p:nvSpPr>
            <p:spPr>
              <a:xfrm>
                <a:off x="198038" y="1034017"/>
                <a:ext cx="8747923" cy="4789966"/>
              </a:xfrm>
              <a:prstGeom prst="rect">
                <a:avLst/>
              </a:prstGeom>
            </p:spPr>
            <p:txBody>
              <a:bodyPr wrap="square">
                <a:spAutoFit/>
              </a:bodyPr>
              <a:lstStyle/>
              <a:p>
                <a:pPr indent="266700" algn="just">
                  <a:lnSpc>
                    <a:spcPct val="150000"/>
                  </a:lnSpc>
                  <a:spcAft>
                    <a:spcPts val="600"/>
                  </a:spcAft>
                </a:pPr>
                <a:r>
                  <a:rPr lang="en-US" altLang="zh-CN" b="1" kern="100" dirty="0">
                    <a:solidFill>
                      <a:srgbClr val="4F80BD"/>
                    </a:solidFill>
                    <a:latin typeface="Times New Roman" panose="02020603050405020304" pitchFamily="18" charset="0"/>
                    <a:ea typeface="华文楷体" panose="02010600040101010101" pitchFamily="2" charset="-122"/>
                    <a:cs typeface="Times New Roman" panose="02020603050405020304" pitchFamily="18" charset="0"/>
                  </a:rPr>
                  <a:t>LSTM</a:t>
                </a:r>
                <a:r>
                  <a:rPr lang="zh-CN" altLang="zh-CN" b="1" kern="100" dirty="0">
                    <a:solidFill>
                      <a:srgbClr val="4F80BD"/>
                    </a:solidFill>
                    <a:latin typeface="Times New Roman" panose="02020603050405020304" pitchFamily="18" charset="0"/>
                    <a:ea typeface="华文楷体" panose="02010600040101010101" pitchFamily="2" charset="-122"/>
                    <a:cs typeface="Times New Roman" panose="02020603050405020304" pitchFamily="18" charset="0"/>
                  </a:rPr>
                  <a:t>如何</a:t>
                </a:r>
                <a:r>
                  <a:rPr lang="zh-CN" altLang="en-US" b="1" kern="100" dirty="0">
                    <a:solidFill>
                      <a:srgbClr val="4F80BD"/>
                    </a:solidFill>
                    <a:latin typeface="Times New Roman" panose="02020603050405020304" pitchFamily="18" charset="0"/>
                    <a:ea typeface="华文楷体" panose="02010600040101010101" pitchFamily="2" charset="-122"/>
                    <a:cs typeface="Times New Roman" panose="02020603050405020304" pitchFamily="18" charset="0"/>
                  </a:rPr>
                  <a:t>克服</a:t>
                </a:r>
                <a:r>
                  <a:rPr lang="zh-CN" altLang="zh-CN" b="1" kern="100" dirty="0">
                    <a:solidFill>
                      <a:srgbClr val="4F80BD"/>
                    </a:solidFill>
                    <a:latin typeface="Times New Roman" panose="02020603050405020304" pitchFamily="18" charset="0"/>
                    <a:ea typeface="华文楷体" panose="02010600040101010101" pitchFamily="2" charset="-122"/>
                    <a:cs typeface="Times New Roman" panose="02020603050405020304" pitchFamily="18" charset="0"/>
                  </a:rPr>
                  <a:t>梯度消失</a:t>
                </a:r>
                <a:endParaRPr lang="zh-CN" altLang="zh-CN" sz="1400" b="1" kern="100" dirty="0">
                  <a:solidFill>
                    <a:srgbClr val="4F80BD"/>
                  </a:solidFill>
                  <a:effectLst/>
                  <a:latin typeface="等线" panose="02010600030101010101" pitchFamily="2" charset="-122"/>
                  <a:ea typeface="等线" panose="02010600030101010101" pitchFamily="2" charset="-122"/>
                  <a:cs typeface="Times New Roman" panose="02020603050405020304" pitchFamily="18" charset="0"/>
                </a:endParaRPr>
              </a:p>
              <a:p>
                <a:pPr indent="266700">
                  <a:lnSpc>
                    <a:spcPct val="150000"/>
                  </a:lnSpc>
                  <a:spcAft>
                    <a:spcPts val="600"/>
                  </a:spcAft>
                </a:pP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对于</a:t>
                </a:r>
                <a14:m>
                  <m:oMath xmlns:m="http://schemas.openxmlformats.org/officeDocument/2006/math">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𝑐</m:t>
                        </m:r>
                      </m:e>
                      <m:sub>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𝑡</m:t>
                        </m:r>
                      </m:sub>
                    </m:sSub>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𝑓</m:t>
                        </m:r>
                      </m:e>
                      <m:sub>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𝑡</m:t>
                        </m:r>
                      </m:sub>
                    </m:sSub>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𝑐</m:t>
                        </m:r>
                      </m:e>
                      <m:sub>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𝑡</m:t>
                        </m:r>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−1</m:t>
                        </m:r>
                      </m:sub>
                    </m:sSub>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𝑖</m:t>
                        </m:r>
                      </m:e>
                      <m:sub>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𝑡</m:t>
                        </m:r>
                      </m:sub>
                    </m:sSub>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m:t>
                    </m:r>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𝑡𝑎𝑛h</m:t>
                    </m:r>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i="1" kern="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𝑊</m:t>
                        </m:r>
                      </m:e>
                      <m:sub>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𝑥𝑐</m:t>
                        </m:r>
                      </m:sub>
                    </m:sSub>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𝑡</m:t>
                        </m:r>
                      </m:sub>
                    </m:sSub>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i="1" kern="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𝑊</m:t>
                        </m:r>
                      </m:e>
                      <m:sub>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h𝑐</m:t>
                        </m:r>
                      </m:sub>
                    </m:sSub>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h</m:t>
                        </m:r>
                      </m:e>
                      <m:sub>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𝑡</m:t>
                        </m:r>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−1</m:t>
                        </m:r>
                      </m:sub>
                    </m:sSub>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i="1" kern="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𝑏</m:t>
                        </m:r>
                      </m:e>
                      <m:sub>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𝑐</m:t>
                        </m:r>
                      </m:sub>
                    </m:sSub>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m:t>
                    </m:r>
                  </m:oMath>
                </a14:m>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，有如下求导结果的存在：</a:t>
                </a:r>
                <a:endPar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nSpc>
                    <a:spcPct val="150000"/>
                  </a:lnSpc>
                  <a:spcAft>
                    <a:spcPts val="600"/>
                  </a:spcAft>
                </a:pPr>
                <a14:m>
                  <m:oMathPara xmlns:m="http://schemas.openxmlformats.org/officeDocument/2006/math">
                    <m:oMathParaPr>
                      <m:jc m:val="centerGroup"/>
                    </m:oMathParaPr>
                    <m:oMath xmlns:m="http://schemas.openxmlformats.org/officeDocument/2006/math">
                      <m:f>
                        <m:f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𝑐</m:t>
                              </m:r>
                            </m:e>
                            <m:sub>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𝑡</m:t>
                              </m:r>
                            </m:sub>
                          </m:sSub>
                        </m:num>
                        <m:den>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𝑐</m:t>
                              </m:r>
                            </m:e>
                            <m:sub>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𝑡</m:t>
                              </m:r>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−1</m:t>
                              </m:r>
                            </m:sub>
                          </m:sSub>
                        </m:den>
                      </m:f>
                      <m:r>
                        <a:rPr lang="en-US" altLang="zh-CN"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𝑓</m:t>
                          </m:r>
                        </m:e>
                        <m:sub>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𝑡</m:t>
                          </m:r>
                        </m:sub>
                      </m:sSub>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m:t>
                      </m:r>
                      <m:f>
                        <m:f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𝑓</m:t>
                              </m:r>
                            </m:e>
                            <m:sub>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𝑡</m:t>
                              </m:r>
                            </m:sub>
                          </m:sSub>
                        </m:num>
                        <m:den>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𝑐</m:t>
                              </m:r>
                            </m:e>
                            <m:sub>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𝑡</m:t>
                              </m:r>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−1</m:t>
                              </m:r>
                            </m:sub>
                          </m:sSub>
                        </m:den>
                      </m:f>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𝑐</m:t>
                          </m:r>
                        </m:e>
                        <m:sub>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𝑡</m:t>
                          </m:r>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−1</m:t>
                          </m:r>
                        </m:sub>
                      </m:sSub>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m:t>
                      </m:r>
                    </m:oMath>
                  </m:oMathPara>
                </a14:m>
                <a:endPar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nSpc>
                    <a:spcPct val="150000"/>
                  </a:lnSpc>
                  <a:spcAft>
                    <a:spcPts val="600"/>
                  </a:spcAft>
                </a:pP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可见，</a:t>
                </a:r>
                <a14:m>
                  <m:oMath xmlns:m="http://schemas.openxmlformats.org/officeDocument/2006/math">
                    <m:f>
                      <m:f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𝑐</m:t>
                            </m:r>
                          </m:e>
                          <m:sub>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𝑡</m:t>
                            </m:r>
                          </m:sub>
                        </m:sSub>
                      </m:num>
                      <m:den>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𝑐</m:t>
                            </m:r>
                          </m:e>
                          <m:sub>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𝑡</m:t>
                            </m:r>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−1</m:t>
                            </m:r>
                          </m:sub>
                        </m:sSub>
                      </m:den>
                    </m:f>
                  </m:oMath>
                </a14:m>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求导的结果至少大于等于</a:t>
                </a:r>
                <a14:m>
                  <m:oMath xmlns:m="http://schemas.openxmlformats.org/officeDocument/2006/math">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𝑓</m:t>
                        </m:r>
                      </m:e>
                      <m:sub>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𝑡</m:t>
                        </m:r>
                      </m:sub>
                    </m:sSub>
                  </m:oMath>
                </a14:m>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，即遗忘门的输出结果。如果遗忘门选择保留旧状态，则这一求导结果就接近</a:t>
                </a:r>
                <a:r>
                  <a:rPr lang="en-US" altLang="zh-CN" kern="100" dirty="0">
                    <a:latin typeface="Times New Roman" panose="02020603050405020304" pitchFamily="18" charset="0"/>
                    <a:ea typeface="华文楷体" panose="02010600040101010101" pitchFamily="2" charset="-122"/>
                    <a:cs typeface="Times New Roman" panose="02020603050405020304" pitchFamily="18" charset="0"/>
                  </a:rPr>
                  <a:t>1</a:t>
                </a: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（或者接近向量</a:t>
                </a:r>
                <a:r>
                  <a:rPr lang="en-US" altLang="zh-CN" kern="100" dirty="0">
                    <a:latin typeface="Times New Roman" panose="02020603050405020304" pitchFamily="18" charset="0"/>
                    <a:ea typeface="华文楷体" panose="02010600040101010101" pitchFamily="2" charset="-122"/>
                    <a:cs typeface="Times New Roman" panose="02020603050405020304" pitchFamily="18" charset="0"/>
                  </a:rPr>
                  <a:t>1</a:t>
                </a: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），使得梯度是存在的，从而避免了梯度消失问题。也就是说，</a:t>
                </a:r>
                <a:r>
                  <a:rPr lang="en-US" altLang="zh-CN" kern="100" dirty="0">
                    <a:latin typeface="Times New Roman" panose="02020603050405020304" pitchFamily="18" charset="0"/>
                    <a:ea typeface="华文楷体" panose="02010600040101010101" pitchFamily="2" charset="-122"/>
                    <a:cs typeface="Times New Roman" panose="02020603050405020304" pitchFamily="18" charset="0"/>
                  </a:rPr>
                  <a:t>LSTM</a:t>
                </a: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通过引入门结构，在从</a:t>
                </a:r>
                <a14:m>
                  <m:oMath xmlns:m="http://schemas.openxmlformats.org/officeDocument/2006/math">
                    <m:r>
                      <a:rPr lang="en-US" altLang="zh-CN" i="1" kern="100">
                        <a:latin typeface="Cambria Math" panose="02040503050406030204" pitchFamily="18" charset="0"/>
                        <a:ea typeface="Cambria Math" panose="02040503050406030204" pitchFamily="18" charset="0"/>
                        <a:cs typeface="Times New Roman" panose="02020603050405020304" pitchFamily="18" charset="0"/>
                      </a:rPr>
                      <m:t>𝑡</m:t>
                    </m:r>
                  </m:oMath>
                </a14:m>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到</a:t>
                </a:r>
                <a14:m>
                  <m:oMath xmlns:m="http://schemas.openxmlformats.org/officeDocument/2006/math">
                    <m:r>
                      <a:rPr lang="en-US" altLang="zh-CN" i="1" kern="100">
                        <a:latin typeface="Cambria Math" panose="02040503050406030204" pitchFamily="18" charset="0"/>
                        <a:ea typeface="Cambria Math" panose="02040503050406030204" pitchFamily="18" charset="0"/>
                        <a:cs typeface="Times New Roman" panose="02020603050405020304" pitchFamily="18" charset="0"/>
                      </a:rPr>
                      <m:t>𝑡</m:t>
                    </m:r>
                    <m:r>
                      <a:rPr lang="en-US" altLang="zh-CN" i="1" kern="100">
                        <a:latin typeface="Cambria Math" panose="02040503050406030204" pitchFamily="18" charset="0"/>
                        <a:ea typeface="Cambria Math" panose="02040503050406030204" pitchFamily="18" charset="0"/>
                        <a:cs typeface="Times New Roman" panose="02020603050405020304" pitchFamily="18" charset="0"/>
                      </a:rPr>
                      <m:t>+1</m:t>
                    </m:r>
                  </m:oMath>
                </a14:m>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过程中引入加法来进行信息更新，避免了梯度消失问题。</a:t>
                </a:r>
                <a:endPar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nSpc>
                    <a:spcPct val="150000"/>
                  </a:lnSpc>
                  <a:spcAft>
                    <a:spcPts val="600"/>
                  </a:spcAft>
                </a:pP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整体来看，内部记忆单元信息</a:t>
                </a:r>
                <a14:m>
                  <m:oMath xmlns:m="http://schemas.openxmlformats.org/officeDocument/2006/math">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𝑐</m:t>
                        </m:r>
                      </m:e>
                      <m:sub>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𝑡</m:t>
                        </m:r>
                      </m:sub>
                    </m:sSub>
                  </m:oMath>
                </a14:m>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和隐式编码</a:t>
                </a:r>
                <a14:m>
                  <m:oMath xmlns:m="http://schemas.openxmlformats.org/officeDocument/2006/math">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h</m:t>
                        </m:r>
                      </m:e>
                      <m:sub>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𝑡</m:t>
                        </m:r>
                      </m:sub>
                    </m:sSub>
                  </m:oMath>
                </a14:m>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这两种信息起到了对序列信息进行传递的作用。内部记忆单元信息</a:t>
                </a:r>
                <a14:m>
                  <m:oMath xmlns:m="http://schemas.openxmlformats.org/officeDocument/2006/math">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𝑐</m:t>
                        </m:r>
                      </m:e>
                      <m:sub>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𝑡</m:t>
                        </m:r>
                      </m:sub>
                    </m:sSub>
                  </m:oMath>
                </a14:m>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好比人脑的长时记忆、隐式编码</a:t>
                </a:r>
                <a14:m>
                  <m:oMath xmlns:m="http://schemas.openxmlformats.org/officeDocument/2006/math">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h</m:t>
                        </m:r>
                      </m:e>
                      <m:sub>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𝑡</m:t>
                        </m:r>
                      </m:sub>
                    </m:sSub>
                  </m:oMath>
                </a14:m>
                <a:r>
                  <a:rPr lang="zh-CN" altLang="zh-CN" kern="100" dirty="0">
                    <a:solidFill>
                      <a:srgbClr val="1A1A1A"/>
                    </a:solidFill>
                    <a:latin typeface="Times New Roman" panose="02020603050405020304" pitchFamily="18" charset="0"/>
                    <a:ea typeface="华文楷体" panose="02010600040101010101" pitchFamily="2" charset="-122"/>
                    <a:cs typeface="Times New Roman" panose="02020603050405020304" pitchFamily="18" charset="0"/>
                  </a:rPr>
                  <a:t>代表了短时记忆。</a:t>
                </a:r>
                <a:endPar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endParaRPr>
              </a:p>
            </p:txBody>
          </p:sp>
        </mc:Choice>
        <mc:Fallback xmlns="">
          <p:sp>
            <p:nvSpPr>
              <p:cNvPr id="3" name="矩形 2">
                <a:extLst>
                  <a:ext uri="{FF2B5EF4-FFF2-40B4-BE49-F238E27FC236}">
                    <a16:creationId xmlns:a16="http://schemas.microsoft.com/office/drawing/2014/main" id="{1CAEFA10-DA1D-48B6-8F22-92D5A0412B0C}"/>
                  </a:ext>
                </a:extLst>
              </p:cNvPr>
              <p:cNvSpPr>
                <a:spLocks noRot="1" noChangeAspect="1" noMove="1" noResize="1" noEditPoints="1" noAdjustHandles="1" noChangeArrowheads="1" noChangeShapeType="1" noTextEdit="1"/>
              </p:cNvSpPr>
              <p:nvPr/>
            </p:nvSpPr>
            <p:spPr>
              <a:xfrm>
                <a:off x="198038" y="1034017"/>
                <a:ext cx="8747923" cy="4789966"/>
              </a:xfrm>
              <a:prstGeom prst="rect">
                <a:avLst/>
              </a:prstGeom>
              <a:blipFill>
                <a:blip r:embed="rId3"/>
                <a:stretch>
                  <a:fillRect l="-557" r="-209" b="-127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72894809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标题 1"/>
          <p:cNvSpPr>
            <a:spLocks noGrp="1"/>
          </p:cNvSpPr>
          <p:nvPr>
            <p:ph type="title"/>
          </p:nvPr>
        </p:nvSpPr>
        <p:spPr>
          <a:xfrm>
            <a:off x="772871" y="96201"/>
            <a:ext cx="7507706" cy="657727"/>
          </a:xfrm>
        </p:spPr>
        <p:txBody>
          <a:bodyPr/>
          <a:lstStyle/>
          <a:p>
            <a:r>
              <a:rPr lang="zh-CN" altLang="en-US" sz="2000" dirty="0">
                <a:latin typeface="Times New Roman" panose="02020603050405020304" pitchFamily="18" charset="0"/>
                <a:cs typeface="Times New Roman" panose="02020603050405020304" pitchFamily="18" charset="0"/>
              </a:rPr>
              <a:t>门控循环单元神经网络</a:t>
            </a:r>
            <a:endParaRPr lang="zh-CN" altLang="en-US" sz="2000" b="1" dirty="0">
              <a:latin typeface="Times New Roman" panose="02020603050405020304" pitchFamily="18" charset="0"/>
              <a:cs typeface="Times New Roman" panose="02020603050405020304" pitchFamily="18" charset="0"/>
            </a:endParaRPr>
          </a:p>
        </p:txBody>
      </p:sp>
      <p:sp>
        <p:nvSpPr>
          <p:cNvPr id="63" name="文本框 62">
            <a:extLst>
              <a:ext uri="{FF2B5EF4-FFF2-40B4-BE49-F238E27FC236}">
                <a16:creationId xmlns:a16="http://schemas.microsoft.com/office/drawing/2014/main" id="{BDAB0D07-1949-4823-A560-A47033BB2037}"/>
              </a:ext>
            </a:extLst>
          </p:cNvPr>
          <p:cNvSpPr txBox="1"/>
          <p:nvPr/>
        </p:nvSpPr>
        <p:spPr>
          <a:xfrm>
            <a:off x="1389875" y="5203967"/>
            <a:ext cx="6136783" cy="369332"/>
          </a:xfrm>
          <a:prstGeom prst="rect">
            <a:avLst/>
          </a:prstGeom>
          <a:noFill/>
        </p:spPr>
        <p:txBody>
          <a:bodyPr wrap="square" rtlCol="0">
            <a:spAutoFit/>
          </a:bodyPr>
          <a:lstStyle/>
          <a:p>
            <a:pPr algn="ctr"/>
            <a:r>
              <a:rPr lang="zh-CN" altLang="en-US" b="1" dirty="0">
                <a:latin typeface="Times New Roman" panose="02020603050405020304" pitchFamily="18" charset="0"/>
                <a:ea typeface="楷体" panose="02010609060101010101" pitchFamily="49" charset="-122"/>
                <a:cs typeface="Times New Roman" panose="02020603050405020304" pitchFamily="18" charset="0"/>
              </a:rPr>
              <a:t>图</a:t>
            </a:r>
            <a:r>
              <a:rPr lang="en-US" altLang="zh-CN" b="1" dirty="0">
                <a:latin typeface="Times New Roman" panose="02020603050405020304" pitchFamily="18" charset="0"/>
                <a:ea typeface="楷体" panose="02010609060101010101" pitchFamily="49" charset="-122"/>
                <a:cs typeface="Times New Roman" panose="02020603050405020304" pitchFamily="18" charset="0"/>
              </a:rPr>
              <a:t>6.22 GRU</a:t>
            </a:r>
            <a:r>
              <a:rPr lang="zh-CN" altLang="en-US" b="1" dirty="0">
                <a:latin typeface="Times New Roman" panose="02020603050405020304" pitchFamily="18" charset="0"/>
                <a:ea typeface="楷体" panose="02010609060101010101" pitchFamily="49" charset="-122"/>
                <a:cs typeface="Times New Roman" panose="02020603050405020304" pitchFamily="18" charset="0"/>
              </a:rPr>
              <a:t>网络结构图</a:t>
            </a:r>
            <a:endParaRPr lang="en-US" altLang="zh-CN" b="1" dirty="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4" name="图片 3">
            <a:extLst>
              <a:ext uri="{FF2B5EF4-FFF2-40B4-BE49-F238E27FC236}">
                <a16:creationId xmlns:a16="http://schemas.microsoft.com/office/drawing/2014/main" id="{87778E70-2D49-4333-B4C1-B1BACF358D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9298" y="1759276"/>
            <a:ext cx="6261083" cy="3194131"/>
          </a:xfrm>
          <a:prstGeom prst="rect">
            <a:avLst/>
          </a:prstGeom>
        </p:spPr>
      </p:pic>
    </p:spTree>
    <p:extLst>
      <p:ext uri="{BB962C8B-B14F-4D97-AF65-F5344CB8AC3E}">
        <p14:creationId xmlns:p14="http://schemas.microsoft.com/office/powerpoint/2010/main" val="112326987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3">
            <a:extLst>
              <a:ext uri="{FF2B5EF4-FFF2-40B4-BE49-F238E27FC236}">
                <a16:creationId xmlns:a16="http://schemas.microsoft.com/office/drawing/2014/main" id="{6A300084-DFA3-084C-B2F2-40059E9D0BA3}"/>
              </a:ext>
            </a:extLst>
          </p:cNvPr>
          <p:cNvSpPr>
            <a:spLocks noChangeArrowheads="1"/>
          </p:cNvSpPr>
          <p:nvPr/>
        </p:nvSpPr>
        <p:spPr bwMode="auto">
          <a:xfrm>
            <a:off x="15114" y="99620"/>
            <a:ext cx="6780609" cy="9080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800">
                <a:solidFill>
                  <a:schemeClr val="tx1"/>
                </a:solidFill>
                <a:latin typeface="Verdana" panose="020B0604030504040204" pitchFamily="34" charset="0"/>
                <a:ea typeface="宋体" panose="02010600030101010101" pitchFamily="2" charset="-122"/>
              </a:defRPr>
            </a:lvl1pPr>
            <a:lvl2pPr marL="742950" indent="-285750">
              <a:defRPr sz="2800">
                <a:solidFill>
                  <a:schemeClr val="tx1"/>
                </a:solidFill>
                <a:latin typeface="Verdana" panose="020B0604030504040204" pitchFamily="34" charset="0"/>
                <a:ea typeface="宋体" panose="02010600030101010101" pitchFamily="2" charset="-122"/>
              </a:defRPr>
            </a:lvl2pPr>
            <a:lvl3pPr marL="1143000" indent="-228600">
              <a:defRPr sz="2800">
                <a:solidFill>
                  <a:schemeClr val="tx1"/>
                </a:solidFill>
                <a:latin typeface="Verdana" panose="020B0604030504040204" pitchFamily="34" charset="0"/>
                <a:ea typeface="宋体" panose="02010600030101010101" pitchFamily="2" charset="-122"/>
              </a:defRPr>
            </a:lvl3pPr>
            <a:lvl4pPr marL="1600200" indent="-228600">
              <a:defRPr sz="2800">
                <a:solidFill>
                  <a:schemeClr val="tx1"/>
                </a:solidFill>
                <a:latin typeface="Verdana" panose="020B0604030504040204" pitchFamily="34" charset="0"/>
                <a:ea typeface="宋体" panose="02010600030101010101" pitchFamily="2" charset="-122"/>
              </a:defRPr>
            </a:lvl4pPr>
            <a:lvl5pPr marL="2057400" indent="-228600">
              <a:defRPr sz="28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9pPr>
          </a:lstStyle>
          <a:p>
            <a:pPr>
              <a:buFont typeface="Arial" panose="020B0604020202020204" pitchFamily="34" charset="0"/>
              <a:buNone/>
            </a:pPr>
            <a:r>
              <a:rPr lang="zh-CN" altLang="en-US" sz="2400" b="1" dirty="0">
                <a:solidFill>
                  <a:srgbClr val="C00000"/>
                </a:solidFill>
                <a:latin typeface="+mn-lt"/>
                <a:ea typeface="微软雅黑" panose="020B0503020204020204" pitchFamily="34" charset="-122"/>
                <a:sym typeface="Times New Roman" panose="02020603050405020304" pitchFamily="18" charset="0"/>
              </a:rPr>
              <a:t>  提纲</a:t>
            </a:r>
          </a:p>
        </p:txBody>
      </p:sp>
      <p:sp>
        <p:nvSpPr>
          <p:cNvPr id="22" name="矩形 7"/>
          <p:cNvSpPr>
            <a:spLocks noChangeArrowheads="1"/>
          </p:cNvSpPr>
          <p:nvPr/>
        </p:nvSpPr>
        <p:spPr bwMode="auto">
          <a:xfrm>
            <a:off x="523467" y="2035454"/>
            <a:ext cx="7200000" cy="565348"/>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kumimoji="0" lang="zh-CN" altLang="en-US" sz="2800" b="1" dirty="0">
                <a:solidFill>
                  <a:srgbClr val="C00000"/>
                </a:solidFill>
                <a:latin typeface="+mn-lt"/>
                <a:ea typeface="微软雅黑" panose="020B0503020204020204" pitchFamily="34" charset="-122"/>
                <a:sym typeface="Calibri" panose="020F0502020204030204" pitchFamily="34" charset="0"/>
              </a:rPr>
              <a:t>二、前馈神经网络</a:t>
            </a:r>
          </a:p>
        </p:txBody>
      </p:sp>
      <p:sp>
        <p:nvSpPr>
          <p:cNvPr id="24" name="矩形 7"/>
          <p:cNvSpPr>
            <a:spLocks noChangeArrowheads="1"/>
          </p:cNvSpPr>
          <p:nvPr/>
        </p:nvSpPr>
        <p:spPr bwMode="auto">
          <a:xfrm>
            <a:off x="523467" y="1181536"/>
            <a:ext cx="7200000" cy="565348"/>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a:lnSpc>
                <a:spcPct val="120000"/>
              </a:lnSpc>
            </a:pPr>
            <a:r>
              <a:rPr kumimoji="0" lang="zh-CN" altLang="en-US" sz="2800" b="1" dirty="0">
                <a:solidFill>
                  <a:srgbClr val="C00000"/>
                </a:solidFill>
                <a:latin typeface="+mn-lt"/>
                <a:ea typeface="微软雅黑" panose="020B0503020204020204" pitchFamily="34" charset="-122"/>
              </a:rPr>
              <a:t>一、深度学习的历史发展</a:t>
            </a:r>
          </a:p>
        </p:txBody>
      </p:sp>
      <p:sp>
        <p:nvSpPr>
          <p:cNvPr id="6" name="矩形 7">
            <a:extLst>
              <a:ext uri="{FF2B5EF4-FFF2-40B4-BE49-F238E27FC236}">
                <a16:creationId xmlns:a16="http://schemas.microsoft.com/office/drawing/2014/main" id="{E05C446D-2860-4B33-94CC-86AE14334AFE}"/>
              </a:ext>
            </a:extLst>
          </p:cNvPr>
          <p:cNvSpPr>
            <a:spLocks noChangeArrowheads="1"/>
          </p:cNvSpPr>
          <p:nvPr/>
        </p:nvSpPr>
        <p:spPr bwMode="auto">
          <a:xfrm>
            <a:off x="523467" y="2889372"/>
            <a:ext cx="7200000" cy="565348"/>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kumimoji="0" lang="zh-CN" altLang="en-US" sz="2800" b="1" dirty="0">
                <a:solidFill>
                  <a:srgbClr val="C00000"/>
                </a:solidFill>
                <a:latin typeface="+mn-lt"/>
                <a:ea typeface="微软雅黑" panose="020B0503020204020204" pitchFamily="34" charset="-122"/>
                <a:sym typeface="Calibri" panose="020F0502020204030204" pitchFamily="34" charset="0"/>
              </a:rPr>
              <a:t>三、卷积神经网络</a:t>
            </a:r>
          </a:p>
        </p:txBody>
      </p:sp>
      <p:sp>
        <p:nvSpPr>
          <p:cNvPr id="7" name="矩形 7">
            <a:extLst>
              <a:ext uri="{FF2B5EF4-FFF2-40B4-BE49-F238E27FC236}">
                <a16:creationId xmlns:a16="http://schemas.microsoft.com/office/drawing/2014/main" id="{0EBEEAE9-9181-46AE-AE69-241C85B1F010}"/>
              </a:ext>
            </a:extLst>
          </p:cNvPr>
          <p:cNvSpPr>
            <a:spLocks noChangeArrowheads="1"/>
          </p:cNvSpPr>
          <p:nvPr/>
        </p:nvSpPr>
        <p:spPr bwMode="auto">
          <a:xfrm>
            <a:off x="523467" y="3747659"/>
            <a:ext cx="7200000" cy="565348"/>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kumimoji="0" lang="zh-CN" altLang="en-US" sz="2800" b="1" dirty="0">
                <a:solidFill>
                  <a:srgbClr val="C00000"/>
                </a:solidFill>
                <a:latin typeface="+mn-lt"/>
                <a:ea typeface="微软雅黑" panose="020B0503020204020204" pitchFamily="34" charset="-122"/>
                <a:sym typeface="Calibri" panose="020F0502020204030204" pitchFamily="34" charset="0"/>
              </a:rPr>
              <a:t>四、循环神经网络</a:t>
            </a:r>
          </a:p>
        </p:txBody>
      </p:sp>
      <p:sp>
        <p:nvSpPr>
          <p:cNvPr id="9" name="矩形 7">
            <a:extLst>
              <a:ext uri="{FF2B5EF4-FFF2-40B4-BE49-F238E27FC236}">
                <a16:creationId xmlns:a16="http://schemas.microsoft.com/office/drawing/2014/main" id="{CE5F0C8C-E61B-41C7-892D-A314C753A49A}"/>
              </a:ext>
            </a:extLst>
          </p:cNvPr>
          <p:cNvSpPr>
            <a:spLocks noChangeArrowheads="1"/>
          </p:cNvSpPr>
          <p:nvPr/>
        </p:nvSpPr>
        <p:spPr bwMode="auto">
          <a:xfrm>
            <a:off x="523467" y="4604929"/>
            <a:ext cx="7200000" cy="565348"/>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kumimoji="0" lang="zh-CN" altLang="en-US" sz="2800" b="1" dirty="0">
                <a:solidFill>
                  <a:srgbClr val="00B0F0"/>
                </a:solidFill>
                <a:latin typeface="+mn-lt"/>
                <a:ea typeface="微软雅黑" panose="020B0503020204020204" pitchFamily="34" charset="-122"/>
                <a:sym typeface="Calibri" panose="020F0502020204030204" pitchFamily="34" charset="0"/>
              </a:rPr>
              <a:t>五、深度生成学习</a:t>
            </a:r>
          </a:p>
        </p:txBody>
      </p:sp>
      <p:sp>
        <p:nvSpPr>
          <p:cNvPr id="10" name="矩形 7">
            <a:extLst>
              <a:ext uri="{FF2B5EF4-FFF2-40B4-BE49-F238E27FC236}">
                <a16:creationId xmlns:a16="http://schemas.microsoft.com/office/drawing/2014/main" id="{D1056C0E-F4D8-4F55-955E-C6092626C5B8}"/>
              </a:ext>
            </a:extLst>
          </p:cNvPr>
          <p:cNvSpPr>
            <a:spLocks noChangeArrowheads="1"/>
          </p:cNvSpPr>
          <p:nvPr/>
        </p:nvSpPr>
        <p:spPr bwMode="auto">
          <a:xfrm>
            <a:off x="523467" y="5462199"/>
            <a:ext cx="7200000" cy="565348"/>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kumimoji="0" lang="zh-CN" altLang="en-US" sz="2800" b="1" dirty="0">
                <a:solidFill>
                  <a:srgbClr val="C00000"/>
                </a:solidFill>
                <a:latin typeface="+mn-lt"/>
                <a:ea typeface="微软雅黑" panose="020B0503020204020204" pitchFamily="34" charset="-122"/>
                <a:sym typeface="Calibri" panose="020F0502020204030204" pitchFamily="34" charset="0"/>
              </a:rPr>
              <a:t>六、深度学习应用</a:t>
            </a:r>
          </a:p>
        </p:txBody>
      </p:sp>
    </p:spTree>
    <p:extLst>
      <p:ext uri="{BB962C8B-B14F-4D97-AF65-F5344CB8AC3E}">
        <p14:creationId xmlns:p14="http://schemas.microsoft.com/office/powerpoint/2010/main" val="151622311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标题 1"/>
          <p:cNvSpPr>
            <a:spLocks noGrp="1"/>
          </p:cNvSpPr>
          <p:nvPr>
            <p:ph type="title"/>
          </p:nvPr>
        </p:nvSpPr>
        <p:spPr>
          <a:xfrm>
            <a:off x="534612" y="121959"/>
            <a:ext cx="7507706" cy="657727"/>
          </a:xfrm>
        </p:spPr>
        <p:txBody>
          <a:bodyPr/>
          <a:lstStyle/>
          <a:p>
            <a:r>
              <a:rPr lang="zh-CN" altLang="zh-CN" sz="2000" dirty="0"/>
              <a:t>深度生成学习模型（</a:t>
            </a:r>
            <a:r>
              <a:rPr lang="en-US" altLang="zh-CN" sz="2000" dirty="0"/>
              <a:t>deep generative learning model</a:t>
            </a:r>
            <a:r>
              <a:rPr lang="zh-CN" altLang="zh-CN" sz="2000" dirty="0"/>
              <a:t>）</a:t>
            </a:r>
            <a:endParaRPr lang="zh-CN" altLang="en-US" sz="2000" b="1" dirty="0">
              <a:latin typeface="Times New Roman" panose="02020603050405020304" pitchFamily="18" charset="0"/>
              <a:cs typeface="Times New Roman" panose="02020603050405020304" pitchFamily="18" charset="0"/>
            </a:endParaRPr>
          </a:p>
        </p:txBody>
      </p:sp>
      <p:pic>
        <p:nvPicPr>
          <p:cNvPr id="59" name="图片 58"/>
          <p:cNvPicPr/>
          <p:nvPr/>
        </p:nvPicPr>
        <p:blipFill>
          <a:blip r:embed="rId3">
            <a:duotone>
              <a:prstClr val="black"/>
              <a:srgbClr val="D9C3A5">
                <a:tint val="50000"/>
                <a:satMod val="180000"/>
              </a:srgbClr>
            </a:duotone>
            <a:extLst>
              <a:ext uri="{BEBA8EAE-BF5A-486C-A8C5-ECC9F3942E4B}">
                <a14:imgProps xmlns:a14="http://schemas.microsoft.com/office/drawing/2010/main">
                  <a14:imgLayer r:embed="rId4">
                    <a14:imgEffect>
                      <a14:saturation sat="0"/>
                    </a14:imgEffect>
                  </a14:imgLayer>
                </a14:imgProps>
              </a:ext>
            </a:extLst>
          </a:blip>
          <a:stretch>
            <a:fillRect/>
          </a:stretch>
        </p:blipFill>
        <p:spPr>
          <a:xfrm>
            <a:off x="1499301" y="2785288"/>
            <a:ext cx="6709272" cy="2287989"/>
          </a:xfrm>
          <a:prstGeom prst="rect">
            <a:avLst/>
          </a:prstGeom>
        </p:spPr>
      </p:pic>
      <p:sp>
        <p:nvSpPr>
          <p:cNvPr id="6" name="文本框 5">
            <a:extLst>
              <a:ext uri="{FF2B5EF4-FFF2-40B4-BE49-F238E27FC236}">
                <a16:creationId xmlns:a16="http://schemas.microsoft.com/office/drawing/2014/main" id="{EA0F039E-82D4-4C3A-B727-16053F87B65F}"/>
              </a:ext>
            </a:extLst>
          </p:cNvPr>
          <p:cNvSpPr txBox="1"/>
          <p:nvPr/>
        </p:nvSpPr>
        <p:spPr>
          <a:xfrm>
            <a:off x="1499301" y="5156452"/>
            <a:ext cx="6136783" cy="369332"/>
          </a:xfrm>
          <a:prstGeom prst="rect">
            <a:avLst/>
          </a:prstGeom>
          <a:noFill/>
        </p:spPr>
        <p:txBody>
          <a:bodyPr wrap="square" rtlCol="0">
            <a:spAutoFit/>
          </a:bodyPr>
          <a:lstStyle/>
          <a:p>
            <a:pPr algn="ctr"/>
            <a:r>
              <a:rPr lang="zh-CN" altLang="en-US" b="1" dirty="0">
                <a:latin typeface="Times New Roman" panose="02020603050405020304" pitchFamily="18" charset="0"/>
                <a:ea typeface="楷体" panose="02010609060101010101" pitchFamily="49" charset="-122"/>
                <a:cs typeface="Times New Roman" panose="02020603050405020304" pitchFamily="18" charset="0"/>
              </a:rPr>
              <a:t>图</a:t>
            </a:r>
            <a:r>
              <a:rPr lang="en-US" altLang="zh-CN" b="1" dirty="0">
                <a:latin typeface="Times New Roman" panose="02020603050405020304" pitchFamily="18" charset="0"/>
                <a:ea typeface="楷体" panose="02010609060101010101" pitchFamily="49" charset="-122"/>
                <a:cs typeface="Times New Roman" panose="02020603050405020304" pitchFamily="18" charset="0"/>
              </a:rPr>
              <a:t>6.23 </a:t>
            </a:r>
            <a:r>
              <a:rPr lang="zh-CN" altLang="en-US" b="1" dirty="0">
                <a:latin typeface="Times New Roman" panose="02020603050405020304" pitchFamily="18" charset="0"/>
                <a:ea typeface="楷体" panose="02010609060101010101" pitchFamily="49" charset="-122"/>
                <a:cs typeface="Times New Roman" panose="02020603050405020304" pitchFamily="18" charset="0"/>
              </a:rPr>
              <a:t>生成模型的示意图</a:t>
            </a:r>
            <a:endParaRPr lang="en-US" altLang="zh-CN" b="1"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8" name="文本框 7">
            <a:extLst>
              <a:ext uri="{FF2B5EF4-FFF2-40B4-BE49-F238E27FC236}">
                <a16:creationId xmlns:a16="http://schemas.microsoft.com/office/drawing/2014/main" id="{F8C584FE-8AEC-464E-BD36-715E7008A5F2}"/>
              </a:ext>
            </a:extLst>
          </p:cNvPr>
          <p:cNvSpPr txBox="1"/>
          <p:nvPr/>
        </p:nvSpPr>
        <p:spPr>
          <a:xfrm>
            <a:off x="729343" y="1095386"/>
            <a:ext cx="7959144" cy="1477328"/>
          </a:xfrm>
          <a:prstGeom prst="rect">
            <a:avLst/>
          </a:prstGeom>
          <a:noFill/>
        </p:spPr>
        <p:txBody>
          <a:bodyPr wrap="square">
            <a:spAutoFit/>
          </a:bodyPr>
          <a:lstStyle/>
          <a:p>
            <a:pPr algn="just"/>
            <a:r>
              <a:rPr lang="zh-CN" altLang="en-US" dirty="0">
                <a:latin typeface="Times New Roman" panose="02020603050405020304" pitchFamily="18" charset="0"/>
                <a:ea typeface="华文楷体" panose="02010600040101010101" pitchFamily="2" charset="-122"/>
                <a:cs typeface="Times New Roman" panose="02020603050405020304" pitchFamily="18" charset="0"/>
              </a:rPr>
              <a:t>在本章之前的介绍中，神经网络模型从数据中提取出高层语义在数据中所蕴含的“模式”，并利用这些模式实现对数据的分类和检测等，这种模型通常称为判别模型，判别模型不关心数据如何生成，它只关心数据蕴含哪些模式以及如何将数据进行分类。与之相对的模型类型被称为生成模型</a:t>
            </a:r>
            <a:r>
              <a:rPr lang="en-US" altLang="zh-CN" dirty="0">
                <a:latin typeface="Times New Roman" panose="02020603050405020304" pitchFamily="18" charset="0"/>
                <a:ea typeface="华文楷体" panose="02010600040101010101" pitchFamily="2" charset="-122"/>
                <a:cs typeface="Times New Roman" panose="02020603050405020304" pitchFamily="18" charset="0"/>
              </a:rPr>
              <a:t>(generative model)</a:t>
            </a:r>
            <a:r>
              <a:rPr lang="zh-CN" altLang="en-US" dirty="0">
                <a:latin typeface="Times New Roman" panose="02020603050405020304" pitchFamily="18" charset="0"/>
                <a:ea typeface="华文楷体" panose="02010600040101010101" pitchFamily="2" charset="-122"/>
                <a:cs typeface="Times New Roman" panose="02020603050405020304" pitchFamily="18" charset="0"/>
              </a:rPr>
              <a:t>，生成模型需要学习目标数据的分布规律，以合成属于目标数据空间的新数据。</a:t>
            </a:r>
          </a:p>
        </p:txBody>
      </p:sp>
      <p:sp>
        <p:nvSpPr>
          <p:cNvPr id="10" name="文本框 9">
            <a:extLst>
              <a:ext uri="{FF2B5EF4-FFF2-40B4-BE49-F238E27FC236}">
                <a16:creationId xmlns:a16="http://schemas.microsoft.com/office/drawing/2014/main" id="{D99932CE-7B8F-40E2-92D4-218F2A75CBEA}"/>
              </a:ext>
            </a:extLst>
          </p:cNvPr>
          <p:cNvSpPr txBox="1"/>
          <p:nvPr/>
        </p:nvSpPr>
        <p:spPr>
          <a:xfrm>
            <a:off x="273831" y="5755606"/>
            <a:ext cx="8277741" cy="646331"/>
          </a:xfrm>
          <a:prstGeom prst="rect">
            <a:avLst/>
          </a:prstGeom>
          <a:noFill/>
        </p:spPr>
        <p:txBody>
          <a:bodyPr wrap="square">
            <a:spAutoFit/>
          </a:bodyPr>
          <a:lstStyle/>
          <a:p>
            <a:pPr algn="ctr"/>
            <a:r>
              <a:rPr lang="zh-CN" altLang="en-US" dirty="0">
                <a:latin typeface="Times New Roman" panose="02020603050405020304" pitchFamily="18" charset="0"/>
                <a:ea typeface="华文楷体" panose="02010600040101010101" pitchFamily="2" charset="-122"/>
                <a:cs typeface="Times New Roman" panose="02020603050405020304" pitchFamily="18" charset="0"/>
              </a:rPr>
              <a:t>生成模型代表：变分自编码器</a:t>
            </a:r>
            <a:r>
              <a:rPr lang="en-US" altLang="zh-CN" dirty="0">
                <a:latin typeface="Times New Roman" panose="02020603050405020304" pitchFamily="18" charset="0"/>
                <a:ea typeface="华文楷体" panose="02010600040101010101" pitchFamily="2" charset="-122"/>
                <a:cs typeface="Times New Roman" panose="02020603050405020304" pitchFamily="18" charset="0"/>
              </a:rPr>
              <a:t>(variational auto-encoder, VAE)</a:t>
            </a:r>
            <a:r>
              <a:rPr lang="zh-CN" altLang="en-US" dirty="0">
                <a:latin typeface="Times New Roman" panose="02020603050405020304" pitchFamily="18" charset="0"/>
                <a:ea typeface="华文楷体" panose="02010600040101010101" pitchFamily="2" charset="-122"/>
                <a:cs typeface="Times New Roman" panose="02020603050405020304" pitchFamily="18" charset="0"/>
              </a:rPr>
              <a:t>、自回归模型</a:t>
            </a:r>
            <a:r>
              <a:rPr lang="en-US" altLang="zh-CN" dirty="0">
                <a:latin typeface="Times New Roman" panose="02020603050405020304" pitchFamily="18" charset="0"/>
                <a:ea typeface="华文楷体" panose="02010600040101010101" pitchFamily="2" charset="-122"/>
                <a:cs typeface="Times New Roman" panose="02020603050405020304" pitchFamily="18" charset="0"/>
              </a:rPr>
              <a:t>(Autoregressive models)</a:t>
            </a:r>
            <a:r>
              <a:rPr lang="zh-CN" altLang="en-US" dirty="0">
                <a:latin typeface="Times New Roman" panose="02020603050405020304" pitchFamily="18" charset="0"/>
                <a:ea typeface="华文楷体" panose="02010600040101010101" pitchFamily="2" charset="-122"/>
                <a:cs typeface="Times New Roman" panose="02020603050405020304" pitchFamily="18" charset="0"/>
              </a:rPr>
              <a:t>与生成对抗网络（</a:t>
            </a:r>
            <a:r>
              <a:rPr lang="en-US" altLang="zh-CN" dirty="0">
                <a:latin typeface="Times New Roman" panose="02020603050405020304" pitchFamily="18" charset="0"/>
                <a:ea typeface="华文楷体" panose="02010600040101010101" pitchFamily="2" charset="-122"/>
                <a:cs typeface="Times New Roman" panose="02020603050405020304" pitchFamily="18" charset="0"/>
              </a:rPr>
              <a:t>generative adversarial network</a:t>
            </a:r>
            <a:r>
              <a:rPr lang="zh-CN" altLang="en-US"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dirty="0">
                <a:latin typeface="Times New Roman" panose="02020603050405020304" pitchFamily="18" charset="0"/>
                <a:ea typeface="华文楷体" panose="02010600040101010101" pitchFamily="2" charset="-122"/>
                <a:cs typeface="Times New Roman" panose="02020603050405020304" pitchFamily="18" charset="0"/>
              </a:rPr>
              <a:t>GAN</a:t>
            </a:r>
            <a:r>
              <a:rPr lang="zh-CN" altLang="en-US" dirty="0">
                <a:latin typeface="Times New Roman" panose="02020603050405020304" pitchFamily="18" charset="0"/>
                <a:ea typeface="华文楷体" panose="02010600040101010101" pitchFamily="2" charset="-122"/>
                <a:cs typeface="Times New Roman" panose="02020603050405020304" pitchFamily="18" charset="0"/>
              </a:rPr>
              <a:t>）等</a:t>
            </a:r>
          </a:p>
        </p:txBody>
      </p:sp>
    </p:spTree>
    <p:extLst>
      <p:ext uri="{BB962C8B-B14F-4D97-AF65-F5344CB8AC3E}">
        <p14:creationId xmlns:p14="http://schemas.microsoft.com/office/powerpoint/2010/main" val="284066771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标题 1"/>
          <p:cNvSpPr>
            <a:spLocks noGrp="1"/>
          </p:cNvSpPr>
          <p:nvPr>
            <p:ph type="title"/>
          </p:nvPr>
        </p:nvSpPr>
        <p:spPr>
          <a:xfrm>
            <a:off x="534612" y="121959"/>
            <a:ext cx="7507706" cy="657727"/>
          </a:xfrm>
        </p:spPr>
        <p:txBody>
          <a:bodyPr/>
          <a:lstStyle/>
          <a:p>
            <a:r>
              <a:rPr lang="zh-CN" altLang="zh-CN" sz="2000" dirty="0"/>
              <a:t>生成对抗网络（</a:t>
            </a:r>
            <a:r>
              <a:rPr lang="en-US" altLang="zh-CN" sz="2000" dirty="0"/>
              <a:t>deep generative learning model</a:t>
            </a:r>
            <a:r>
              <a:rPr lang="zh-CN" altLang="zh-CN" sz="2000" dirty="0"/>
              <a:t>）</a:t>
            </a:r>
            <a:endParaRPr lang="zh-CN" altLang="en-US" sz="2000" dirty="0"/>
          </a:p>
        </p:txBody>
      </p:sp>
      <p:pic>
        <p:nvPicPr>
          <p:cNvPr id="3" name="图片 2">
            <a:extLst>
              <a:ext uri="{FF2B5EF4-FFF2-40B4-BE49-F238E27FC236}">
                <a16:creationId xmlns:a16="http://schemas.microsoft.com/office/drawing/2014/main" id="{FA659CC4-ACDB-4573-BD06-607F945DA1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7655" y="2194018"/>
            <a:ext cx="7598537" cy="2980051"/>
          </a:xfrm>
          <a:prstGeom prst="rect">
            <a:avLst/>
          </a:prstGeom>
        </p:spPr>
      </p:pic>
      <p:sp>
        <p:nvSpPr>
          <p:cNvPr id="6" name="文本框 5">
            <a:extLst>
              <a:ext uri="{FF2B5EF4-FFF2-40B4-BE49-F238E27FC236}">
                <a16:creationId xmlns:a16="http://schemas.microsoft.com/office/drawing/2014/main" id="{6A5225F3-0DDB-4157-BA10-09D187118D9F}"/>
              </a:ext>
            </a:extLst>
          </p:cNvPr>
          <p:cNvSpPr txBox="1"/>
          <p:nvPr/>
        </p:nvSpPr>
        <p:spPr>
          <a:xfrm>
            <a:off x="1503608" y="5341906"/>
            <a:ext cx="6136783" cy="369332"/>
          </a:xfrm>
          <a:prstGeom prst="rect">
            <a:avLst/>
          </a:prstGeom>
          <a:noFill/>
        </p:spPr>
        <p:txBody>
          <a:bodyPr wrap="square" rtlCol="0">
            <a:spAutoFit/>
          </a:bodyPr>
          <a:lstStyle/>
          <a:p>
            <a:pPr algn="ctr"/>
            <a:r>
              <a:rPr lang="zh-CN" altLang="en-US" b="1" dirty="0">
                <a:latin typeface="Times New Roman" panose="02020603050405020304" pitchFamily="18" charset="0"/>
                <a:ea typeface="楷体" panose="02010609060101010101" pitchFamily="49" charset="-122"/>
                <a:cs typeface="Times New Roman" panose="02020603050405020304" pitchFamily="18" charset="0"/>
              </a:rPr>
              <a:t>图</a:t>
            </a:r>
            <a:r>
              <a:rPr lang="en-US" altLang="zh-CN" b="1" dirty="0">
                <a:latin typeface="Times New Roman" panose="02020603050405020304" pitchFamily="18" charset="0"/>
                <a:ea typeface="楷体" panose="02010609060101010101" pitchFamily="49" charset="-122"/>
                <a:cs typeface="Times New Roman" panose="02020603050405020304" pitchFamily="18" charset="0"/>
              </a:rPr>
              <a:t>6.24 </a:t>
            </a:r>
            <a:r>
              <a:rPr lang="zh-CN" altLang="en-US" b="1" dirty="0">
                <a:latin typeface="Times New Roman" panose="02020603050405020304" pitchFamily="18" charset="0"/>
                <a:ea typeface="楷体" panose="02010609060101010101" pitchFamily="49" charset="-122"/>
                <a:cs typeface="Times New Roman" panose="02020603050405020304" pitchFamily="18" charset="0"/>
              </a:rPr>
              <a:t>生成对抗网络模型示意图</a:t>
            </a:r>
            <a:endParaRPr lang="en-US" altLang="zh-CN" b="1"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8" name="文本框 7">
            <a:extLst>
              <a:ext uri="{FF2B5EF4-FFF2-40B4-BE49-F238E27FC236}">
                <a16:creationId xmlns:a16="http://schemas.microsoft.com/office/drawing/2014/main" id="{032F88E2-3D73-4641-B648-3CFAA7B8E84C}"/>
              </a:ext>
            </a:extLst>
          </p:cNvPr>
          <p:cNvSpPr txBox="1"/>
          <p:nvPr/>
        </p:nvSpPr>
        <p:spPr>
          <a:xfrm>
            <a:off x="727655" y="1102851"/>
            <a:ext cx="7643613" cy="923330"/>
          </a:xfrm>
          <a:prstGeom prst="rect">
            <a:avLst/>
          </a:prstGeom>
          <a:noFill/>
        </p:spPr>
        <p:txBody>
          <a:bodyPr wrap="square">
            <a:spAutoFit/>
          </a:bodyPr>
          <a:lstStyle/>
          <a:p>
            <a:pPr algn="just"/>
            <a:r>
              <a:rPr lang="zh-CN" altLang="en-US" dirty="0">
                <a:latin typeface="Times New Roman" panose="02020603050405020304" pitchFamily="18" charset="0"/>
                <a:ea typeface="华文楷体" panose="02010600040101010101" pitchFamily="2" charset="-122"/>
                <a:cs typeface="Times New Roman" panose="02020603050405020304" pitchFamily="18" charset="0"/>
              </a:rPr>
              <a:t>生成对抗网络是由</a:t>
            </a:r>
            <a:r>
              <a:rPr lang="en-US" altLang="zh-CN" dirty="0">
                <a:latin typeface="Times New Roman" panose="02020603050405020304" pitchFamily="18" charset="0"/>
                <a:ea typeface="华文楷体" panose="02010600040101010101" pitchFamily="2" charset="-122"/>
                <a:cs typeface="Times New Roman" panose="02020603050405020304" pitchFamily="18" charset="0"/>
              </a:rPr>
              <a:t>Ian Goodfellow</a:t>
            </a:r>
            <a:r>
              <a:rPr lang="zh-CN" altLang="en-US" dirty="0">
                <a:latin typeface="Times New Roman" panose="02020603050405020304" pitchFamily="18" charset="0"/>
                <a:ea typeface="华文楷体" panose="02010600040101010101" pitchFamily="2" charset="-122"/>
                <a:cs typeface="Times New Roman" panose="02020603050405020304" pitchFamily="18" charset="0"/>
              </a:rPr>
              <a:t>等人于</a:t>
            </a:r>
            <a:r>
              <a:rPr lang="en-US" altLang="zh-CN" dirty="0">
                <a:latin typeface="Times New Roman" panose="02020603050405020304" pitchFamily="18" charset="0"/>
                <a:ea typeface="华文楷体" panose="02010600040101010101" pitchFamily="2" charset="-122"/>
                <a:cs typeface="Times New Roman" panose="02020603050405020304" pitchFamily="18" charset="0"/>
              </a:rPr>
              <a:t>2014</a:t>
            </a:r>
            <a:r>
              <a:rPr lang="zh-CN" altLang="en-US" dirty="0">
                <a:latin typeface="Times New Roman" panose="02020603050405020304" pitchFamily="18" charset="0"/>
                <a:ea typeface="华文楷体" panose="02010600040101010101" pitchFamily="2" charset="-122"/>
                <a:cs typeface="Times New Roman" panose="02020603050405020304" pitchFamily="18" charset="0"/>
              </a:rPr>
              <a:t>年提出的一种生成模型</a:t>
            </a:r>
            <a:r>
              <a:rPr lang="en-US" altLang="zh-CN" dirty="0">
                <a:latin typeface="Times New Roman" panose="02020603050405020304" pitchFamily="18" charset="0"/>
                <a:ea typeface="华文楷体" panose="02010600040101010101" pitchFamily="2" charset="-122"/>
                <a:cs typeface="Times New Roman" panose="02020603050405020304" pitchFamily="18" charset="0"/>
              </a:rPr>
              <a:t>[Goodfellow2014]</a:t>
            </a:r>
            <a:r>
              <a:rPr lang="zh-CN" altLang="en-US" dirty="0">
                <a:latin typeface="Times New Roman" panose="02020603050405020304" pitchFamily="18" charset="0"/>
                <a:ea typeface="华文楷体" panose="02010600040101010101" pitchFamily="2" charset="-122"/>
                <a:cs typeface="Times New Roman" panose="02020603050405020304" pitchFamily="18" charset="0"/>
              </a:rPr>
              <a:t>，该模型可视为两个神经网络相互竞争的零和游戏（</a:t>
            </a:r>
            <a:r>
              <a:rPr lang="en-US" altLang="zh-CN" dirty="0">
                <a:latin typeface="Times New Roman" panose="02020603050405020304" pitchFamily="18" charset="0"/>
                <a:ea typeface="华文楷体" panose="02010600040101010101" pitchFamily="2" charset="-122"/>
                <a:cs typeface="Times New Roman" panose="02020603050405020304" pitchFamily="18" charset="0"/>
              </a:rPr>
              <a:t>zero-sum game</a:t>
            </a:r>
            <a:r>
              <a:rPr lang="zh-CN" altLang="en-US" dirty="0">
                <a:latin typeface="Times New Roman" panose="02020603050405020304" pitchFamily="18" charset="0"/>
                <a:ea typeface="华文楷体" panose="02010600040101010101" pitchFamily="2" charset="-122"/>
                <a:cs typeface="Times New Roman" panose="02020603050405020304" pitchFamily="18" charset="0"/>
              </a:rPr>
              <a:t>），“以子之矛，陷子之盾”，最终达到纳什均衡。</a:t>
            </a:r>
          </a:p>
        </p:txBody>
      </p:sp>
    </p:spTree>
    <p:extLst>
      <p:ext uri="{BB962C8B-B14F-4D97-AF65-F5344CB8AC3E}">
        <p14:creationId xmlns:p14="http://schemas.microsoft.com/office/powerpoint/2010/main" val="36238213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标题 1"/>
          <p:cNvSpPr>
            <a:spLocks noGrp="1"/>
          </p:cNvSpPr>
          <p:nvPr>
            <p:ph type="title"/>
          </p:nvPr>
        </p:nvSpPr>
        <p:spPr>
          <a:xfrm>
            <a:off x="534612" y="121959"/>
            <a:ext cx="7507706" cy="657727"/>
          </a:xfrm>
        </p:spPr>
        <p:txBody>
          <a:bodyPr/>
          <a:lstStyle/>
          <a:p>
            <a:r>
              <a:rPr lang="zh-CN" altLang="zh-CN" sz="2000" dirty="0"/>
              <a:t>生成对抗网络（</a:t>
            </a:r>
            <a:r>
              <a:rPr lang="en-US" altLang="zh-CN" sz="2000" dirty="0"/>
              <a:t>deep generative learning model</a:t>
            </a:r>
            <a:r>
              <a:rPr lang="zh-CN" altLang="zh-CN" sz="2000" dirty="0"/>
              <a:t>）</a:t>
            </a:r>
            <a:endParaRPr lang="zh-CN" altLang="en-US" sz="2000" dirty="0"/>
          </a:p>
        </p:txBody>
      </p:sp>
      <p:pic>
        <p:nvPicPr>
          <p:cNvPr id="3" name="图片 2">
            <a:extLst>
              <a:ext uri="{FF2B5EF4-FFF2-40B4-BE49-F238E27FC236}">
                <a16:creationId xmlns:a16="http://schemas.microsoft.com/office/drawing/2014/main" id="{FA659CC4-ACDB-4573-BD06-607F945DA1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2238" y="983796"/>
            <a:ext cx="7598537" cy="2980051"/>
          </a:xfrm>
          <a:prstGeom prst="rect">
            <a:avLst/>
          </a:prstGeom>
        </p:spPr>
      </p:pic>
      <p:sp>
        <p:nvSpPr>
          <p:cNvPr id="6" name="文本框 5">
            <a:extLst>
              <a:ext uri="{FF2B5EF4-FFF2-40B4-BE49-F238E27FC236}">
                <a16:creationId xmlns:a16="http://schemas.microsoft.com/office/drawing/2014/main" id="{6A5225F3-0DDB-4157-BA10-09D187118D9F}"/>
              </a:ext>
            </a:extLst>
          </p:cNvPr>
          <p:cNvSpPr txBox="1"/>
          <p:nvPr/>
        </p:nvSpPr>
        <p:spPr>
          <a:xfrm>
            <a:off x="2606420" y="4065902"/>
            <a:ext cx="6136783" cy="369332"/>
          </a:xfrm>
          <a:prstGeom prst="rect">
            <a:avLst/>
          </a:prstGeom>
          <a:noFill/>
        </p:spPr>
        <p:txBody>
          <a:bodyPr wrap="square" rtlCol="0">
            <a:spAutoFit/>
          </a:bodyPr>
          <a:lstStyle/>
          <a:p>
            <a:r>
              <a:rPr lang="zh-CN" altLang="en-US" b="1" dirty="0">
                <a:latin typeface="Times New Roman" panose="02020603050405020304" pitchFamily="18" charset="0"/>
                <a:ea typeface="楷体" panose="02010609060101010101" pitchFamily="49" charset="-122"/>
                <a:cs typeface="Times New Roman" panose="02020603050405020304" pitchFamily="18" charset="0"/>
              </a:rPr>
              <a:t>图</a:t>
            </a:r>
            <a:r>
              <a:rPr lang="en-US" altLang="zh-CN" b="1" dirty="0">
                <a:latin typeface="Times New Roman" panose="02020603050405020304" pitchFamily="18" charset="0"/>
                <a:ea typeface="楷体" panose="02010609060101010101" pitchFamily="49" charset="-122"/>
                <a:cs typeface="Times New Roman" panose="02020603050405020304" pitchFamily="18" charset="0"/>
              </a:rPr>
              <a:t>6.24 </a:t>
            </a:r>
            <a:r>
              <a:rPr lang="zh-CN" altLang="en-US" b="1" dirty="0">
                <a:latin typeface="Times New Roman" panose="02020603050405020304" pitchFamily="18" charset="0"/>
                <a:ea typeface="楷体" panose="02010609060101010101" pitchFamily="49" charset="-122"/>
                <a:cs typeface="Times New Roman" panose="02020603050405020304" pitchFamily="18" charset="0"/>
              </a:rPr>
              <a:t>生成对抗网络模型示意图</a:t>
            </a:r>
            <a:endParaRPr lang="en-US" altLang="zh-CN" b="1"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7" name="文本框 6">
            <a:extLst>
              <a:ext uri="{FF2B5EF4-FFF2-40B4-BE49-F238E27FC236}">
                <a16:creationId xmlns:a16="http://schemas.microsoft.com/office/drawing/2014/main" id="{B73CCD91-8923-4BCF-B06C-2F3F665A254F}"/>
              </a:ext>
            </a:extLst>
          </p:cNvPr>
          <p:cNvSpPr txBox="1"/>
          <p:nvPr/>
        </p:nvSpPr>
        <p:spPr>
          <a:xfrm>
            <a:off x="772731" y="4537290"/>
            <a:ext cx="7598537" cy="1077218"/>
          </a:xfrm>
          <a:prstGeom prst="rect">
            <a:avLst/>
          </a:prstGeom>
          <a:noFill/>
        </p:spPr>
        <p:txBody>
          <a:bodyPr wrap="square">
            <a:spAutoFit/>
          </a:bodyPr>
          <a:lstStyle/>
          <a:p>
            <a:pPr algn="just"/>
            <a:r>
              <a:rPr lang="zh-CN" altLang="en-US" sz="1600" dirty="0">
                <a:latin typeface="Times New Roman" panose="02020603050405020304" pitchFamily="18" charset="0"/>
                <a:ea typeface="华文楷体" panose="02010600040101010101" pitchFamily="2" charset="-122"/>
                <a:cs typeface="Times New Roman" panose="02020603050405020304" pitchFamily="18" charset="0"/>
              </a:rPr>
              <a:t>生成对抗网络由一个生成器（</a:t>
            </a:r>
            <a:r>
              <a:rPr lang="en-US" altLang="zh-CN" sz="1600" dirty="0">
                <a:latin typeface="Times New Roman" panose="02020603050405020304" pitchFamily="18" charset="0"/>
                <a:ea typeface="华文楷体" panose="02010600040101010101" pitchFamily="2" charset="-122"/>
                <a:cs typeface="Times New Roman" panose="02020603050405020304" pitchFamily="18" charset="0"/>
              </a:rPr>
              <a:t>generator</a:t>
            </a:r>
            <a:r>
              <a:rPr lang="zh-CN" altLang="en-US" sz="1600" dirty="0">
                <a:latin typeface="Times New Roman" panose="02020603050405020304" pitchFamily="18" charset="0"/>
                <a:ea typeface="华文楷体" panose="02010600040101010101" pitchFamily="2" charset="-122"/>
                <a:cs typeface="Times New Roman" panose="02020603050405020304" pitchFamily="18" charset="0"/>
              </a:rPr>
              <a:t>，简称</a:t>
            </a:r>
            <a:r>
              <a:rPr lang="en-US" altLang="zh-CN" sz="1600" dirty="0">
                <a:latin typeface="Times New Roman" panose="02020603050405020304" pitchFamily="18" charset="0"/>
                <a:ea typeface="华文楷体" panose="02010600040101010101" pitchFamily="2" charset="-122"/>
                <a:cs typeface="Times New Roman" panose="02020603050405020304" pitchFamily="18" charset="0"/>
              </a:rPr>
              <a:t>G</a:t>
            </a:r>
            <a:r>
              <a:rPr lang="zh-CN" altLang="en-US" sz="1600" dirty="0">
                <a:latin typeface="Times New Roman" panose="02020603050405020304" pitchFamily="18" charset="0"/>
                <a:ea typeface="华文楷体" panose="02010600040101010101" pitchFamily="2" charset="-122"/>
                <a:cs typeface="Times New Roman" panose="02020603050405020304" pitchFamily="18" charset="0"/>
              </a:rPr>
              <a:t>）和一个判别器（</a:t>
            </a:r>
            <a:r>
              <a:rPr lang="en-US" altLang="zh-CN" sz="1600" dirty="0">
                <a:latin typeface="Times New Roman" panose="02020603050405020304" pitchFamily="18" charset="0"/>
                <a:ea typeface="华文楷体" panose="02010600040101010101" pitchFamily="2" charset="-122"/>
                <a:cs typeface="Times New Roman" panose="02020603050405020304" pitchFamily="18" charset="0"/>
              </a:rPr>
              <a:t>discriminator</a:t>
            </a:r>
            <a:r>
              <a:rPr lang="zh-CN" altLang="en-US" sz="1600" dirty="0">
                <a:latin typeface="Times New Roman" panose="02020603050405020304" pitchFamily="18" charset="0"/>
                <a:ea typeface="华文楷体" panose="02010600040101010101" pitchFamily="2" charset="-122"/>
                <a:cs typeface="Times New Roman" panose="02020603050405020304" pitchFamily="18" charset="0"/>
              </a:rPr>
              <a:t>，简称</a:t>
            </a:r>
            <a:r>
              <a:rPr lang="en-US" altLang="zh-CN" sz="1600" dirty="0">
                <a:latin typeface="Times New Roman" panose="02020603050405020304" pitchFamily="18" charset="0"/>
                <a:ea typeface="华文楷体" panose="02010600040101010101" pitchFamily="2" charset="-122"/>
                <a:cs typeface="Times New Roman" panose="02020603050405020304" pitchFamily="18" charset="0"/>
              </a:rPr>
              <a:t>D</a:t>
            </a:r>
            <a:r>
              <a:rPr lang="zh-CN" altLang="en-US" sz="1600" dirty="0">
                <a:latin typeface="Times New Roman" panose="02020603050405020304" pitchFamily="18" charset="0"/>
                <a:ea typeface="华文楷体" panose="02010600040101010101" pitchFamily="2" charset="-122"/>
                <a:cs typeface="Times New Roman" panose="02020603050405020304" pitchFamily="18" charset="0"/>
              </a:rPr>
              <a:t>）组成。</a:t>
            </a:r>
            <a:r>
              <a:rPr lang="en-US" altLang="zh-CN" sz="1600" dirty="0">
                <a:latin typeface="Times New Roman" panose="02020603050405020304" pitchFamily="18" charset="0"/>
                <a:ea typeface="华文楷体" panose="02010600040101010101" pitchFamily="2" charset="-122"/>
                <a:cs typeface="Times New Roman" panose="02020603050405020304" pitchFamily="18" charset="0"/>
              </a:rPr>
              <a:t>GAN</a:t>
            </a:r>
            <a:r>
              <a:rPr lang="zh-CN" altLang="en-US" sz="1600" dirty="0">
                <a:latin typeface="Times New Roman" panose="02020603050405020304" pitchFamily="18" charset="0"/>
                <a:ea typeface="华文楷体" panose="02010600040101010101" pitchFamily="2" charset="-122"/>
                <a:cs typeface="Times New Roman" panose="02020603050405020304" pitchFamily="18" charset="0"/>
              </a:rPr>
              <a:t>的核心是通过生成器和判别器两个神经网络之间的竞争对抗，不断提升彼此水平以使得生成器所生成数据（人为伪造数据）与真实数据相似，判别器无法区分真实数据和生成数据。</a:t>
            </a:r>
          </a:p>
        </p:txBody>
      </p:sp>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84AC5C5F-9DE3-4D6D-9C3D-984C0AC04192}"/>
                  </a:ext>
                </a:extLst>
              </p:cNvPr>
              <p:cNvSpPr txBox="1"/>
              <p:nvPr/>
            </p:nvSpPr>
            <p:spPr>
              <a:xfrm>
                <a:off x="692238" y="5645354"/>
                <a:ext cx="7759521" cy="47301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unc>
                        <m:funcPr>
                          <m:ctrlPr>
                            <a:rPr lang="zh-CN" altLang="en-US" i="1" smtClean="0">
                              <a:solidFill>
                                <a:srgbClr val="836967"/>
                              </a:solidFill>
                              <a:latin typeface="Cambria Math" panose="02040503050406030204" pitchFamily="18" charset="0"/>
                            </a:rPr>
                          </m:ctrlPr>
                        </m:funcPr>
                        <m:fName>
                          <m:limLow>
                            <m:limLowPr>
                              <m:ctrlPr>
                                <a:rPr lang="zh-CN" altLang="en-US" i="1">
                                  <a:solidFill>
                                    <a:srgbClr val="836967"/>
                                  </a:solidFill>
                                  <a:latin typeface="Cambria Math" panose="02040503050406030204" pitchFamily="18" charset="0"/>
                                </a:rPr>
                              </m:ctrlPr>
                            </m:limLowPr>
                            <m:e>
                              <m:r>
                                <m:rPr>
                                  <m:sty m:val="p"/>
                                </m:rPr>
                                <a:rPr lang="zh-CN" altLang="en-US">
                                  <a:latin typeface="Cambria Math" panose="02040503050406030204" pitchFamily="18" charset="0"/>
                                </a:rPr>
                                <m:t>min</m:t>
                              </m:r>
                            </m:e>
                            <m:lim>
                              <m:r>
                                <a:rPr lang="zh-CN" altLang="en-US" i="1">
                                  <a:latin typeface="Cambria Math" panose="02040503050406030204" pitchFamily="18" charset="0"/>
                                </a:rPr>
                                <m:t>𝐺</m:t>
                              </m:r>
                            </m:lim>
                          </m:limLow>
                        </m:fName>
                        <m:e>
                          <m:func>
                            <m:funcPr>
                              <m:ctrlPr>
                                <a:rPr lang="zh-CN" altLang="en-US" i="1">
                                  <a:latin typeface="Cambria Math" panose="02040503050406030204" pitchFamily="18" charset="0"/>
                                </a:rPr>
                              </m:ctrlPr>
                            </m:funcPr>
                            <m:fName>
                              <m:limLow>
                                <m:limLowPr>
                                  <m:ctrlPr>
                                    <a:rPr lang="zh-CN" altLang="en-US" i="1">
                                      <a:solidFill>
                                        <a:srgbClr val="836967"/>
                                      </a:solidFill>
                                      <a:latin typeface="Cambria Math" panose="02040503050406030204" pitchFamily="18" charset="0"/>
                                    </a:rPr>
                                  </m:ctrlPr>
                                </m:limLowPr>
                                <m:e>
                                  <m:r>
                                    <m:rPr>
                                      <m:sty m:val="p"/>
                                    </m:rPr>
                                    <a:rPr lang="zh-CN" altLang="en-US" i="0">
                                      <a:latin typeface="Cambria Math" panose="02040503050406030204" pitchFamily="18" charset="0"/>
                                    </a:rPr>
                                    <m:t>max</m:t>
                                  </m:r>
                                </m:e>
                                <m:lim>
                                  <m:r>
                                    <a:rPr lang="zh-CN" altLang="en-US" i="1">
                                      <a:latin typeface="Cambria Math" panose="02040503050406030204" pitchFamily="18" charset="0"/>
                                    </a:rPr>
                                    <m:t>𝐷</m:t>
                                  </m:r>
                                </m:lim>
                              </m:limLow>
                            </m:fName>
                            <m:e>
                              <m:r>
                                <a:rPr lang="zh-CN" altLang="en-US" i="1">
                                  <a:latin typeface="Cambria Math" panose="02040503050406030204" pitchFamily="18" charset="0"/>
                                </a:rPr>
                                <m:t>𝑉</m:t>
                              </m:r>
                              <m:d>
                                <m:dPr>
                                  <m:ctrlPr>
                                    <a:rPr lang="zh-CN" altLang="en-US" i="1">
                                      <a:solidFill>
                                        <a:srgbClr val="836967"/>
                                      </a:solidFill>
                                      <a:latin typeface="Cambria Math" panose="02040503050406030204" pitchFamily="18" charset="0"/>
                                    </a:rPr>
                                  </m:ctrlPr>
                                </m:dPr>
                                <m:e>
                                  <m:r>
                                    <a:rPr lang="zh-CN" altLang="en-US" i="1">
                                      <a:latin typeface="Cambria Math" panose="02040503050406030204" pitchFamily="18" charset="0"/>
                                    </a:rPr>
                                    <m:t>𝐷</m:t>
                                  </m:r>
                                  <m:r>
                                    <a:rPr lang="zh-CN" altLang="en-US" i="0">
                                      <a:latin typeface="Cambria Math" panose="02040503050406030204" pitchFamily="18" charset="0"/>
                                    </a:rPr>
                                    <m:t>,</m:t>
                                  </m:r>
                                  <m:r>
                                    <a:rPr lang="zh-CN" altLang="en-US" i="1">
                                      <a:latin typeface="Cambria Math" panose="02040503050406030204" pitchFamily="18" charset="0"/>
                                    </a:rPr>
                                    <m:t>𝐺</m:t>
                                  </m:r>
                                </m:e>
                              </m:d>
                              <m:r>
                                <a:rPr lang="zh-CN" altLang="en-US" i="0">
                                  <a:latin typeface="Cambria Math" panose="02040503050406030204" pitchFamily="18" charset="0"/>
                                </a:rPr>
                                <m:t>=</m:t>
                              </m:r>
                              <m:sSub>
                                <m:sSubPr>
                                  <m:ctrlPr>
                                    <a:rPr lang="zh-CN" altLang="en-US" i="1">
                                      <a:solidFill>
                                        <a:srgbClr val="836967"/>
                                      </a:solidFill>
                                      <a:latin typeface="Cambria Math" panose="02040503050406030204" pitchFamily="18" charset="0"/>
                                    </a:rPr>
                                  </m:ctrlPr>
                                </m:sSubPr>
                                <m:e>
                                  <m:r>
                                    <a:rPr lang="zh-CN" altLang="en-US" i="0">
                                      <a:latin typeface="Cambria Math" panose="02040503050406030204" pitchFamily="18" charset="0"/>
                                    </a:rPr>
                                    <m:t>𝔼</m:t>
                                  </m:r>
                                </m:e>
                                <m:sub>
                                  <m:d>
                                    <m:dPr>
                                      <m:begChr m:val=""/>
                                      <m:ctrlPr>
                                        <a:rPr lang="zh-CN" altLang="en-US" i="1">
                                          <a:latin typeface="Cambria Math" panose="02040503050406030204" pitchFamily="18" charset="0"/>
                                        </a:rPr>
                                      </m:ctrlPr>
                                    </m:dPr>
                                    <m:e>
                                      <m:r>
                                        <a:rPr lang="zh-CN" altLang="en-US" i="1">
                                          <a:latin typeface="Cambria Math" panose="02040503050406030204" pitchFamily="18" charset="0"/>
                                        </a:rPr>
                                        <m:t>𝑥</m:t>
                                      </m:r>
                                      <m:r>
                                        <a:rPr lang="zh-CN" altLang="en-US" i="0">
                                          <a:latin typeface="Cambria Math" panose="02040503050406030204" pitchFamily="18" charset="0"/>
                                        </a:rPr>
                                        <m:t>~</m:t>
                                      </m:r>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𝑝</m:t>
                                          </m:r>
                                        </m:e>
                                        <m:sub>
                                          <m:r>
                                            <a:rPr lang="zh-CN" altLang="en-US" i="1">
                                              <a:latin typeface="Cambria Math" panose="02040503050406030204" pitchFamily="18" charset="0"/>
                                            </a:rPr>
                                            <m:t>𝑑𝑎𝑡𝑎</m:t>
                                          </m:r>
                                        </m:sub>
                                      </m:sSub>
                                      <m:r>
                                        <a:rPr lang="zh-CN" altLang="en-US" i="0">
                                          <a:latin typeface="Cambria Math" panose="02040503050406030204" pitchFamily="18" charset="0"/>
                                        </a:rPr>
                                        <m:t>(</m:t>
                                      </m:r>
                                      <m:r>
                                        <a:rPr lang="zh-CN" altLang="en-US" i="1">
                                          <a:latin typeface="Cambria Math" panose="02040503050406030204" pitchFamily="18" charset="0"/>
                                        </a:rPr>
                                        <m:t>𝑥</m:t>
                                      </m:r>
                                    </m:e>
                                  </m:d>
                                </m:sub>
                              </m:sSub>
                              <m:d>
                                <m:dPr>
                                  <m:begChr m:val="["/>
                                  <m:endChr m:val="]"/>
                                  <m:ctrlPr>
                                    <a:rPr lang="zh-CN" altLang="en-US" i="1">
                                      <a:solidFill>
                                        <a:srgbClr val="836967"/>
                                      </a:solidFill>
                                      <a:latin typeface="Cambria Math" panose="02040503050406030204" pitchFamily="18" charset="0"/>
                                    </a:rPr>
                                  </m:ctrlPr>
                                </m:dPr>
                                <m:e>
                                  <m:func>
                                    <m:funcPr>
                                      <m:ctrlPr>
                                        <a:rPr lang="zh-CN" altLang="en-US" i="1">
                                          <a:latin typeface="Cambria Math" panose="02040503050406030204" pitchFamily="18" charset="0"/>
                                        </a:rPr>
                                      </m:ctrlPr>
                                    </m:funcPr>
                                    <m:fName>
                                      <m:r>
                                        <m:rPr>
                                          <m:sty m:val="p"/>
                                        </m:rPr>
                                        <a:rPr lang="zh-CN" altLang="en-US" i="0">
                                          <a:latin typeface="Cambria Math" panose="02040503050406030204" pitchFamily="18" charset="0"/>
                                        </a:rPr>
                                        <m:t>log</m:t>
                                      </m:r>
                                    </m:fName>
                                    <m:e>
                                      <m:r>
                                        <a:rPr lang="zh-CN" altLang="en-US" i="1">
                                          <a:latin typeface="Cambria Math" panose="02040503050406030204" pitchFamily="18" charset="0"/>
                                        </a:rPr>
                                        <m:t>𝐷</m:t>
                                      </m:r>
                                      <m:d>
                                        <m:dPr>
                                          <m:ctrlPr>
                                            <a:rPr lang="zh-CN" altLang="en-US" i="1">
                                              <a:solidFill>
                                                <a:srgbClr val="836967"/>
                                              </a:solidFill>
                                              <a:latin typeface="Cambria Math" panose="02040503050406030204" pitchFamily="18" charset="0"/>
                                            </a:rPr>
                                          </m:ctrlPr>
                                        </m:dPr>
                                        <m:e>
                                          <m:r>
                                            <a:rPr lang="zh-CN" altLang="en-US" i="1">
                                              <a:latin typeface="Cambria Math" panose="02040503050406030204" pitchFamily="18" charset="0"/>
                                            </a:rPr>
                                            <m:t>𝑥</m:t>
                                          </m:r>
                                        </m:e>
                                      </m:d>
                                    </m:e>
                                  </m:func>
                                </m:e>
                              </m:d>
                              <m:r>
                                <a:rPr lang="zh-CN" altLang="en-US" i="0">
                                  <a:latin typeface="Cambria Math" panose="02040503050406030204" pitchFamily="18" charset="0"/>
                                </a:rPr>
                                <m:t>+</m:t>
                              </m:r>
                              <m:sSub>
                                <m:sSubPr>
                                  <m:ctrlPr>
                                    <a:rPr lang="zh-CN" altLang="en-US" i="1">
                                      <a:solidFill>
                                        <a:srgbClr val="836967"/>
                                      </a:solidFill>
                                      <a:latin typeface="Cambria Math" panose="02040503050406030204" pitchFamily="18" charset="0"/>
                                    </a:rPr>
                                  </m:ctrlPr>
                                </m:sSubPr>
                                <m:e>
                                  <m:r>
                                    <a:rPr lang="zh-CN" altLang="en-US" i="0">
                                      <a:latin typeface="Cambria Math" panose="02040503050406030204" pitchFamily="18" charset="0"/>
                                    </a:rPr>
                                    <m:t>𝔼</m:t>
                                  </m:r>
                                </m:e>
                                <m:sub>
                                  <m:d>
                                    <m:dPr>
                                      <m:begChr m:val=""/>
                                      <m:ctrlPr>
                                        <a:rPr lang="zh-CN" altLang="en-US" i="1">
                                          <a:latin typeface="Cambria Math" panose="02040503050406030204" pitchFamily="18" charset="0"/>
                                        </a:rPr>
                                      </m:ctrlPr>
                                    </m:dPr>
                                    <m:e>
                                      <m:r>
                                        <a:rPr lang="zh-CN" altLang="en-US" i="1">
                                          <a:latin typeface="Cambria Math" panose="02040503050406030204" pitchFamily="18" charset="0"/>
                                        </a:rPr>
                                        <m:t>𝑧</m:t>
                                      </m:r>
                                      <m:r>
                                        <a:rPr lang="zh-CN" altLang="en-US" i="0">
                                          <a:latin typeface="Cambria Math" panose="02040503050406030204" pitchFamily="18" charset="0"/>
                                        </a:rPr>
                                        <m:t>~</m:t>
                                      </m:r>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𝑝</m:t>
                                          </m:r>
                                        </m:e>
                                        <m:sub>
                                          <m:r>
                                            <a:rPr lang="zh-CN" altLang="en-US" i="1">
                                              <a:latin typeface="Cambria Math" panose="02040503050406030204" pitchFamily="18" charset="0"/>
                                            </a:rPr>
                                            <m:t>𝑧</m:t>
                                          </m:r>
                                        </m:sub>
                                      </m:sSub>
                                      <m:r>
                                        <a:rPr lang="zh-CN" altLang="en-US" i="0">
                                          <a:latin typeface="Cambria Math" panose="02040503050406030204" pitchFamily="18" charset="0"/>
                                        </a:rPr>
                                        <m:t>(</m:t>
                                      </m:r>
                                      <m:r>
                                        <a:rPr lang="zh-CN" altLang="en-US" i="1">
                                          <a:latin typeface="Cambria Math" panose="02040503050406030204" pitchFamily="18" charset="0"/>
                                        </a:rPr>
                                        <m:t>𝑧</m:t>
                                      </m:r>
                                    </m:e>
                                  </m:d>
                                </m:sub>
                              </m:sSub>
                              <m:r>
                                <a:rPr lang="zh-CN" altLang="en-US" i="0">
                                  <a:latin typeface="Cambria Math" panose="02040503050406030204" pitchFamily="18" charset="0"/>
                                </a:rPr>
                                <m:t>[</m:t>
                              </m:r>
                              <m:func>
                                <m:funcPr>
                                  <m:ctrlPr>
                                    <a:rPr lang="zh-CN" altLang="en-US" i="1">
                                      <a:latin typeface="Cambria Math" panose="02040503050406030204" pitchFamily="18" charset="0"/>
                                    </a:rPr>
                                  </m:ctrlPr>
                                </m:funcPr>
                                <m:fName>
                                  <m:r>
                                    <m:rPr>
                                      <m:sty m:val="p"/>
                                    </m:rPr>
                                    <a:rPr lang="zh-CN" altLang="en-US" i="0">
                                      <a:latin typeface="Cambria Math" panose="02040503050406030204" pitchFamily="18" charset="0"/>
                                    </a:rPr>
                                    <m:t>log</m:t>
                                  </m:r>
                                </m:fName>
                                <m:e>
                                  <m:d>
                                    <m:dPr>
                                      <m:endChr m:val="]"/>
                                      <m:ctrlPr>
                                        <a:rPr lang="zh-CN" altLang="en-US" i="1">
                                          <a:latin typeface="Cambria Math" panose="02040503050406030204" pitchFamily="18" charset="0"/>
                                        </a:rPr>
                                      </m:ctrlPr>
                                    </m:dPr>
                                    <m:e>
                                      <m:r>
                                        <a:rPr lang="zh-CN" altLang="en-US" i="0">
                                          <a:latin typeface="Cambria Math" panose="02040503050406030204" pitchFamily="18" charset="0"/>
                                        </a:rPr>
                                        <m:t>1−</m:t>
                                      </m:r>
                                      <m:r>
                                        <a:rPr lang="zh-CN" altLang="en-US" i="1">
                                          <a:latin typeface="Cambria Math" panose="02040503050406030204" pitchFamily="18" charset="0"/>
                                        </a:rPr>
                                        <m:t>𝐷</m:t>
                                      </m:r>
                                      <m:d>
                                        <m:dPr>
                                          <m:ctrlPr>
                                            <a:rPr lang="zh-CN" altLang="en-US" i="1">
                                              <a:solidFill>
                                                <a:srgbClr val="836967"/>
                                              </a:solidFill>
                                              <a:latin typeface="Cambria Math" panose="02040503050406030204" pitchFamily="18" charset="0"/>
                                            </a:rPr>
                                          </m:ctrlPr>
                                        </m:dPr>
                                        <m:e>
                                          <m:r>
                                            <a:rPr lang="zh-CN" altLang="en-US" i="1">
                                              <a:latin typeface="Cambria Math" panose="02040503050406030204" pitchFamily="18" charset="0"/>
                                            </a:rPr>
                                            <m:t>𝐺</m:t>
                                          </m:r>
                                          <m:d>
                                            <m:dPr>
                                              <m:ctrlPr>
                                                <a:rPr lang="zh-CN" altLang="en-US" i="1">
                                                  <a:solidFill>
                                                    <a:srgbClr val="836967"/>
                                                  </a:solidFill>
                                                  <a:latin typeface="Cambria Math" panose="02040503050406030204" pitchFamily="18" charset="0"/>
                                                </a:rPr>
                                              </m:ctrlPr>
                                            </m:dPr>
                                            <m:e>
                                              <m:r>
                                                <a:rPr lang="zh-CN" altLang="en-US" i="1">
                                                  <a:latin typeface="Cambria Math" panose="02040503050406030204" pitchFamily="18" charset="0"/>
                                                </a:rPr>
                                                <m:t>𝑧</m:t>
                                              </m:r>
                                            </m:e>
                                          </m:d>
                                        </m:e>
                                      </m:d>
                                      <m:r>
                                        <a:rPr lang="zh-CN" altLang="en-US" i="0">
                                          <a:latin typeface="Cambria Math" panose="02040503050406030204" pitchFamily="18" charset="0"/>
                                        </a:rPr>
                                        <m:t>)</m:t>
                                      </m:r>
                                    </m:e>
                                  </m:d>
                                </m:e>
                              </m:func>
                            </m:e>
                          </m:func>
                        </m:e>
                      </m:func>
                    </m:oMath>
                  </m:oMathPara>
                </a14:m>
                <a:endParaRPr lang="zh-CN" altLang="en-US" dirty="0"/>
              </a:p>
            </p:txBody>
          </p:sp>
        </mc:Choice>
        <mc:Fallback xmlns="">
          <p:sp>
            <p:nvSpPr>
              <p:cNvPr id="10" name="文本框 9">
                <a:extLst>
                  <a:ext uri="{FF2B5EF4-FFF2-40B4-BE49-F238E27FC236}">
                    <a16:creationId xmlns:a16="http://schemas.microsoft.com/office/drawing/2014/main" id="{84AC5C5F-9DE3-4D6D-9C3D-984C0AC04192}"/>
                  </a:ext>
                </a:extLst>
              </p:cNvPr>
              <p:cNvSpPr txBox="1">
                <a:spLocks noRot="1" noChangeAspect="1" noMove="1" noResize="1" noEditPoints="1" noAdjustHandles="1" noChangeArrowheads="1" noChangeShapeType="1" noTextEdit="1"/>
              </p:cNvSpPr>
              <p:nvPr/>
            </p:nvSpPr>
            <p:spPr>
              <a:xfrm>
                <a:off x="692238" y="5645354"/>
                <a:ext cx="7759521" cy="473015"/>
              </a:xfrm>
              <a:prstGeom prst="rect">
                <a:avLst/>
              </a:prstGeom>
              <a:blipFill>
                <a:blip r:embed="rId4"/>
                <a:stretch>
                  <a:fillRect t="-41026" b="-9359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18604983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标题 1"/>
          <p:cNvSpPr>
            <a:spLocks noGrp="1"/>
          </p:cNvSpPr>
          <p:nvPr>
            <p:ph type="title"/>
          </p:nvPr>
        </p:nvSpPr>
        <p:spPr>
          <a:xfrm>
            <a:off x="534612" y="121959"/>
            <a:ext cx="7507706" cy="657727"/>
          </a:xfrm>
        </p:spPr>
        <p:txBody>
          <a:bodyPr/>
          <a:lstStyle/>
          <a:p>
            <a:r>
              <a:rPr lang="zh-CN" altLang="zh-CN" sz="2000" dirty="0"/>
              <a:t>生成对抗网络（</a:t>
            </a:r>
            <a:r>
              <a:rPr lang="en-US" altLang="zh-CN" sz="2000" dirty="0"/>
              <a:t>deep generative learning model</a:t>
            </a:r>
            <a:r>
              <a:rPr lang="zh-CN" altLang="zh-CN" sz="2000" dirty="0"/>
              <a:t>）</a:t>
            </a:r>
            <a:endParaRPr lang="zh-CN" altLang="en-US" sz="2000" dirty="0"/>
          </a:p>
        </p:txBody>
      </p:sp>
      <mc:AlternateContent xmlns:mc="http://schemas.openxmlformats.org/markup-compatibility/2006">
        <mc:Choice xmlns:a14="http://schemas.microsoft.com/office/drawing/2010/main" Requires="a14">
          <p:graphicFrame>
            <p:nvGraphicFramePr>
              <p:cNvPr id="2" name="表格 1">
                <a:extLst>
                  <a:ext uri="{FF2B5EF4-FFF2-40B4-BE49-F238E27FC236}">
                    <a16:creationId xmlns:a16="http://schemas.microsoft.com/office/drawing/2014/main" id="{2BF63167-BBF0-442B-98F2-59A7EC51F564}"/>
                  </a:ext>
                </a:extLst>
              </p:cNvPr>
              <p:cNvGraphicFramePr>
                <a:graphicFrameLocks noGrp="1"/>
              </p:cNvGraphicFramePr>
              <p:nvPr>
                <p:extLst>
                  <p:ext uri="{D42A27DB-BD31-4B8C-83A1-F6EECF244321}">
                    <p14:modId xmlns:p14="http://schemas.microsoft.com/office/powerpoint/2010/main" val="2924582424"/>
                  </p:ext>
                </p:extLst>
              </p:nvPr>
            </p:nvGraphicFramePr>
            <p:xfrm>
              <a:off x="534612" y="1469592"/>
              <a:ext cx="5274310" cy="3564834"/>
            </p:xfrm>
            <a:graphic>
              <a:graphicData uri="http://schemas.openxmlformats.org/drawingml/2006/table">
                <a:tbl>
                  <a:tblPr firstRow="1" firstCol="1" bandRow="1"/>
                  <a:tblGrid>
                    <a:gridCol w="5274310">
                      <a:extLst>
                        <a:ext uri="{9D8B030D-6E8A-4147-A177-3AD203B41FA5}">
                          <a16:colId xmlns:a16="http://schemas.microsoft.com/office/drawing/2014/main" val="2568119861"/>
                        </a:ext>
                      </a:extLst>
                    </a:gridCol>
                  </a:tblGrid>
                  <a:tr h="418092">
                    <a:tc>
                      <a:txBody>
                        <a:bodyPr/>
                        <a:lstStyle/>
                        <a:p>
                          <a:pPr algn="just"/>
                          <a:r>
                            <a:rPr lang="zh-CN" sz="1200" kern="100" dirty="0">
                              <a:effectLst/>
                              <a:latin typeface="Times New Roman" panose="02020603050405020304" pitchFamily="18" charset="0"/>
                              <a:ea typeface="华文楷体" panose="02010600040101010101" pitchFamily="2" charset="-122"/>
                              <a:cs typeface="Times New Roman" panose="02020603050405020304" pitchFamily="18" charset="0"/>
                            </a:rPr>
                            <a:t>输入：神经网络</a:t>
                          </a:r>
                          <a14:m>
                            <m:oMath xmlns:m="http://schemas.openxmlformats.org/officeDocument/2006/math">
                              <m:r>
                                <a:rPr lang="en-US" sz="1200" i="1" kern="0">
                                  <a:effectLst/>
                                  <a:latin typeface="Cambria Math" panose="02040503050406030204" pitchFamily="18" charset="0"/>
                                  <a:ea typeface="华文楷体" panose="02010600040101010101" pitchFamily="2" charset="-122"/>
                                  <a:cs typeface="Times New Roman" panose="02020603050405020304" pitchFamily="18" charset="0"/>
                                </a:rPr>
                                <m:t>𝐷</m:t>
                              </m:r>
                            </m:oMath>
                          </a14:m>
                          <a:r>
                            <a:rPr lang="zh-CN" sz="1200" kern="100" dirty="0">
                              <a:effectLst/>
                              <a:latin typeface="Times New Roman" panose="02020603050405020304" pitchFamily="18" charset="0"/>
                              <a:ea typeface="华文楷体" panose="02010600040101010101" pitchFamily="2" charset="-122"/>
                              <a:cs typeface="Times New Roman" panose="02020603050405020304" pitchFamily="18" charset="0"/>
                            </a:rPr>
                            <a:t>、</a:t>
                          </a:r>
                          <a14:m>
                            <m:oMath xmlns:m="http://schemas.openxmlformats.org/officeDocument/2006/math">
                              <m:r>
                                <a:rPr lang="en-US" sz="1200" i="1" kern="0">
                                  <a:effectLst/>
                                  <a:latin typeface="Cambria Math" panose="02040503050406030204" pitchFamily="18" charset="0"/>
                                  <a:ea typeface="华文楷体" panose="02010600040101010101" pitchFamily="2" charset="-122"/>
                                  <a:cs typeface="Times New Roman" panose="02020603050405020304" pitchFamily="18" charset="0"/>
                                </a:rPr>
                                <m:t>𝐺</m:t>
                              </m:r>
                            </m:oMath>
                          </a14:m>
                          <a:r>
                            <a:rPr lang="zh-CN" sz="1200" kern="100" dirty="0">
                              <a:effectLst/>
                              <a:latin typeface="Times New Roman" panose="02020603050405020304" pitchFamily="18" charset="0"/>
                              <a:ea typeface="华文楷体" panose="02010600040101010101" pitchFamily="2" charset="-122"/>
                              <a:cs typeface="Times New Roman" panose="02020603050405020304" pitchFamily="18" charset="0"/>
                            </a:rPr>
                            <a:t>，噪声分布</a:t>
                          </a:r>
                          <a14:m>
                            <m:oMath xmlns:m="http://schemas.openxmlformats.org/officeDocument/2006/math">
                              <m:sSub>
                                <m:sSubPr>
                                  <m:ctrlPr>
                                    <a:rPr lang="zh-CN" sz="12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200" i="1" kern="0">
                                      <a:effectLst/>
                                      <a:latin typeface="Cambria Math" panose="02040503050406030204" pitchFamily="18" charset="0"/>
                                      <a:ea typeface="华文楷体" panose="02010600040101010101" pitchFamily="2" charset="-122"/>
                                      <a:cs typeface="Times New Roman" panose="02020603050405020304" pitchFamily="18" charset="0"/>
                                    </a:rPr>
                                    <m:t>𝑝</m:t>
                                  </m:r>
                                </m:e>
                                <m:sub>
                                  <m:r>
                                    <a:rPr lang="en-US" sz="1200" i="1" kern="0">
                                      <a:effectLst/>
                                      <a:latin typeface="Cambria Math" panose="02040503050406030204" pitchFamily="18" charset="0"/>
                                      <a:ea typeface="华文楷体" panose="02010600040101010101" pitchFamily="2" charset="-122"/>
                                      <a:cs typeface="Times New Roman" panose="02020603050405020304" pitchFamily="18" charset="0"/>
                                    </a:rPr>
                                    <m:t>𝑧</m:t>
                                  </m:r>
                                </m:sub>
                              </m:sSub>
                              <m:r>
                                <a:rPr lang="en-US" sz="1200" kern="0">
                                  <a:effectLst/>
                                  <a:latin typeface="Cambria Math" panose="02040503050406030204" pitchFamily="18" charset="0"/>
                                  <a:ea typeface="华文楷体" panose="02010600040101010101" pitchFamily="2" charset="-122"/>
                                  <a:cs typeface="Times New Roman" panose="02020603050405020304" pitchFamily="18" charset="0"/>
                                </a:rPr>
                                <m:t>(</m:t>
                              </m:r>
                              <m:r>
                                <a:rPr lang="en-US" sz="1200" i="1" kern="0">
                                  <a:effectLst/>
                                  <a:latin typeface="Cambria Math" panose="02040503050406030204" pitchFamily="18" charset="0"/>
                                  <a:ea typeface="华文楷体" panose="02010600040101010101" pitchFamily="2" charset="-122"/>
                                  <a:cs typeface="Times New Roman" panose="02020603050405020304" pitchFamily="18" charset="0"/>
                                </a:rPr>
                                <m:t>𝑧</m:t>
                              </m:r>
                              <m:r>
                                <a:rPr lang="en-US" sz="1200" kern="0">
                                  <a:effectLst/>
                                  <a:latin typeface="Cambria Math" panose="02040503050406030204" pitchFamily="18" charset="0"/>
                                  <a:ea typeface="华文楷体" panose="02010600040101010101" pitchFamily="2" charset="-122"/>
                                  <a:cs typeface="Times New Roman" panose="02020603050405020304" pitchFamily="18" charset="0"/>
                                </a:rPr>
                                <m:t>)</m:t>
                              </m:r>
                            </m:oMath>
                          </a14:m>
                          <a:r>
                            <a:rPr lang="zh-CN" sz="1200" kern="0" dirty="0">
                              <a:effectLst/>
                              <a:latin typeface="Times New Roman" panose="02020603050405020304" pitchFamily="18" charset="0"/>
                              <a:ea typeface="华文楷体" panose="02010600040101010101" pitchFamily="2" charset="-122"/>
                              <a:cs typeface="Times New Roman" panose="02020603050405020304" pitchFamily="18" charset="0"/>
                            </a:rPr>
                            <a:t>，真实数据分布</a:t>
                          </a:r>
                          <a14:m>
                            <m:oMath xmlns:m="http://schemas.openxmlformats.org/officeDocument/2006/math">
                              <m:sSub>
                                <m:sSubPr>
                                  <m:ctrlPr>
                                    <a:rPr lang="zh-CN" sz="12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200" i="1" kern="0">
                                      <a:effectLst/>
                                      <a:latin typeface="Cambria Math" panose="02040503050406030204" pitchFamily="18" charset="0"/>
                                      <a:ea typeface="华文楷体" panose="02010600040101010101" pitchFamily="2" charset="-122"/>
                                      <a:cs typeface="Times New Roman" panose="02020603050405020304" pitchFamily="18" charset="0"/>
                                    </a:rPr>
                                    <m:t>𝑝</m:t>
                                  </m:r>
                                </m:e>
                                <m:sub>
                                  <m:r>
                                    <a:rPr lang="en-US" sz="1200" i="1" kern="0">
                                      <a:effectLst/>
                                      <a:latin typeface="Cambria Math" panose="02040503050406030204" pitchFamily="18" charset="0"/>
                                      <a:ea typeface="华文楷体" panose="02010600040101010101" pitchFamily="2" charset="-122"/>
                                      <a:cs typeface="Times New Roman" panose="02020603050405020304" pitchFamily="18" charset="0"/>
                                    </a:rPr>
                                    <m:t>𝑑𝑎𝑡𝑎</m:t>
                                  </m:r>
                                </m:sub>
                              </m:sSub>
                              <m:r>
                                <a:rPr lang="en-US" sz="1200" i="1" kern="0">
                                  <a:effectLst/>
                                  <a:latin typeface="Cambria Math" panose="02040503050406030204" pitchFamily="18" charset="0"/>
                                  <a:ea typeface="华文楷体" panose="02010600040101010101" pitchFamily="2" charset="-122"/>
                                  <a:cs typeface="Times New Roman" panose="02020603050405020304" pitchFamily="18" charset="0"/>
                                </a:rPr>
                                <m:t>(</m:t>
                              </m:r>
                              <m:r>
                                <a:rPr lang="en-US" sz="1200" i="1" kern="0">
                                  <a:effectLst/>
                                  <a:latin typeface="Cambria Math" panose="02040503050406030204" pitchFamily="18" charset="0"/>
                                  <a:ea typeface="华文楷体" panose="02010600040101010101" pitchFamily="2" charset="-122"/>
                                  <a:cs typeface="Times New Roman" panose="02020603050405020304" pitchFamily="18" charset="0"/>
                                </a:rPr>
                                <m:t>𝑥</m:t>
                              </m:r>
                              <m:r>
                                <a:rPr lang="en-US" sz="1200" i="1" kern="0">
                                  <a:effectLst/>
                                  <a:latin typeface="Cambria Math" panose="02040503050406030204" pitchFamily="18" charset="0"/>
                                  <a:ea typeface="华文楷体" panose="02010600040101010101" pitchFamily="2" charset="-122"/>
                                  <a:cs typeface="Times New Roman" panose="02020603050405020304" pitchFamily="18" charset="0"/>
                                </a:rPr>
                                <m:t>)</m:t>
                              </m:r>
                            </m:oMath>
                          </a14:m>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zh-CN" sz="1200" kern="100" dirty="0">
                              <a:effectLst/>
                              <a:latin typeface="Times New Roman" panose="02020603050405020304" pitchFamily="18" charset="0"/>
                              <a:ea typeface="华文楷体" panose="02010600040101010101" pitchFamily="2" charset="-122"/>
                              <a:cs typeface="Times New Roman" panose="02020603050405020304" pitchFamily="18" charset="0"/>
                            </a:rPr>
                            <a:t>输出：神经网络参数</a:t>
                          </a:r>
                          <a14:m>
                            <m:oMath xmlns:m="http://schemas.openxmlformats.org/officeDocument/2006/math">
                              <m:sSub>
                                <m:sSubPr>
                                  <m:ctrlPr>
                                    <a:rPr lang="zh-CN" sz="12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200" i="1" kern="100">
                                      <a:effectLst/>
                                      <a:latin typeface="Cambria Math" panose="02040503050406030204" pitchFamily="18" charset="0"/>
                                      <a:ea typeface="华文楷体" panose="02010600040101010101" pitchFamily="2" charset="-122"/>
                                      <a:cs typeface="Times New Roman" panose="02020603050405020304" pitchFamily="18" charset="0"/>
                                    </a:rPr>
                                    <m:t>𝜃</m:t>
                                  </m:r>
                                </m:e>
                                <m:sub>
                                  <m:r>
                                    <a:rPr lang="en-US" sz="1200" i="1" kern="100">
                                      <a:effectLst/>
                                      <a:latin typeface="Cambria Math" panose="02040503050406030204" pitchFamily="18" charset="0"/>
                                      <a:ea typeface="华文楷体" panose="02010600040101010101" pitchFamily="2" charset="-122"/>
                                      <a:cs typeface="Times New Roman" panose="02020603050405020304" pitchFamily="18" charset="0"/>
                                    </a:rPr>
                                    <m:t>𝑑</m:t>
                                  </m:r>
                                </m:sub>
                              </m:sSub>
                            </m:oMath>
                          </a14:m>
                          <a:r>
                            <a:rPr lang="zh-CN" sz="1200" kern="100" dirty="0">
                              <a:effectLst/>
                              <a:latin typeface="Times New Roman" panose="02020603050405020304" pitchFamily="18" charset="0"/>
                              <a:ea typeface="华文楷体" panose="02010600040101010101" pitchFamily="2" charset="-122"/>
                              <a:cs typeface="Times New Roman" panose="02020603050405020304" pitchFamily="18" charset="0"/>
                            </a:rPr>
                            <a:t>、</a:t>
                          </a:r>
                          <a14:m>
                            <m:oMath xmlns:m="http://schemas.openxmlformats.org/officeDocument/2006/math">
                              <m:sSub>
                                <m:sSubPr>
                                  <m:ctrlPr>
                                    <a:rPr lang="zh-CN" sz="12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200" i="1" kern="100">
                                      <a:effectLst/>
                                      <a:latin typeface="Cambria Math" panose="02040503050406030204" pitchFamily="18" charset="0"/>
                                      <a:ea typeface="华文楷体" panose="02010600040101010101" pitchFamily="2" charset="-122"/>
                                      <a:cs typeface="Times New Roman" panose="02020603050405020304" pitchFamily="18" charset="0"/>
                                    </a:rPr>
                                    <m:t>𝜃</m:t>
                                  </m:r>
                                </m:e>
                                <m:sub>
                                  <m:r>
                                    <a:rPr lang="en-US" sz="1200" i="1" kern="100">
                                      <a:effectLst/>
                                      <a:latin typeface="Cambria Math" panose="02040503050406030204" pitchFamily="18" charset="0"/>
                                      <a:ea typeface="华文楷体" panose="02010600040101010101" pitchFamily="2" charset="-122"/>
                                      <a:cs typeface="Times New Roman" panose="02020603050405020304" pitchFamily="18" charset="0"/>
                                    </a:rPr>
                                    <m:t>𝑔</m:t>
                                  </m:r>
                                </m:sub>
                              </m:sSub>
                            </m:oMath>
                          </a14:m>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22049173"/>
                      </a:ext>
                    </a:extLst>
                  </a:tr>
                  <a:tr h="3146742">
                    <a:tc>
                      <a:txBody>
                        <a:bodyPr/>
                        <a:lstStyle/>
                        <a:p>
                          <a:pPr algn="just"/>
                          <a:r>
                            <a:rPr lang="zh-CN" sz="1200" kern="100" dirty="0">
                              <a:effectLst/>
                              <a:latin typeface="Times New Roman" panose="02020603050405020304" pitchFamily="18" charset="0"/>
                              <a:ea typeface="华文楷体" panose="02010600040101010101" pitchFamily="2" charset="-122"/>
                              <a:cs typeface="Times New Roman" panose="02020603050405020304" pitchFamily="18" charset="0"/>
                            </a:rPr>
                            <a:t>算法步骤：</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zh-CN" sz="1200" kern="100" dirty="0">
                              <a:effectLst/>
                              <a:latin typeface="Times New Roman" panose="02020603050405020304" pitchFamily="18" charset="0"/>
                              <a:ea typeface="华文楷体" panose="02010600040101010101" pitchFamily="2" charset="-122"/>
                              <a:cs typeface="Times New Roman" panose="02020603050405020304" pitchFamily="18" charset="0"/>
                            </a:rPr>
                            <a:t>每轮训练循环执行：</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p>
                          <a:pPr indent="304800" algn="just"/>
                          <a:r>
                            <a:rPr lang="zh-CN" sz="1200" kern="100" dirty="0">
                              <a:effectLst/>
                              <a:latin typeface="Times New Roman" panose="02020603050405020304" pitchFamily="18" charset="0"/>
                              <a:ea typeface="华文楷体" panose="02010600040101010101" pitchFamily="2" charset="-122"/>
                              <a:cs typeface="Times New Roman" panose="02020603050405020304" pitchFamily="18" charset="0"/>
                            </a:rPr>
                            <a:t>训练</a:t>
                          </a:r>
                          <a:r>
                            <a:rPr lang="en-US" sz="1200" kern="100" dirty="0">
                              <a:effectLst/>
                              <a:latin typeface="Times New Roman" panose="02020603050405020304" pitchFamily="18" charset="0"/>
                              <a:ea typeface="华文楷体" panose="02010600040101010101" pitchFamily="2" charset="-122"/>
                              <a:cs typeface="Times New Roman" panose="02020603050405020304" pitchFamily="18" charset="0"/>
                            </a:rPr>
                            <a:t>k</a:t>
                          </a:r>
                          <a:r>
                            <a:rPr lang="zh-CN" sz="1200" kern="100" dirty="0">
                              <a:effectLst/>
                              <a:latin typeface="Times New Roman" panose="02020603050405020304" pitchFamily="18" charset="0"/>
                              <a:ea typeface="华文楷体" panose="02010600040101010101" pitchFamily="2" charset="-122"/>
                              <a:cs typeface="Times New Roman" panose="02020603050405020304" pitchFamily="18" charset="0"/>
                            </a:rPr>
                            <a:t>轮判别器：</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p>
                          <a:pPr indent="609600" algn="just"/>
                          <a:r>
                            <a:rPr lang="zh-CN" sz="1200" kern="100" dirty="0">
                              <a:effectLst/>
                              <a:latin typeface="Times New Roman" panose="02020603050405020304" pitchFamily="18" charset="0"/>
                              <a:ea typeface="华文楷体" panose="02010600040101010101" pitchFamily="2" charset="-122"/>
                              <a:cs typeface="Times New Roman" panose="02020603050405020304" pitchFamily="18" charset="0"/>
                            </a:rPr>
                            <a:t>从噪声分布</a:t>
                          </a:r>
                          <a14:m>
                            <m:oMath xmlns:m="http://schemas.openxmlformats.org/officeDocument/2006/math">
                              <m:sSub>
                                <m:sSubPr>
                                  <m:ctrlPr>
                                    <a:rPr lang="zh-CN" sz="12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200" i="1" kern="0">
                                      <a:effectLst/>
                                      <a:latin typeface="Cambria Math" panose="02040503050406030204" pitchFamily="18" charset="0"/>
                                      <a:ea typeface="华文楷体" panose="02010600040101010101" pitchFamily="2" charset="-122"/>
                                      <a:cs typeface="Times New Roman" panose="02020603050405020304" pitchFamily="18" charset="0"/>
                                    </a:rPr>
                                    <m:t>𝑝</m:t>
                                  </m:r>
                                </m:e>
                                <m:sub>
                                  <m:r>
                                    <a:rPr lang="en-US" sz="1200" i="1" kern="0">
                                      <a:effectLst/>
                                      <a:latin typeface="Cambria Math" panose="02040503050406030204" pitchFamily="18" charset="0"/>
                                      <a:ea typeface="华文楷体" panose="02010600040101010101" pitchFamily="2" charset="-122"/>
                                      <a:cs typeface="Times New Roman" panose="02020603050405020304" pitchFamily="18" charset="0"/>
                                    </a:rPr>
                                    <m:t>𝑧</m:t>
                                  </m:r>
                                </m:sub>
                              </m:sSub>
                              <m:r>
                                <a:rPr lang="en-US" sz="1200" kern="0">
                                  <a:effectLst/>
                                  <a:latin typeface="Cambria Math" panose="02040503050406030204" pitchFamily="18" charset="0"/>
                                  <a:ea typeface="华文楷体" panose="02010600040101010101" pitchFamily="2" charset="-122"/>
                                  <a:cs typeface="Times New Roman" panose="02020603050405020304" pitchFamily="18" charset="0"/>
                                </a:rPr>
                                <m:t>(</m:t>
                              </m:r>
                              <m:r>
                                <a:rPr lang="en-US" sz="1200" i="1" kern="0">
                                  <a:effectLst/>
                                  <a:latin typeface="Cambria Math" panose="02040503050406030204" pitchFamily="18" charset="0"/>
                                  <a:ea typeface="华文楷体" panose="02010600040101010101" pitchFamily="2" charset="-122"/>
                                  <a:cs typeface="Times New Roman" panose="02020603050405020304" pitchFamily="18" charset="0"/>
                                </a:rPr>
                                <m:t>𝑧</m:t>
                              </m:r>
                              <m:r>
                                <a:rPr lang="en-US" sz="1200" kern="0">
                                  <a:effectLst/>
                                  <a:latin typeface="Cambria Math" panose="02040503050406030204" pitchFamily="18" charset="0"/>
                                  <a:ea typeface="华文楷体" panose="02010600040101010101" pitchFamily="2" charset="-122"/>
                                  <a:cs typeface="Times New Roman" panose="02020603050405020304" pitchFamily="18" charset="0"/>
                                </a:rPr>
                                <m:t>)</m:t>
                              </m:r>
                            </m:oMath>
                          </a14:m>
                          <a:r>
                            <a:rPr lang="zh-CN" sz="1200" kern="0" dirty="0">
                              <a:effectLst/>
                              <a:latin typeface="Times New Roman" panose="02020603050405020304" pitchFamily="18" charset="0"/>
                              <a:ea typeface="华文楷体" panose="02010600040101010101" pitchFamily="2" charset="-122"/>
                              <a:cs typeface="Times New Roman" panose="02020603050405020304" pitchFamily="18" charset="0"/>
                            </a:rPr>
                            <a:t>中采样</a:t>
                          </a:r>
                          <a14:m>
                            <m:oMath xmlns:m="http://schemas.openxmlformats.org/officeDocument/2006/math">
                              <m:r>
                                <a:rPr lang="en-US" sz="1200" i="1" kern="0">
                                  <a:effectLst/>
                                  <a:latin typeface="Cambria Math" panose="02040503050406030204" pitchFamily="18" charset="0"/>
                                  <a:ea typeface="Cambria Math" panose="02040503050406030204" pitchFamily="18" charset="0"/>
                                  <a:cs typeface="Times New Roman" panose="02020603050405020304" pitchFamily="18" charset="0"/>
                                </a:rPr>
                                <m:t>𝑚</m:t>
                              </m:r>
                            </m:oMath>
                          </a14:m>
                          <a:r>
                            <a:rPr lang="zh-CN" sz="1200" kern="0" dirty="0">
                              <a:effectLst/>
                              <a:latin typeface="Times New Roman" panose="02020603050405020304" pitchFamily="18" charset="0"/>
                              <a:ea typeface="华文楷体" panose="02010600040101010101" pitchFamily="2" charset="-122"/>
                              <a:cs typeface="Times New Roman" panose="02020603050405020304" pitchFamily="18" charset="0"/>
                            </a:rPr>
                            <a:t>个样本</a:t>
                          </a:r>
                          <a14:m>
                            <m:oMath xmlns:m="http://schemas.openxmlformats.org/officeDocument/2006/math">
                              <m:r>
                                <a:rPr lang="en-US" sz="1200" kern="0">
                                  <a:effectLst/>
                                  <a:latin typeface="Cambria Math" panose="02040503050406030204" pitchFamily="18" charset="0"/>
                                  <a:ea typeface="华文楷体" panose="02010600040101010101" pitchFamily="2" charset="-122"/>
                                  <a:cs typeface="Times New Roman" panose="02020603050405020304" pitchFamily="18" charset="0"/>
                                </a:rPr>
                                <m:t>{</m:t>
                              </m:r>
                              <m:sSup>
                                <m:sSupPr>
                                  <m:ctrlPr>
                                    <a:rPr lang="zh-CN" sz="12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sz="1200" i="1" kern="0">
                                      <a:effectLst/>
                                      <a:latin typeface="Cambria Math" panose="02040503050406030204" pitchFamily="18" charset="0"/>
                                      <a:ea typeface="华文楷体" panose="02010600040101010101" pitchFamily="2" charset="-122"/>
                                      <a:cs typeface="Times New Roman" panose="02020603050405020304" pitchFamily="18" charset="0"/>
                                    </a:rPr>
                                    <m:t>𝑧</m:t>
                                  </m:r>
                                </m:e>
                                <m:sup>
                                  <m:d>
                                    <m:dPr>
                                      <m:ctrlPr>
                                        <a:rPr lang="zh-CN" sz="12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sz="1200" i="1" kern="0">
                                          <a:effectLst/>
                                          <a:latin typeface="Cambria Math" panose="02040503050406030204" pitchFamily="18" charset="0"/>
                                          <a:ea typeface="华文楷体" panose="02010600040101010101" pitchFamily="2" charset="-122"/>
                                          <a:cs typeface="Times New Roman" panose="02020603050405020304" pitchFamily="18" charset="0"/>
                                        </a:rPr>
                                        <m:t>1</m:t>
                                      </m:r>
                                    </m:e>
                                  </m:d>
                                </m:sup>
                              </m:sSup>
                              <m:r>
                                <a:rPr lang="en-US" sz="1200" kern="0">
                                  <a:effectLst/>
                                  <a:latin typeface="Cambria Math" panose="02040503050406030204" pitchFamily="18" charset="0"/>
                                  <a:ea typeface="华文楷体" panose="02010600040101010101" pitchFamily="2" charset="-122"/>
                                  <a:cs typeface="Times New Roman" panose="02020603050405020304" pitchFamily="18" charset="0"/>
                                </a:rPr>
                                <m:t>,</m:t>
                              </m:r>
                              <m:sSup>
                                <m:sSupPr>
                                  <m:ctrlPr>
                                    <a:rPr lang="zh-CN" sz="12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sz="1200" i="1" kern="0">
                                      <a:effectLst/>
                                      <a:latin typeface="Cambria Math" panose="02040503050406030204" pitchFamily="18" charset="0"/>
                                      <a:ea typeface="华文楷体" panose="02010600040101010101" pitchFamily="2" charset="-122"/>
                                      <a:cs typeface="Times New Roman" panose="02020603050405020304" pitchFamily="18" charset="0"/>
                                    </a:rPr>
                                    <m:t>𝑧</m:t>
                                  </m:r>
                                </m:e>
                                <m:sup>
                                  <m:d>
                                    <m:dPr>
                                      <m:ctrlPr>
                                        <a:rPr lang="zh-CN" sz="12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sz="1200" i="1" kern="0">
                                          <a:effectLst/>
                                          <a:latin typeface="Cambria Math" panose="02040503050406030204" pitchFamily="18" charset="0"/>
                                          <a:ea typeface="华文楷体" panose="02010600040101010101" pitchFamily="2" charset="-122"/>
                                          <a:cs typeface="Times New Roman" panose="02020603050405020304" pitchFamily="18" charset="0"/>
                                        </a:rPr>
                                        <m:t>2</m:t>
                                      </m:r>
                                    </m:e>
                                  </m:d>
                                </m:sup>
                              </m:sSup>
                              <m:r>
                                <a:rPr lang="en-US" sz="1200" kern="0">
                                  <a:effectLst/>
                                  <a:latin typeface="Cambria Math" panose="02040503050406030204" pitchFamily="18" charset="0"/>
                                  <a:ea typeface="华文楷体" panose="02010600040101010101" pitchFamily="2" charset="-122"/>
                                  <a:cs typeface="Times New Roman" panose="02020603050405020304" pitchFamily="18" charset="0"/>
                                </a:rPr>
                                <m:t>,</m:t>
                              </m:r>
                              <m:sSup>
                                <m:sSupPr>
                                  <m:ctrlPr>
                                    <a:rPr lang="zh-CN" sz="12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sz="1200" i="1" kern="0">
                                      <a:effectLst/>
                                      <a:latin typeface="Cambria Math" panose="02040503050406030204" pitchFamily="18" charset="0"/>
                                      <a:ea typeface="华文楷体" panose="02010600040101010101" pitchFamily="2" charset="-122"/>
                                      <a:cs typeface="Times New Roman" panose="02020603050405020304" pitchFamily="18" charset="0"/>
                                    </a:rPr>
                                    <m:t>𝑧</m:t>
                                  </m:r>
                                </m:e>
                                <m:sup>
                                  <m:d>
                                    <m:dPr>
                                      <m:ctrlPr>
                                        <a:rPr lang="zh-CN" sz="12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sz="1200" i="1" kern="0">
                                          <a:effectLst/>
                                          <a:latin typeface="Cambria Math" panose="02040503050406030204" pitchFamily="18" charset="0"/>
                                          <a:ea typeface="华文楷体" panose="02010600040101010101" pitchFamily="2" charset="-122"/>
                                          <a:cs typeface="Times New Roman" panose="02020603050405020304" pitchFamily="18" charset="0"/>
                                        </a:rPr>
                                        <m:t>3</m:t>
                                      </m:r>
                                    </m:e>
                                  </m:d>
                                </m:sup>
                              </m:sSup>
                              <m:r>
                                <a:rPr lang="en-US" sz="1200" kern="0">
                                  <a:effectLst/>
                                  <a:latin typeface="Cambria Math" panose="02040503050406030204" pitchFamily="18" charset="0"/>
                                  <a:ea typeface="华文楷体" panose="02010600040101010101" pitchFamily="2" charset="-122"/>
                                  <a:cs typeface="Times New Roman" panose="02020603050405020304" pitchFamily="18" charset="0"/>
                                </a:rPr>
                                <m:t>…</m:t>
                              </m:r>
                              <m:sSup>
                                <m:sSupPr>
                                  <m:ctrlPr>
                                    <a:rPr lang="zh-CN" sz="12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sz="1200" i="1" kern="0">
                                      <a:effectLst/>
                                      <a:latin typeface="Cambria Math" panose="02040503050406030204" pitchFamily="18" charset="0"/>
                                      <a:ea typeface="华文楷体" panose="02010600040101010101" pitchFamily="2" charset="-122"/>
                                      <a:cs typeface="Times New Roman" panose="02020603050405020304" pitchFamily="18" charset="0"/>
                                    </a:rPr>
                                    <m:t>𝑧</m:t>
                                  </m:r>
                                </m:e>
                                <m:sup>
                                  <m:d>
                                    <m:dPr>
                                      <m:ctrlPr>
                                        <a:rPr lang="zh-CN" sz="12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sz="1200" i="1" kern="0">
                                          <a:effectLst/>
                                          <a:latin typeface="Cambria Math" panose="02040503050406030204" pitchFamily="18" charset="0"/>
                                          <a:ea typeface="华文楷体" panose="02010600040101010101" pitchFamily="2" charset="-122"/>
                                          <a:cs typeface="Times New Roman" panose="02020603050405020304" pitchFamily="18" charset="0"/>
                                        </a:rPr>
                                        <m:t>𝑚</m:t>
                                      </m:r>
                                    </m:e>
                                  </m:d>
                                </m:sup>
                              </m:sSup>
                              <m:r>
                                <a:rPr lang="en-US" sz="1200" i="1" kern="0">
                                  <a:effectLst/>
                                  <a:latin typeface="Cambria Math" panose="02040503050406030204" pitchFamily="18" charset="0"/>
                                  <a:ea typeface="华文楷体" panose="02010600040101010101" pitchFamily="2" charset="-122"/>
                                  <a:cs typeface="Times New Roman" panose="02020603050405020304" pitchFamily="18" charset="0"/>
                                </a:rPr>
                                <m:t>}</m:t>
                              </m:r>
                            </m:oMath>
                          </a14:m>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p>
                          <a:pPr indent="609600" algn="just"/>
                          <a:r>
                            <a:rPr lang="zh-CN" sz="1200" kern="100" dirty="0">
                              <a:effectLst/>
                              <a:latin typeface="Times New Roman" panose="02020603050405020304" pitchFamily="18" charset="0"/>
                              <a:ea typeface="华文楷体" panose="02010600040101010101" pitchFamily="2" charset="-122"/>
                              <a:cs typeface="Times New Roman" panose="02020603050405020304" pitchFamily="18" charset="0"/>
                            </a:rPr>
                            <a:t>从真实数据分布</a:t>
                          </a:r>
                          <a14:m>
                            <m:oMath xmlns:m="http://schemas.openxmlformats.org/officeDocument/2006/math">
                              <m:sSub>
                                <m:sSubPr>
                                  <m:ctrlPr>
                                    <a:rPr lang="zh-CN" sz="12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200" i="1" kern="0">
                                      <a:effectLst/>
                                      <a:latin typeface="Cambria Math" panose="02040503050406030204" pitchFamily="18" charset="0"/>
                                      <a:ea typeface="华文楷体" panose="02010600040101010101" pitchFamily="2" charset="-122"/>
                                      <a:cs typeface="Times New Roman" panose="02020603050405020304" pitchFamily="18" charset="0"/>
                                    </a:rPr>
                                    <m:t>𝑝</m:t>
                                  </m:r>
                                </m:e>
                                <m:sub>
                                  <m:r>
                                    <a:rPr lang="en-US" sz="1200" i="1" kern="0">
                                      <a:effectLst/>
                                      <a:latin typeface="Cambria Math" panose="02040503050406030204" pitchFamily="18" charset="0"/>
                                      <a:ea typeface="华文楷体" panose="02010600040101010101" pitchFamily="2" charset="-122"/>
                                      <a:cs typeface="Times New Roman" panose="02020603050405020304" pitchFamily="18" charset="0"/>
                                    </a:rPr>
                                    <m:t>𝑑𝑎𝑡𝑎</m:t>
                                  </m:r>
                                </m:sub>
                              </m:sSub>
                              <m:r>
                                <a:rPr lang="en-US" sz="1200" i="1" kern="0">
                                  <a:effectLst/>
                                  <a:latin typeface="Cambria Math" panose="02040503050406030204" pitchFamily="18" charset="0"/>
                                  <a:ea typeface="华文楷体" panose="02010600040101010101" pitchFamily="2" charset="-122"/>
                                  <a:cs typeface="Times New Roman" panose="02020603050405020304" pitchFamily="18" charset="0"/>
                                </a:rPr>
                                <m:t>(</m:t>
                              </m:r>
                              <m:r>
                                <a:rPr lang="en-US" sz="1200" i="1" kern="0">
                                  <a:effectLst/>
                                  <a:latin typeface="Cambria Math" panose="02040503050406030204" pitchFamily="18" charset="0"/>
                                  <a:ea typeface="华文楷体" panose="02010600040101010101" pitchFamily="2" charset="-122"/>
                                  <a:cs typeface="Times New Roman" panose="02020603050405020304" pitchFamily="18" charset="0"/>
                                </a:rPr>
                                <m:t>𝑥</m:t>
                              </m:r>
                              <m:r>
                                <a:rPr lang="en-US" sz="1200" i="1" kern="0">
                                  <a:effectLst/>
                                  <a:latin typeface="Cambria Math" panose="02040503050406030204" pitchFamily="18" charset="0"/>
                                  <a:ea typeface="华文楷体" panose="02010600040101010101" pitchFamily="2" charset="-122"/>
                                  <a:cs typeface="Times New Roman" panose="02020603050405020304" pitchFamily="18" charset="0"/>
                                </a:rPr>
                                <m:t>)</m:t>
                              </m:r>
                            </m:oMath>
                          </a14:m>
                          <a:r>
                            <a:rPr lang="zh-CN" sz="1200" kern="100" dirty="0">
                              <a:effectLst/>
                              <a:latin typeface="Times New Roman" panose="02020603050405020304" pitchFamily="18" charset="0"/>
                              <a:ea typeface="华文楷体" panose="02010600040101010101" pitchFamily="2" charset="-122"/>
                              <a:cs typeface="Times New Roman" panose="02020603050405020304" pitchFamily="18" charset="0"/>
                            </a:rPr>
                            <a:t>中采样</a:t>
                          </a:r>
                          <a14:m>
                            <m:oMath xmlns:m="http://schemas.openxmlformats.org/officeDocument/2006/math">
                              <m:r>
                                <a:rPr lang="en-US" sz="1200" i="1" kern="0">
                                  <a:effectLst/>
                                  <a:latin typeface="Cambria Math" panose="02040503050406030204" pitchFamily="18" charset="0"/>
                                  <a:ea typeface="Cambria Math" panose="02040503050406030204" pitchFamily="18" charset="0"/>
                                  <a:cs typeface="Times New Roman" panose="02020603050405020304" pitchFamily="18" charset="0"/>
                                </a:rPr>
                                <m:t>𝑚</m:t>
                              </m:r>
                            </m:oMath>
                          </a14:m>
                          <a:r>
                            <a:rPr lang="zh-CN" sz="1200" kern="100" dirty="0">
                              <a:effectLst/>
                              <a:latin typeface="Times New Roman" panose="02020603050405020304" pitchFamily="18" charset="0"/>
                              <a:ea typeface="华文楷体" panose="02010600040101010101" pitchFamily="2" charset="-122"/>
                              <a:cs typeface="Times New Roman" panose="02020603050405020304" pitchFamily="18" charset="0"/>
                            </a:rPr>
                            <a:t>个样本</a:t>
                          </a:r>
                          <a14:m>
                            <m:oMath xmlns:m="http://schemas.openxmlformats.org/officeDocument/2006/math">
                              <m:r>
                                <a:rPr lang="en-US" sz="1200" kern="0">
                                  <a:effectLst/>
                                  <a:latin typeface="Cambria Math" panose="02040503050406030204" pitchFamily="18" charset="0"/>
                                  <a:ea typeface="华文楷体" panose="02010600040101010101" pitchFamily="2" charset="-122"/>
                                  <a:cs typeface="Times New Roman" panose="02020603050405020304" pitchFamily="18" charset="0"/>
                                </a:rPr>
                                <m:t>{</m:t>
                              </m:r>
                              <m:sSup>
                                <m:sSupPr>
                                  <m:ctrlPr>
                                    <a:rPr lang="zh-CN" sz="12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sz="1200" i="1" kern="0">
                                      <a:effectLst/>
                                      <a:latin typeface="Cambria Math" panose="02040503050406030204" pitchFamily="18" charset="0"/>
                                      <a:ea typeface="华文楷体" panose="02010600040101010101" pitchFamily="2" charset="-122"/>
                                      <a:cs typeface="Times New Roman" panose="02020603050405020304" pitchFamily="18" charset="0"/>
                                    </a:rPr>
                                    <m:t>𝑥</m:t>
                                  </m:r>
                                </m:e>
                                <m:sup>
                                  <m:d>
                                    <m:dPr>
                                      <m:ctrlPr>
                                        <a:rPr lang="zh-CN" sz="12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sz="1200" i="1" kern="0">
                                          <a:effectLst/>
                                          <a:latin typeface="Cambria Math" panose="02040503050406030204" pitchFamily="18" charset="0"/>
                                          <a:ea typeface="华文楷体" panose="02010600040101010101" pitchFamily="2" charset="-122"/>
                                          <a:cs typeface="Times New Roman" panose="02020603050405020304" pitchFamily="18" charset="0"/>
                                        </a:rPr>
                                        <m:t>1</m:t>
                                      </m:r>
                                    </m:e>
                                  </m:d>
                                </m:sup>
                              </m:sSup>
                              <m:r>
                                <a:rPr lang="en-US" sz="1200" kern="0">
                                  <a:effectLst/>
                                  <a:latin typeface="Cambria Math" panose="02040503050406030204" pitchFamily="18" charset="0"/>
                                  <a:ea typeface="华文楷体" panose="02010600040101010101" pitchFamily="2" charset="-122"/>
                                  <a:cs typeface="Times New Roman" panose="02020603050405020304" pitchFamily="18" charset="0"/>
                                </a:rPr>
                                <m:t>,</m:t>
                              </m:r>
                              <m:sSup>
                                <m:sSupPr>
                                  <m:ctrlPr>
                                    <a:rPr lang="zh-CN" sz="12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sz="1200" i="1" kern="0">
                                      <a:effectLst/>
                                      <a:latin typeface="Cambria Math" panose="02040503050406030204" pitchFamily="18" charset="0"/>
                                      <a:ea typeface="华文楷体" panose="02010600040101010101" pitchFamily="2" charset="-122"/>
                                      <a:cs typeface="Times New Roman" panose="02020603050405020304" pitchFamily="18" charset="0"/>
                                    </a:rPr>
                                    <m:t>𝑥</m:t>
                                  </m:r>
                                </m:e>
                                <m:sup>
                                  <m:d>
                                    <m:dPr>
                                      <m:ctrlPr>
                                        <a:rPr lang="zh-CN" sz="12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sz="1200" i="1" kern="0">
                                          <a:effectLst/>
                                          <a:latin typeface="Cambria Math" panose="02040503050406030204" pitchFamily="18" charset="0"/>
                                          <a:ea typeface="华文楷体" panose="02010600040101010101" pitchFamily="2" charset="-122"/>
                                          <a:cs typeface="Times New Roman" panose="02020603050405020304" pitchFamily="18" charset="0"/>
                                        </a:rPr>
                                        <m:t>2</m:t>
                                      </m:r>
                                    </m:e>
                                  </m:d>
                                </m:sup>
                              </m:sSup>
                              <m:r>
                                <a:rPr lang="en-US" sz="1200" kern="0">
                                  <a:effectLst/>
                                  <a:latin typeface="Cambria Math" panose="02040503050406030204" pitchFamily="18" charset="0"/>
                                  <a:ea typeface="华文楷体" panose="02010600040101010101" pitchFamily="2" charset="-122"/>
                                  <a:cs typeface="Times New Roman" panose="02020603050405020304" pitchFamily="18" charset="0"/>
                                </a:rPr>
                                <m:t>,</m:t>
                              </m:r>
                              <m:sSup>
                                <m:sSupPr>
                                  <m:ctrlPr>
                                    <a:rPr lang="zh-CN" sz="12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sz="1200" i="1" kern="0">
                                      <a:effectLst/>
                                      <a:latin typeface="Cambria Math" panose="02040503050406030204" pitchFamily="18" charset="0"/>
                                      <a:ea typeface="华文楷体" panose="02010600040101010101" pitchFamily="2" charset="-122"/>
                                      <a:cs typeface="Times New Roman" panose="02020603050405020304" pitchFamily="18" charset="0"/>
                                    </a:rPr>
                                    <m:t>𝑥</m:t>
                                  </m:r>
                                </m:e>
                                <m:sup>
                                  <m:d>
                                    <m:dPr>
                                      <m:ctrlPr>
                                        <a:rPr lang="zh-CN" sz="12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sz="1200" i="1" kern="0">
                                          <a:effectLst/>
                                          <a:latin typeface="Cambria Math" panose="02040503050406030204" pitchFamily="18" charset="0"/>
                                          <a:ea typeface="华文楷体" panose="02010600040101010101" pitchFamily="2" charset="-122"/>
                                          <a:cs typeface="Times New Roman" panose="02020603050405020304" pitchFamily="18" charset="0"/>
                                        </a:rPr>
                                        <m:t>3</m:t>
                                      </m:r>
                                    </m:e>
                                  </m:d>
                                </m:sup>
                              </m:sSup>
                              <m:r>
                                <a:rPr lang="en-US" sz="1200" kern="0">
                                  <a:effectLst/>
                                  <a:latin typeface="Cambria Math" panose="02040503050406030204" pitchFamily="18" charset="0"/>
                                  <a:ea typeface="华文楷体" panose="02010600040101010101" pitchFamily="2" charset="-122"/>
                                  <a:cs typeface="Times New Roman" panose="02020603050405020304" pitchFamily="18" charset="0"/>
                                </a:rPr>
                                <m:t>…</m:t>
                              </m:r>
                              <m:sSup>
                                <m:sSupPr>
                                  <m:ctrlPr>
                                    <a:rPr lang="zh-CN" sz="12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sz="1200" i="1" kern="0">
                                      <a:effectLst/>
                                      <a:latin typeface="Cambria Math" panose="02040503050406030204" pitchFamily="18" charset="0"/>
                                      <a:ea typeface="华文楷体" panose="02010600040101010101" pitchFamily="2" charset="-122"/>
                                      <a:cs typeface="Times New Roman" panose="02020603050405020304" pitchFamily="18" charset="0"/>
                                    </a:rPr>
                                    <m:t>𝑥</m:t>
                                  </m:r>
                                </m:e>
                                <m:sup>
                                  <m:d>
                                    <m:dPr>
                                      <m:ctrlPr>
                                        <a:rPr lang="zh-CN" sz="12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sz="1200" i="1" kern="0">
                                          <a:effectLst/>
                                          <a:latin typeface="Cambria Math" panose="02040503050406030204" pitchFamily="18" charset="0"/>
                                          <a:ea typeface="华文楷体" panose="02010600040101010101" pitchFamily="2" charset="-122"/>
                                          <a:cs typeface="Times New Roman" panose="02020603050405020304" pitchFamily="18" charset="0"/>
                                        </a:rPr>
                                        <m:t>𝑚</m:t>
                                      </m:r>
                                    </m:e>
                                  </m:d>
                                </m:sup>
                              </m:sSup>
                              <m:r>
                                <a:rPr lang="en-US" sz="1200" kern="100">
                                  <a:effectLst/>
                                  <a:latin typeface="Cambria Math" panose="02040503050406030204" pitchFamily="18" charset="0"/>
                                  <a:ea typeface="华文楷体" panose="02010600040101010101" pitchFamily="2" charset="-122"/>
                                  <a:cs typeface="Times New Roman" panose="02020603050405020304" pitchFamily="18" charset="0"/>
                                </a:rPr>
                                <m:t>}</m:t>
                              </m:r>
                            </m:oMath>
                          </a14:m>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p>
                          <a:pPr indent="609600" algn="just"/>
                          <a:r>
                            <a:rPr lang="zh-CN" sz="1200" kern="100" dirty="0">
                              <a:effectLst/>
                              <a:latin typeface="Times New Roman" panose="02020603050405020304" pitchFamily="18" charset="0"/>
                              <a:ea typeface="华文楷体" panose="02010600040101010101" pitchFamily="2" charset="-122"/>
                              <a:cs typeface="Times New Roman" panose="02020603050405020304" pitchFamily="18" charset="0"/>
                            </a:rPr>
                            <a:t>沿梯度上升方向更新判别器参数：</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p>
                          <a:pPr indent="304800" algn="just"/>
                          <a14:m>
                            <m:oMathPara xmlns:m="http://schemas.openxmlformats.org/officeDocument/2006/math">
                              <m:oMathParaPr>
                                <m:jc m:val="centerGroup"/>
                              </m:oMathParaPr>
                              <m:oMath xmlns:m="http://schemas.openxmlformats.org/officeDocument/2006/math">
                                <m:sSub>
                                  <m:sSubPr>
                                    <m:ctrlPr>
                                      <a:rPr lang="zh-CN" sz="12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sz="1200" kern="100">
                                        <a:effectLst/>
                                        <a:latin typeface="Cambria Math" panose="02040503050406030204" pitchFamily="18" charset="0"/>
                                        <a:ea typeface="华文楷体" panose="02010600040101010101" pitchFamily="2" charset="-122"/>
                                        <a:cs typeface="Times New Roman" panose="02020603050405020304" pitchFamily="18" charset="0"/>
                                      </a:rPr>
                                      <m:t>∇</m:t>
                                    </m:r>
                                  </m:e>
                                  <m:sub>
                                    <m:sSub>
                                      <m:sSubPr>
                                        <m:ctrlPr>
                                          <a:rPr lang="zh-CN" sz="12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200" i="1" kern="100">
                                            <a:effectLst/>
                                            <a:latin typeface="Cambria Math" panose="02040503050406030204" pitchFamily="18" charset="0"/>
                                            <a:ea typeface="华文楷体" panose="02010600040101010101" pitchFamily="2" charset="-122"/>
                                            <a:cs typeface="Times New Roman" panose="02020603050405020304" pitchFamily="18" charset="0"/>
                                          </a:rPr>
                                          <m:t>𝜃</m:t>
                                        </m:r>
                                      </m:e>
                                      <m:sub>
                                        <m:r>
                                          <a:rPr lang="en-US" sz="1200" i="1" kern="100">
                                            <a:effectLst/>
                                            <a:latin typeface="Cambria Math" panose="02040503050406030204" pitchFamily="18" charset="0"/>
                                            <a:ea typeface="华文楷体" panose="02010600040101010101" pitchFamily="2" charset="-122"/>
                                            <a:cs typeface="Times New Roman" panose="02020603050405020304" pitchFamily="18" charset="0"/>
                                          </a:rPr>
                                          <m:t>𝑑</m:t>
                                        </m:r>
                                      </m:sub>
                                    </m:sSub>
                                  </m:sub>
                                </m:sSub>
                                <m:f>
                                  <m:fPr>
                                    <m:ctrlPr>
                                      <a:rPr lang="zh-CN" sz="1200" i="1" kern="100">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sz="1200" kern="100">
                                        <a:effectLst/>
                                        <a:latin typeface="Cambria Math" panose="02040503050406030204" pitchFamily="18" charset="0"/>
                                        <a:ea typeface="华文楷体" panose="02010600040101010101" pitchFamily="2" charset="-122"/>
                                        <a:cs typeface="Times New Roman" panose="02020603050405020304" pitchFamily="18" charset="0"/>
                                      </a:rPr>
                                      <m:t>1</m:t>
                                    </m:r>
                                  </m:num>
                                  <m:den>
                                    <m:r>
                                      <m:rPr>
                                        <m:sty m:val="p"/>
                                      </m:rPr>
                                      <a:rPr lang="en-US" sz="1200" kern="100">
                                        <a:effectLst/>
                                        <a:latin typeface="Cambria Math" panose="02040503050406030204" pitchFamily="18" charset="0"/>
                                        <a:ea typeface="华文楷体" panose="02010600040101010101" pitchFamily="2" charset="-122"/>
                                        <a:cs typeface="Times New Roman" panose="02020603050405020304" pitchFamily="18" charset="0"/>
                                      </a:rPr>
                                      <m:t>m</m:t>
                                    </m:r>
                                  </m:den>
                                </m:f>
                                <m:nary>
                                  <m:naryPr>
                                    <m:chr m:val="∑"/>
                                    <m:limLoc m:val="undOvr"/>
                                    <m:ctrlPr>
                                      <a:rPr lang="zh-CN" sz="1200" i="1" kern="100">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sz="1200" i="1" kern="100">
                                        <a:effectLst/>
                                        <a:latin typeface="Cambria Math" panose="02040503050406030204" pitchFamily="18" charset="0"/>
                                        <a:ea typeface="华文楷体" panose="02010600040101010101" pitchFamily="2" charset="-122"/>
                                        <a:cs typeface="Times New Roman" panose="02020603050405020304" pitchFamily="18" charset="0"/>
                                      </a:rPr>
                                      <m:t>𝑖</m:t>
                                    </m:r>
                                    <m:r>
                                      <a:rPr lang="en-US" sz="1200" i="1" kern="100">
                                        <a:effectLst/>
                                        <a:latin typeface="Cambria Math" panose="02040503050406030204" pitchFamily="18" charset="0"/>
                                        <a:ea typeface="华文楷体" panose="02010600040101010101" pitchFamily="2" charset="-122"/>
                                        <a:cs typeface="Times New Roman" panose="02020603050405020304" pitchFamily="18" charset="0"/>
                                      </a:rPr>
                                      <m:t>=1</m:t>
                                    </m:r>
                                  </m:sub>
                                  <m:sup>
                                    <m:r>
                                      <a:rPr lang="en-US" sz="1200" i="1" kern="100">
                                        <a:effectLst/>
                                        <a:latin typeface="Cambria Math" panose="02040503050406030204" pitchFamily="18" charset="0"/>
                                        <a:ea typeface="华文楷体" panose="02010600040101010101" pitchFamily="2" charset="-122"/>
                                        <a:cs typeface="Times New Roman" panose="02020603050405020304" pitchFamily="18" charset="0"/>
                                      </a:rPr>
                                      <m:t>𝑚</m:t>
                                    </m:r>
                                  </m:sup>
                                  <m:e>
                                    <m:r>
                                      <a:rPr lang="en-US" sz="1200" i="1" kern="100">
                                        <a:effectLst/>
                                        <a:latin typeface="Cambria Math" panose="02040503050406030204" pitchFamily="18" charset="0"/>
                                        <a:ea typeface="华文楷体" panose="02010600040101010101" pitchFamily="2" charset="-122"/>
                                        <a:cs typeface="Times New Roman" panose="02020603050405020304" pitchFamily="18" charset="0"/>
                                      </a:rPr>
                                      <m:t>[</m:t>
                                    </m:r>
                                    <m:func>
                                      <m:funcPr>
                                        <m:ctrlPr>
                                          <a:rPr lang="zh-CN" sz="1200" i="1" kern="100">
                                            <a:effectLst/>
                                            <a:latin typeface="Cambria Math" panose="02040503050406030204" pitchFamily="18" charset="0"/>
                                            <a:ea typeface="Cambria Math" panose="02040503050406030204" pitchFamily="18" charset="0"/>
                                            <a:cs typeface="Times New Roman" panose="02020603050405020304" pitchFamily="18" charset="0"/>
                                          </a:rPr>
                                        </m:ctrlPr>
                                      </m:funcPr>
                                      <m:fName>
                                        <m:r>
                                          <m:rPr>
                                            <m:sty m:val="p"/>
                                          </m:rPr>
                                          <a:rPr lang="en-US" sz="1200" kern="100">
                                            <a:effectLst/>
                                            <a:latin typeface="Cambria Math" panose="02040503050406030204" pitchFamily="18" charset="0"/>
                                            <a:ea typeface="华文楷体" panose="02010600040101010101" pitchFamily="2" charset="-122"/>
                                            <a:cs typeface="Times New Roman" panose="02020603050405020304" pitchFamily="18" charset="0"/>
                                          </a:rPr>
                                          <m:t>log</m:t>
                                        </m:r>
                                      </m:fName>
                                      <m:e>
                                        <m:r>
                                          <a:rPr lang="en-US" sz="1200" i="1" kern="0">
                                            <a:effectLst/>
                                            <a:latin typeface="Cambria Math" panose="02040503050406030204" pitchFamily="18" charset="0"/>
                                            <a:ea typeface="华文楷体" panose="02010600040101010101" pitchFamily="2" charset="-122"/>
                                            <a:cs typeface="Times New Roman" panose="02020603050405020304" pitchFamily="18" charset="0"/>
                                          </a:rPr>
                                          <m:t>𝐷</m:t>
                                        </m:r>
                                        <m:d>
                                          <m:dPr>
                                            <m:ctrlPr>
                                              <a:rPr lang="zh-CN" sz="1200" i="1" kern="100">
                                                <a:effectLst/>
                                                <a:latin typeface="Cambria Math" panose="02040503050406030204" pitchFamily="18" charset="0"/>
                                                <a:ea typeface="Cambria Math" panose="02040503050406030204" pitchFamily="18" charset="0"/>
                                                <a:cs typeface="Times New Roman" panose="02020603050405020304" pitchFamily="18" charset="0"/>
                                              </a:rPr>
                                            </m:ctrlPr>
                                          </m:dPr>
                                          <m:e>
                                            <m:sSup>
                                              <m:sSupPr>
                                                <m:ctrlPr>
                                                  <a:rPr lang="zh-CN" sz="12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sz="1200" i="1" kern="0">
                                                    <a:effectLst/>
                                                    <a:latin typeface="Cambria Math" panose="02040503050406030204" pitchFamily="18" charset="0"/>
                                                    <a:ea typeface="华文楷体" panose="02010600040101010101" pitchFamily="2" charset="-122"/>
                                                    <a:cs typeface="Times New Roman" panose="02020603050405020304" pitchFamily="18" charset="0"/>
                                                  </a:rPr>
                                                  <m:t>𝑥</m:t>
                                                </m:r>
                                              </m:e>
                                              <m:sup>
                                                <m:d>
                                                  <m:dPr>
                                                    <m:ctrlPr>
                                                      <a:rPr lang="zh-CN" sz="12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sz="1200" i="1" kern="0">
                                                        <a:effectLst/>
                                                        <a:latin typeface="Cambria Math" panose="02040503050406030204" pitchFamily="18" charset="0"/>
                                                        <a:ea typeface="华文楷体" panose="02010600040101010101" pitchFamily="2" charset="-122"/>
                                                        <a:cs typeface="Times New Roman" panose="02020603050405020304" pitchFamily="18" charset="0"/>
                                                      </a:rPr>
                                                      <m:t>𝑖</m:t>
                                                    </m:r>
                                                  </m:e>
                                                </m:d>
                                              </m:sup>
                                            </m:sSup>
                                          </m:e>
                                        </m:d>
                                      </m:e>
                                    </m:func>
                                    <m:r>
                                      <a:rPr lang="en-US" sz="1200" i="1" kern="0">
                                        <a:effectLst/>
                                        <a:latin typeface="Cambria Math" panose="02040503050406030204" pitchFamily="18" charset="0"/>
                                        <a:ea typeface="华文楷体" panose="02010600040101010101" pitchFamily="2" charset="-122"/>
                                        <a:cs typeface="Times New Roman" panose="02020603050405020304" pitchFamily="18" charset="0"/>
                                      </a:rPr>
                                      <m:t>+</m:t>
                                    </m:r>
                                    <m:func>
                                      <m:funcPr>
                                        <m:ctrlPr>
                                          <a:rPr lang="zh-CN" sz="1200" i="1" kern="100">
                                            <a:effectLst/>
                                            <a:latin typeface="Cambria Math" panose="02040503050406030204" pitchFamily="18" charset="0"/>
                                            <a:ea typeface="Cambria Math" panose="02040503050406030204" pitchFamily="18" charset="0"/>
                                            <a:cs typeface="Times New Roman" panose="02020603050405020304" pitchFamily="18" charset="0"/>
                                          </a:rPr>
                                        </m:ctrlPr>
                                      </m:funcPr>
                                      <m:fName>
                                        <m:r>
                                          <m:rPr>
                                            <m:sty m:val="p"/>
                                          </m:rPr>
                                          <a:rPr lang="en-US" sz="1200" kern="0">
                                            <a:effectLst/>
                                            <a:latin typeface="Cambria Math" panose="02040503050406030204" pitchFamily="18" charset="0"/>
                                            <a:ea typeface="华文楷体" panose="02010600040101010101" pitchFamily="2" charset="-122"/>
                                            <a:cs typeface="Times New Roman" panose="02020603050405020304" pitchFamily="18" charset="0"/>
                                          </a:rPr>
                                          <m:t>log</m:t>
                                        </m:r>
                                      </m:fName>
                                      <m:e>
                                        <m:d>
                                          <m:dPr>
                                            <m:ctrlPr>
                                              <a:rPr lang="zh-CN" sz="12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sz="1200" i="1" kern="0">
                                                <a:effectLst/>
                                                <a:latin typeface="Cambria Math" panose="02040503050406030204" pitchFamily="18" charset="0"/>
                                                <a:ea typeface="华文楷体" panose="02010600040101010101" pitchFamily="2" charset="-122"/>
                                                <a:cs typeface="Times New Roman" panose="02020603050405020304" pitchFamily="18" charset="0"/>
                                              </a:rPr>
                                              <m:t>1−</m:t>
                                            </m:r>
                                            <m:r>
                                              <a:rPr lang="en-US" sz="1200" i="1" kern="0">
                                                <a:effectLst/>
                                                <a:latin typeface="Cambria Math" panose="02040503050406030204" pitchFamily="18" charset="0"/>
                                                <a:ea typeface="华文楷体" panose="02010600040101010101" pitchFamily="2" charset="-122"/>
                                                <a:cs typeface="Times New Roman" panose="02020603050405020304" pitchFamily="18" charset="0"/>
                                              </a:rPr>
                                              <m:t>𝐷</m:t>
                                            </m:r>
                                            <m:d>
                                              <m:dPr>
                                                <m:ctrlPr>
                                                  <a:rPr lang="zh-CN" sz="12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sz="1200" i="1" kern="0">
                                                    <a:effectLst/>
                                                    <a:latin typeface="Cambria Math" panose="02040503050406030204" pitchFamily="18" charset="0"/>
                                                    <a:ea typeface="华文楷体" panose="02010600040101010101" pitchFamily="2" charset="-122"/>
                                                    <a:cs typeface="Times New Roman" panose="02020603050405020304" pitchFamily="18" charset="0"/>
                                                  </a:rPr>
                                                  <m:t>𝐺</m:t>
                                                </m:r>
                                                <m:d>
                                                  <m:dPr>
                                                    <m:ctrlPr>
                                                      <a:rPr lang="zh-CN" sz="1200" i="1" kern="100">
                                                        <a:effectLst/>
                                                        <a:latin typeface="Cambria Math" panose="02040503050406030204" pitchFamily="18" charset="0"/>
                                                        <a:ea typeface="Cambria Math" panose="02040503050406030204" pitchFamily="18" charset="0"/>
                                                        <a:cs typeface="Times New Roman" panose="02020603050405020304" pitchFamily="18" charset="0"/>
                                                      </a:rPr>
                                                    </m:ctrlPr>
                                                  </m:dPr>
                                                  <m:e>
                                                    <m:sSup>
                                                      <m:sSupPr>
                                                        <m:ctrlPr>
                                                          <a:rPr lang="zh-CN" sz="12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sz="1200" i="1" kern="0">
                                                            <a:effectLst/>
                                                            <a:latin typeface="Cambria Math" panose="02040503050406030204" pitchFamily="18" charset="0"/>
                                                            <a:ea typeface="华文楷体" panose="02010600040101010101" pitchFamily="2" charset="-122"/>
                                                            <a:cs typeface="Times New Roman" panose="02020603050405020304" pitchFamily="18" charset="0"/>
                                                          </a:rPr>
                                                          <m:t>𝑧</m:t>
                                                        </m:r>
                                                      </m:e>
                                                      <m:sup>
                                                        <m:d>
                                                          <m:dPr>
                                                            <m:ctrlPr>
                                                              <a:rPr lang="zh-CN" sz="12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sz="1200" i="1" kern="0">
                                                                <a:effectLst/>
                                                                <a:latin typeface="Cambria Math" panose="02040503050406030204" pitchFamily="18" charset="0"/>
                                                                <a:ea typeface="华文楷体" panose="02010600040101010101" pitchFamily="2" charset="-122"/>
                                                                <a:cs typeface="Times New Roman" panose="02020603050405020304" pitchFamily="18" charset="0"/>
                                                              </a:rPr>
                                                              <m:t>𝑖</m:t>
                                                            </m:r>
                                                          </m:e>
                                                        </m:d>
                                                      </m:sup>
                                                    </m:sSup>
                                                  </m:e>
                                                </m:d>
                                              </m:e>
                                            </m:d>
                                          </m:e>
                                        </m:d>
                                      </m:e>
                                    </m:func>
                                    <m:r>
                                      <a:rPr lang="en-US" sz="1200" i="1" kern="0">
                                        <a:effectLst/>
                                        <a:latin typeface="Cambria Math" panose="02040503050406030204" pitchFamily="18" charset="0"/>
                                        <a:ea typeface="华文楷体" panose="02010600040101010101" pitchFamily="2" charset="-122"/>
                                        <a:cs typeface="Times New Roman" panose="02020603050405020304" pitchFamily="18" charset="0"/>
                                      </a:rPr>
                                      <m:t>]</m:t>
                                    </m:r>
                                  </m:e>
                                </m:nary>
                              </m:oMath>
                            </m:oMathPara>
                          </a14:m>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p>
                          <a:pPr indent="304800" algn="just"/>
                          <a:r>
                            <a:rPr lang="zh-CN" sz="1200" kern="100" dirty="0">
                              <a:effectLst/>
                              <a:latin typeface="Times New Roman" panose="02020603050405020304" pitchFamily="18" charset="0"/>
                              <a:ea typeface="华文楷体" panose="02010600040101010101" pitchFamily="2" charset="-122"/>
                              <a:cs typeface="Times New Roman" panose="02020603050405020304" pitchFamily="18" charset="0"/>
                            </a:rPr>
                            <a:t>从噪声分布</a:t>
                          </a:r>
                          <a14:m>
                            <m:oMath xmlns:m="http://schemas.openxmlformats.org/officeDocument/2006/math">
                              <m:sSub>
                                <m:sSubPr>
                                  <m:ctrlPr>
                                    <a:rPr lang="zh-CN" sz="12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200" i="1" kern="0">
                                      <a:effectLst/>
                                      <a:latin typeface="Cambria Math" panose="02040503050406030204" pitchFamily="18" charset="0"/>
                                      <a:ea typeface="华文楷体" panose="02010600040101010101" pitchFamily="2" charset="-122"/>
                                      <a:cs typeface="Times New Roman" panose="02020603050405020304" pitchFamily="18" charset="0"/>
                                    </a:rPr>
                                    <m:t>𝑝</m:t>
                                  </m:r>
                                </m:e>
                                <m:sub>
                                  <m:r>
                                    <a:rPr lang="en-US" sz="1200" i="1" kern="0">
                                      <a:effectLst/>
                                      <a:latin typeface="Cambria Math" panose="02040503050406030204" pitchFamily="18" charset="0"/>
                                      <a:ea typeface="华文楷体" panose="02010600040101010101" pitchFamily="2" charset="-122"/>
                                      <a:cs typeface="Times New Roman" panose="02020603050405020304" pitchFamily="18" charset="0"/>
                                    </a:rPr>
                                    <m:t>𝑧</m:t>
                                  </m:r>
                                </m:sub>
                              </m:sSub>
                              <m:r>
                                <a:rPr lang="en-US" sz="1200" kern="0">
                                  <a:effectLst/>
                                  <a:latin typeface="Cambria Math" panose="02040503050406030204" pitchFamily="18" charset="0"/>
                                  <a:ea typeface="华文楷体" panose="02010600040101010101" pitchFamily="2" charset="-122"/>
                                  <a:cs typeface="Times New Roman" panose="02020603050405020304" pitchFamily="18" charset="0"/>
                                </a:rPr>
                                <m:t>(</m:t>
                              </m:r>
                              <m:r>
                                <a:rPr lang="en-US" sz="1200" i="1" kern="0">
                                  <a:effectLst/>
                                  <a:latin typeface="Cambria Math" panose="02040503050406030204" pitchFamily="18" charset="0"/>
                                  <a:ea typeface="华文楷体" panose="02010600040101010101" pitchFamily="2" charset="-122"/>
                                  <a:cs typeface="Times New Roman" panose="02020603050405020304" pitchFamily="18" charset="0"/>
                                </a:rPr>
                                <m:t>𝑧</m:t>
                              </m:r>
                              <m:r>
                                <a:rPr lang="en-US" sz="1200" kern="0">
                                  <a:effectLst/>
                                  <a:latin typeface="Cambria Math" panose="02040503050406030204" pitchFamily="18" charset="0"/>
                                  <a:ea typeface="华文楷体" panose="02010600040101010101" pitchFamily="2" charset="-122"/>
                                  <a:cs typeface="Times New Roman" panose="02020603050405020304" pitchFamily="18" charset="0"/>
                                </a:rPr>
                                <m:t>)</m:t>
                              </m:r>
                            </m:oMath>
                          </a14:m>
                          <a:r>
                            <a:rPr lang="zh-CN" sz="1200" kern="0" dirty="0">
                              <a:effectLst/>
                              <a:latin typeface="Times New Roman" panose="02020603050405020304" pitchFamily="18" charset="0"/>
                              <a:ea typeface="华文楷体" panose="02010600040101010101" pitchFamily="2" charset="-122"/>
                              <a:cs typeface="Times New Roman" panose="02020603050405020304" pitchFamily="18" charset="0"/>
                            </a:rPr>
                            <a:t>中采样</a:t>
                          </a:r>
                          <a14:m>
                            <m:oMath xmlns:m="http://schemas.openxmlformats.org/officeDocument/2006/math">
                              <m:r>
                                <a:rPr lang="en-US" sz="1200" i="1" kern="0">
                                  <a:effectLst/>
                                  <a:latin typeface="Cambria Math" panose="02040503050406030204" pitchFamily="18" charset="0"/>
                                  <a:ea typeface="Cambria Math" panose="02040503050406030204" pitchFamily="18" charset="0"/>
                                  <a:cs typeface="Times New Roman" panose="02020603050405020304" pitchFamily="18" charset="0"/>
                                </a:rPr>
                                <m:t>𝑚</m:t>
                              </m:r>
                            </m:oMath>
                          </a14:m>
                          <a:r>
                            <a:rPr lang="zh-CN" sz="1200" kern="0" dirty="0">
                              <a:effectLst/>
                              <a:latin typeface="Times New Roman" panose="02020603050405020304" pitchFamily="18" charset="0"/>
                              <a:ea typeface="华文楷体" panose="02010600040101010101" pitchFamily="2" charset="-122"/>
                              <a:cs typeface="Times New Roman" panose="02020603050405020304" pitchFamily="18" charset="0"/>
                            </a:rPr>
                            <a:t>个样本</a:t>
                          </a:r>
                          <a14:m>
                            <m:oMath xmlns:m="http://schemas.openxmlformats.org/officeDocument/2006/math">
                              <m:r>
                                <a:rPr lang="en-US" sz="1200" kern="0">
                                  <a:effectLst/>
                                  <a:latin typeface="Cambria Math" panose="02040503050406030204" pitchFamily="18" charset="0"/>
                                  <a:ea typeface="华文楷体" panose="02010600040101010101" pitchFamily="2" charset="-122"/>
                                  <a:cs typeface="Times New Roman" panose="02020603050405020304" pitchFamily="18" charset="0"/>
                                </a:rPr>
                                <m:t>{</m:t>
                              </m:r>
                              <m:sSup>
                                <m:sSupPr>
                                  <m:ctrlPr>
                                    <a:rPr lang="zh-CN" sz="12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sz="1200" i="1" kern="0">
                                      <a:effectLst/>
                                      <a:latin typeface="Cambria Math" panose="02040503050406030204" pitchFamily="18" charset="0"/>
                                      <a:ea typeface="华文楷体" panose="02010600040101010101" pitchFamily="2" charset="-122"/>
                                      <a:cs typeface="Times New Roman" panose="02020603050405020304" pitchFamily="18" charset="0"/>
                                    </a:rPr>
                                    <m:t>𝑧</m:t>
                                  </m:r>
                                </m:e>
                                <m:sup>
                                  <m:d>
                                    <m:dPr>
                                      <m:ctrlPr>
                                        <a:rPr lang="zh-CN" sz="12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sz="1200" i="1" kern="0">
                                          <a:effectLst/>
                                          <a:latin typeface="Cambria Math" panose="02040503050406030204" pitchFamily="18" charset="0"/>
                                          <a:ea typeface="华文楷体" panose="02010600040101010101" pitchFamily="2" charset="-122"/>
                                          <a:cs typeface="Times New Roman" panose="02020603050405020304" pitchFamily="18" charset="0"/>
                                        </a:rPr>
                                        <m:t>1</m:t>
                                      </m:r>
                                    </m:e>
                                  </m:d>
                                </m:sup>
                              </m:sSup>
                              <m:r>
                                <a:rPr lang="en-US" sz="1200" kern="0">
                                  <a:effectLst/>
                                  <a:latin typeface="Cambria Math" panose="02040503050406030204" pitchFamily="18" charset="0"/>
                                  <a:ea typeface="华文楷体" panose="02010600040101010101" pitchFamily="2" charset="-122"/>
                                  <a:cs typeface="Times New Roman" panose="02020603050405020304" pitchFamily="18" charset="0"/>
                                </a:rPr>
                                <m:t>,</m:t>
                              </m:r>
                              <m:sSup>
                                <m:sSupPr>
                                  <m:ctrlPr>
                                    <a:rPr lang="zh-CN" sz="12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sz="1200" i="1" kern="0">
                                      <a:effectLst/>
                                      <a:latin typeface="Cambria Math" panose="02040503050406030204" pitchFamily="18" charset="0"/>
                                      <a:ea typeface="华文楷体" panose="02010600040101010101" pitchFamily="2" charset="-122"/>
                                      <a:cs typeface="Times New Roman" panose="02020603050405020304" pitchFamily="18" charset="0"/>
                                    </a:rPr>
                                    <m:t>𝑧</m:t>
                                  </m:r>
                                </m:e>
                                <m:sup>
                                  <m:d>
                                    <m:dPr>
                                      <m:ctrlPr>
                                        <a:rPr lang="zh-CN" sz="12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sz="1200" i="1" kern="0">
                                          <a:effectLst/>
                                          <a:latin typeface="Cambria Math" panose="02040503050406030204" pitchFamily="18" charset="0"/>
                                          <a:ea typeface="华文楷体" panose="02010600040101010101" pitchFamily="2" charset="-122"/>
                                          <a:cs typeface="Times New Roman" panose="02020603050405020304" pitchFamily="18" charset="0"/>
                                        </a:rPr>
                                        <m:t>2</m:t>
                                      </m:r>
                                    </m:e>
                                  </m:d>
                                </m:sup>
                              </m:sSup>
                              <m:r>
                                <a:rPr lang="en-US" sz="1200" kern="0">
                                  <a:effectLst/>
                                  <a:latin typeface="Cambria Math" panose="02040503050406030204" pitchFamily="18" charset="0"/>
                                  <a:ea typeface="华文楷体" panose="02010600040101010101" pitchFamily="2" charset="-122"/>
                                  <a:cs typeface="Times New Roman" panose="02020603050405020304" pitchFamily="18" charset="0"/>
                                </a:rPr>
                                <m:t>,</m:t>
                              </m:r>
                              <m:sSup>
                                <m:sSupPr>
                                  <m:ctrlPr>
                                    <a:rPr lang="zh-CN" sz="12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sz="1200" i="1" kern="0">
                                      <a:effectLst/>
                                      <a:latin typeface="Cambria Math" panose="02040503050406030204" pitchFamily="18" charset="0"/>
                                      <a:ea typeface="华文楷体" panose="02010600040101010101" pitchFamily="2" charset="-122"/>
                                      <a:cs typeface="Times New Roman" panose="02020603050405020304" pitchFamily="18" charset="0"/>
                                    </a:rPr>
                                    <m:t>𝑧</m:t>
                                  </m:r>
                                </m:e>
                                <m:sup>
                                  <m:d>
                                    <m:dPr>
                                      <m:ctrlPr>
                                        <a:rPr lang="zh-CN" sz="12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sz="1200" i="1" kern="0">
                                          <a:effectLst/>
                                          <a:latin typeface="Cambria Math" panose="02040503050406030204" pitchFamily="18" charset="0"/>
                                          <a:ea typeface="华文楷体" panose="02010600040101010101" pitchFamily="2" charset="-122"/>
                                          <a:cs typeface="Times New Roman" panose="02020603050405020304" pitchFamily="18" charset="0"/>
                                        </a:rPr>
                                        <m:t>3</m:t>
                                      </m:r>
                                    </m:e>
                                  </m:d>
                                </m:sup>
                              </m:sSup>
                              <m:r>
                                <a:rPr lang="en-US" sz="1200" kern="0">
                                  <a:effectLst/>
                                  <a:latin typeface="Cambria Math" panose="02040503050406030204" pitchFamily="18" charset="0"/>
                                  <a:ea typeface="华文楷体" panose="02010600040101010101" pitchFamily="2" charset="-122"/>
                                  <a:cs typeface="Times New Roman" panose="02020603050405020304" pitchFamily="18" charset="0"/>
                                </a:rPr>
                                <m:t>…</m:t>
                              </m:r>
                              <m:sSup>
                                <m:sSupPr>
                                  <m:ctrlPr>
                                    <a:rPr lang="zh-CN" sz="12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sz="1200" i="1" kern="0">
                                      <a:effectLst/>
                                      <a:latin typeface="Cambria Math" panose="02040503050406030204" pitchFamily="18" charset="0"/>
                                      <a:ea typeface="华文楷体" panose="02010600040101010101" pitchFamily="2" charset="-122"/>
                                      <a:cs typeface="Times New Roman" panose="02020603050405020304" pitchFamily="18" charset="0"/>
                                    </a:rPr>
                                    <m:t>𝑧</m:t>
                                  </m:r>
                                </m:e>
                                <m:sup>
                                  <m:d>
                                    <m:dPr>
                                      <m:ctrlPr>
                                        <a:rPr lang="zh-CN" sz="12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sz="1200" i="1" kern="0">
                                          <a:effectLst/>
                                          <a:latin typeface="Cambria Math" panose="02040503050406030204" pitchFamily="18" charset="0"/>
                                          <a:ea typeface="华文楷体" panose="02010600040101010101" pitchFamily="2" charset="-122"/>
                                          <a:cs typeface="Times New Roman" panose="02020603050405020304" pitchFamily="18" charset="0"/>
                                        </a:rPr>
                                        <m:t>𝑚</m:t>
                                      </m:r>
                                    </m:e>
                                  </m:d>
                                </m:sup>
                              </m:sSup>
                              <m:r>
                                <a:rPr lang="en-US" sz="1200" i="1" kern="0">
                                  <a:effectLst/>
                                  <a:latin typeface="Cambria Math" panose="02040503050406030204" pitchFamily="18" charset="0"/>
                                  <a:ea typeface="华文楷体" panose="02010600040101010101" pitchFamily="2" charset="-122"/>
                                  <a:cs typeface="Times New Roman" panose="02020603050405020304" pitchFamily="18" charset="0"/>
                                </a:rPr>
                                <m:t>}</m:t>
                              </m:r>
                            </m:oMath>
                          </a14:m>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p>
                          <a:pPr indent="304800" algn="just"/>
                          <a:r>
                            <a:rPr lang="zh-CN" sz="1200" kern="100" dirty="0">
                              <a:effectLst/>
                              <a:latin typeface="Times New Roman" panose="02020603050405020304" pitchFamily="18" charset="0"/>
                              <a:ea typeface="华文楷体" panose="02010600040101010101" pitchFamily="2" charset="-122"/>
                              <a:cs typeface="Times New Roman" panose="02020603050405020304" pitchFamily="18" charset="0"/>
                            </a:rPr>
                            <a:t>沿梯度</a:t>
                          </a:r>
                          <a:r>
                            <a:rPr lang="zh-CN" sz="1200" kern="100">
                              <a:effectLst/>
                              <a:latin typeface="Times New Roman" panose="02020603050405020304" pitchFamily="18" charset="0"/>
                              <a:ea typeface="华文楷体" panose="02010600040101010101" pitchFamily="2" charset="-122"/>
                              <a:cs typeface="Times New Roman" panose="02020603050405020304" pitchFamily="18" charset="0"/>
                            </a:rPr>
                            <a:t>下降方向更新</a:t>
                          </a:r>
                          <a:r>
                            <a:rPr lang="zh-CN" altLang="en-US" sz="1200" kern="100">
                              <a:effectLst/>
                              <a:latin typeface="Times New Roman" panose="02020603050405020304" pitchFamily="18" charset="0"/>
                              <a:ea typeface="华文楷体" panose="02010600040101010101" pitchFamily="2" charset="-122"/>
                              <a:cs typeface="Times New Roman" panose="02020603050405020304" pitchFamily="18" charset="0"/>
                            </a:rPr>
                            <a:t>生成</a:t>
                          </a:r>
                          <a:r>
                            <a:rPr lang="zh-CN" sz="1200" kern="100">
                              <a:effectLst/>
                              <a:latin typeface="Times New Roman" panose="02020603050405020304" pitchFamily="18" charset="0"/>
                              <a:ea typeface="华文楷体" panose="02010600040101010101" pitchFamily="2" charset="-122"/>
                              <a:cs typeface="Times New Roman" panose="02020603050405020304" pitchFamily="18" charset="0"/>
                            </a:rPr>
                            <a:t>器</a:t>
                          </a:r>
                          <a:r>
                            <a:rPr lang="zh-CN" sz="1200" kern="100" dirty="0">
                              <a:effectLst/>
                              <a:latin typeface="Times New Roman" panose="02020603050405020304" pitchFamily="18" charset="0"/>
                              <a:ea typeface="华文楷体" panose="02010600040101010101" pitchFamily="2" charset="-122"/>
                              <a:cs typeface="Times New Roman" panose="02020603050405020304" pitchFamily="18" charset="0"/>
                            </a:rPr>
                            <a:t>参数：</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p>
                          <a:pPr indent="304800" algn="just"/>
                          <a14:m>
                            <m:oMathPara xmlns:m="http://schemas.openxmlformats.org/officeDocument/2006/math">
                              <m:oMathParaPr>
                                <m:jc m:val="centerGroup"/>
                              </m:oMathParaPr>
                              <m:oMath xmlns:m="http://schemas.openxmlformats.org/officeDocument/2006/math">
                                <m:sSub>
                                  <m:sSubPr>
                                    <m:ctrlPr>
                                      <a:rPr lang="zh-CN" sz="12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sz="1200" kern="100">
                                        <a:effectLst/>
                                        <a:latin typeface="Cambria Math" panose="02040503050406030204" pitchFamily="18" charset="0"/>
                                        <a:ea typeface="华文楷体" panose="02010600040101010101" pitchFamily="2" charset="-122"/>
                                        <a:cs typeface="Times New Roman" panose="02020603050405020304" pitchFamily="18" charset="0"/>
                                      </a:rPr>
                                      <m:t>∇</m:t>
                                    </m:r>
                                  </m:e>
                                  <m:sub>
                                    <m:sSub>
                                      <m:sSubPr>
                                        <m:ctrlPr>
                                          <a:rPr lang="zh-CN" sz="12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200" i="1" kern="100">
                                            <a:effectLst/>
                                            <a:latin typeface="Cambria Math" panose="02040503050406030204" pitchFamily="18" charset="0"/>
                                            <a:ea typeface="华文楷体" panose="02010600040101010101" pitchFamily="2" charset="-122"/>
                                            <a:cs typeface="Times New Roman" panose="02020603050405020304" pitchFamily="18" charset="0"/>
                                          </a:rPr>
                                          <m:t>𝜃</m:t>
                                        </m:r>
                                      </m:e>
                                      <m:sub>
                                        <m:r>
                                          <a:rPr lang="en-US" sz="1200" i="1" kern="100">
                                            <a:effectLst/>
                                            <a:latin typeface="Cambria Math" panose="02040503050406030204" pitchFamily="18" charset="0"/>
                                            <a:ea typeface="华文楷体" panose="02010600040101010101" pitchFamily="2" charset="-122"/>
                                            <a:cs typeface="Times New Roman" panose="02020603050405020304" pitchFamily="18" charset="0"/>
                                          </a:rPr>
                                          <m:t>𝑔</m:t>
                                        </m:r>
                                      </m:sub>
                                    </m:sSub>
                                  </m:sub>
                                </m:sSub>
                                <m:f>
                                  <m:fPr>
                                    <m:ctrlPr>
                                      <a:rPr lang="zh-CN" sz="1200" i="1" kern="100">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sz="1200" kern="100">
                                        <a:effectLst/>
                                        <a:latin typeface="Cambria Math" panose="02040503050406030204" pitchFamily="18" charset="0"/>
                                        <a:ea typeface="华文楷体" panose="02010600040101010101" pitchFamily="2" charset="-122"/>
                                        <a:cs typeface="Times New Roman" panose="02020603050405020304" pitchFamily="18" charset="0"/>
                                      </a:rPr>
                                      <m:t>1</m:t>
                                    </m:r>
                                  </m:num>
                                  <m:den>
                                    <m:r>
                                      <m:rPr>
                                        <m:sty m:val="p"/>
                                      </m:rPr>
                                      <a:rPr lang="en-US" sz="1200" kern="100">
                                        <a:effectLst/>
                                        <a:latin typeface="Cambria Math" panose="02040503050406030204" pitchFamily="18" charset="0"/>
                                        <a:ea typeface="华文楷体" panose="02010600040101010101" pitchFamily="2" charset="-122"/>
                                        <a:cs typeface="Times New Roman" panose="02020603050405020304" pitchFamily="18" charset="0"/>
                                      </a:rPr>
                                      <m:t>m</m:t>
                                    </m:r>
                                  </m:den>
                                </m:f>
                                <m:nary>
                                  <m:naryPr>
                                    <m:chr m:val="∑"/>
                                    <m:limLoc m:val="undOvr"/>
                                    <m:ctrlPr>
                                      <a:rPr lang="zh-CN" sz="1200" i="1" kern="100">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sz="1200" i="1" kern="100">
                                        <a:effectLst/>
                                        <a:latin typeface="Cambria Math" panose="02040503050406030204" pitchFamily="18" charset="0"/>
                                        <a:ea typeface="华文楷体" panose="02010600040101010101" pitchFamily="2" charset="-122"/>
                                        <a:cs typeface="Times New Roman" panose="02020603050405020304" pitchFamily="18" charset="0"/>
                                      </a:rPr>
                                      <m:t>𝑖</m:t>
                                    </m:r>
                                    <m:r>
                                      <a:rPr lang="en-US" sz="1200" i="1" kern="100">
                                        <a:effectLst/>
                                        <a:latin typeface="Cambria Math" panose="02040503050406030204" pitchFamily="18" charset="0"/>
                                        <a:ea typeface="华文楷体" panose="02010600040101010101" pitchFamily="2" charset="-122"/>
                                        <a:cs typeface="Times New Roman" panose="02020603050405020304" pitchFamily="18" charset="0"/>
                                      </a:rPr>
                                      <m:t>=1</m:t>
                                    </m:r>
                                  </m:sub>
                                  <m:sup>
                                    <m:r>
                                      <a:rPr lang="en-US" sz="1200" i="1" kern="100">
                                        <a:effectLst/>
                                        <a:latin typeface="Cambria Math" panose="02040503050406030204" pitchFamily="18" charset="0"/>
                                        <a:ea typeface="华文楷体" panose="02010600040101010101" pitchFamily="2" charset="-122"/>
                                        <a:cs typeface="Times New Roman" panose="02020603050405020304" pitchFamily="18" charset="0"/>
                                      </a:rPr>
                                      <m:t>𝑚</m:t>
                                    </m:r>
                                  </m:sup>
                                  <m:e>
                                    <m:func>
                                      <m:funcPr>
                                        <m:ctrlPr>
                                          <a:rPr lang="zh-CN" sz="1200" i="1" kern="100">
                                            <a:effectLst/>
                                            <a:latin typeface="Cambria Math" panose="02040503050406030204" pitchFamily="18" charset="0"/>
                                            <a:ea typeface="Cambria Math" panose="02040503050406030204" pitchFamily="18" charset="0"/>
                                            <a:cs typeface="Times New Roman" panose="02020603050405020304" pitchFamily="18" charset="0"/>
                                          </a:rPr>
                                        </m:ctrlPr>
                                      </m:funcPr>
                                      <m:fName>
                                        <m:r>
                                          <m:rPr>
                                            <m:sty m:val="p"/>
                                          </m:rPr>
                                          <a:rPr lang="en-US" sz="1200" kern="0">
                                            <a:effectLst/>
                                            <a:latin typeface="Cambria Math" panose="02040503050406030204" pitchFamily="18" charset="0"/>
                                            <a:ea typeface="华文楷体" panose="02010600040101010101" pitchFamily="2" charset="-122"/>
                                            <a:cs typeface="Times New Roman" panose="02020603050405020304" pitchFamily="18" charset="0"/>
                                          </a:rPr>
                                          <m:t>log</m:t>
                                        </m:r>
                                      </m:fName>
                                      <m:e>
                                        <m:d>
                                          <m:dPr>
                                            <m:ctrlPr>
                                              <a:rPr lang="zh-CN" sz="12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sz="1200" i="1" kern="0">
                                                <a:effectLst/>
                                                <a:latin typeface="Cambria Math" panose="02040503050406030204" pitchFamily="18" charset="0"/>
                                                <a:ea typeface="华文楷体" panose="02010600040101010101" pitchFamily="2" charset="-122"/>
                                                <a:cs typeface="Times New Roman" panose="02020603050405020304" pitchFamily="18" charset="0"/>
                                              </a:rPr>
                                              <m:t>1−</m:t>
                                            </m:r>
                                            <m:r>
                                              <a:rPr lang="en-US" sz="1200" i="1" kern="0">
                                                <a:effectLst/>
                                                <a:latin typeface="Cambria Math" panose="02040503050406030204" pitchFamily="18" charset="0"/>
                                                <a:ea typeface="华文楷体" panose="02010600040101010101" pitchFamily="2" charset="-122"/>
                                                <a:cs typeface="Times New Roman" panose="02020603050405020304" pitchFamily="18" charset="0"/>
                                              </a:rPr>
                                              <m:t>𝐷</m:t>
                                            </m:r>
                                            <m:d>
                                              <m:dPr>
                                                <m:ctrlPr>
                                                  <a:rPr lang="zh-CN" sz="12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sz="1200" i="1" kern="0">
                                                    <a:effectLst/>
                                                    <a:latin typeface="Cambria Math" panose="02040503050406030204" pitchFamily="18" charset="0"/>
                                                    <a:ea typeface="华文楷体" panose="02010600040101010101" pitchFamily="2" charset="-122"/>
                                                    <a:cs typeface="Times New Roman" panose="02020603050405020304" pitchFamily="18" charset="0"/>
                                                  </a:rPr>
                                                  <m:t>𝐺</m:t>
                                                </m:r>
                                                <m:d>
                                                  <m:dPr>
                                                    <m:ctrlPr>
                                                      <a:rPr lang="zh-CN" sz="1200" i="1" kern="100">
                                                        <a:effectLst/>
                                                        <a:latin typeface="Cambria Math" panose="02040503050406030204" pitchFamily="18" charset="0"/>
                                                        <a:ea typeface="Cambria Math" panose="02040503050406030204" pitchFamily="18" charset="0"/>
                                                        <a:cs typeface="Times New Roman" panose="02020603050405020304" pitchFamily="18" charset="0"/>
                                                      </a:rPr>
                                                    </m:ctrlPr>
                                                  </m:dPr>
                                                  <m:e>
                                                    <m:sSup>
                                                      <m:sSupPr>
                                                        <m:ctrlPr>
                                                          <a:rPr lang="zh-CN" sz="12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sz="1200" i="1" kern="0">
                                                            <a:effectLst/>
                                                            <a:latin typeface="Cambria Math" panose="02040503050406030204" pitchFamily="18" charset="0"/>
                                                            <a:ea typeface="华文楷体" panose="02010600040101010101" pitchFamily="2" charset="-122"/>
                                                            <a:cs typeface="Times New Roman" panose="02020603050405020304" pitchFamily="18" charset="0"/>
                                                          </a:rPr>
                                                          <m:t>𝑧</m:t>
                                                        </m:r>
                                                      </m:e>
                                                      <m:sup>
                                                        <m:d>
                                                          <m:dPr>
                                                            <m:ctrlPr>
                                                              <a:rPr lang="zh-CN" sz="12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sz="1200" i="1" kern="0">
                                                                <a:effectLst/>
                                                                <a:latin typeface="Cambria Math" panose="02040503050406030204" pitchFamily="18" charset="0"/>
                                                                <a:ea typeface="华文楷体" panose="02010600040101010101" pitchFamily="2" charset="-122"/>
                                                                <a:cs typeface="Times New Roman" panose="02020603050405020304" pitchFamily="18" charset="0"/>
                                                              </a:rPr>
                                                              <m:t>𝑖</m:t>
                                                            </m:r>
                                                          </m:e>
                                                        </m:d>
                                                      </m:sup>
                                                    </m:sSup>
                                                  </m:e>
                                                </m:d>
                                              </m:e>
                                            </m:d>
                                          </m:e>
                                        </m:d>
                                      </m:e>
                                    </m:func>
                                  </m:e>
                                </m:nary>
                              </m:oMath>
                            </m:oMathPara>
                          </a14:m>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87967114"/>
                      </a:ext>
                    </a:extLst>
                  </a:tr>
                </a:tbl>
              </a:graphicData>
            </a:graphic>
          </p:graphicFrame>
        </mc:Choice>
        <mc:Fallback>
          <p:graphicFrame>
            <p:nvGraphicFramePr>
              <p:cNvPr id="2" name="表格 1">
                <a:extLst>
                  <a:ext uri="{FF2B5EF4-FFF2-40B4-BE49-F238E27FC236}">
                    <a16:creationId xmlns:a16="http://schemas.microsoft.com/office/drawing/2014/main" id="{2BF63167-BBF0-442B-98F2-59A7EC51F564}"/>
                  </a:ext>
                </a:extLst>
              </p:cNvPr>
              <p:cNvGraphicFramePr>
                <a:graphicFrameLocks noGrp="1"/>
              </p:cNvGraphicFramePr>
              <p:nvPr>
                <p:extLst>
                  <p:ext uri="{D42A27DB-BD31-4B8C-83A1-F6EECF244321}">
                    <p14:modId xmlns:p14="http://schemas.microsoft.com/office/powerpoint/2010/main" val="2924582424"/>
                  </p:ext>
                </p:extLst>
              </p:nvPr>
            </p:nvGraphicFramePr>
            <p:xfrm>
              <a:off x="534612" y="1469592"/>
              <a:ext cx="5274310" cy="3564834"/>
            </p:xfrm>
            <a:graphic>
              <a:graphicData uri="http://schemas.openxmlformats.org/drawingml/2006/table">
                <a:tbl>
                  <a:tblPr firstRow="1" firstCol="1" bandRow="1"/>
                  <a:tblGrid>
                    <a:gridCol w="5274310">
                      <a:extLst>
                        <a:ext uri="{9D8B030D-6E8A-4147-A177-3AD203B41FA5}">
                          <a16:colId xmlns:a16="http://schemas.microsoft.com/office/drawing/2014/main" val="2568119861"/>
                        </a:ext>
                      </a:extLst>
                    </a:gridCol>
                  </a:tblGrid>
                  <a:tr h="418092">
                    <a:tc>
                      <a:txBody>
                        <a:bodyPr/>
                        <a:lstStyle/>
                        <a:p>
                          <a:endParaRPr lang="zh-CN"/>
                        </a:p>
                      </a:txBody>
                      <a:tcPr marL="68580" marR="6858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a:blip r:embed="rId3"/>
                          <a:stretch>
                            <a:fillRect t="-11594" r="-115" b="-815942"/>
                          </a:stretch>
                        </a:blipFill>
                      </a:tcPr>
                    </a:tc>
                    <a:extLst>
                      <a:ext uri="{0D108BD9-81ED-4DB2-BD59-A6C34878D82A}">
                        <a16:rowId xmlns:a16="http://schemas.microsoft.com/office/drawing/2014/main" val="2022049173"/>
                      </a:ext>
                    </a:extLst>
                  </a:tr>
                  <a:tr h="3146742">
                    <a:tc>
                      <a:txBody>
                        <a:bodyPr/>
                        <a:lstStyle/>
                        <a:p>
                          <a:endParaRPr lang="zh-CN"/>
                        </a:p>
                      </a:txBody>
                      <a:tcPr marL="68580" marR="6858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a:blip r:embed="rId3"/>
                          <a:stretch>
                            <a:fillRect t="-14922" r="-115" b="-9109"/>
                          </a:stretch>
                        </a:blipFill>
                      </a:tcPr>
                    </a:tc>
                    <a:extLst>
                      <a:ext uri="{0D108BD9-81ED-4DB2-BD59-A6C34878D82A}">
                        <a16:rowId xmlns:a16="http://schemas.microsoft.com/office/drawing/2014/main" val="1987967114"/>
                      </a:ext>
                    </a:extLst>
                  </a:tr>
                </a:tbl>
              </a:graphicData>
            </a:graphic>
          </p:graphicFrame>
        </mc:Fallback>
      </mc:AlternateContent>
      <p:sp>
        <p:nvSpPr>
          <p:cNvPr id="4" name="Rectangle 1">
            <a:extLst>
              <a:ext uri="{FF2B5EF4-FFF2-40B4-BE49-F238E27FC236}">
                <a16:creationId xmlns:a16="http://schemas.microsoft.com/office/drawing/2014/main" id="{2A4638A9-9D0A-4133-884F-F9E1648E86E1}"/>
              </a:ext>
            </a:extLst>
          </p:cNvPr>
          <p:cNvSpPr>
            <a:spLocks noChangeArrowheads="1"/>
          </p:cNvSpPr>
          <p:nvPr/>
        </p:nvSpPr>
        <p:spPr bwMode="auto">
          <a:xfrm>
            <a:off x="215370" y="1155189"/>
            <a:ext cx="273664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3048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304800" algn="l" defTabSz="914400" rtl="0" eaLnBrk="0" fontAlgn="base" latinLnBrk="0" hangingPunct="0">
              <a:lnSpc>
                <a:spcPct val="100000"/>
              </a:lnSpc>
              <a:spcBef>
                <a:spcPct val="0"/>
              </a:spcBef>
              <a:spcAft>
                <a:spcPct val="0"/>
              </a:spcAft>
              <a:buClrTx/>
              <a:buSzTx/>
              <a:buFontTx/>
              <a:buNone/>
              <a:tabLst/>
            </a:pPr>
            <a:r>
              <a:rPr kumimoji="0" lang="zh-CN" altLang="zh-CN" sz="1400" b="1" i="0" u="none" strike="noStrike" cap="none" normalizeH="0" baseline="0" dirty="0">
                <a:ln>
                  <a:noFill/>
                </a:ln>
                <a:solidFill>
                  <a:schemeClr val="tx1"/>
                </a:solidFill>
                <a:effectLst/>
                <a:latin typeface="Times New Roman" panose="02020603050405020304" pitchFamily="18" charset="0"/>
                <a:ea typeface="华文楷体" panose="02010600040101010101" pitchFamily="2" charset="-122"/>
                <a:cs typeface="Times New Roman" panose="02020603050405020304" pitchFamily="18" charset="0"/>
              </a:rPr>
              <a:t>算法</a:t>
            </a:r>
            <a:r>
              <a:rPr kumimoji="0" lang="en-US" altLang="zh-CN" sz="1400" b="1" i="0" u="none" strike="noStrike" cap="none" normalizeH="0" baseline="0" dirty="0">
                <a:ln>
                  <a:noFill/>
                </a:ln>
                <a:solidFill>
                  <a:schemeClr val="tx1"/>
                </a:solidFill>
                <a:effectLst/>
                <a:latin typeface="Times New Roman" panose="02020603050405020304" pitchFamily="18" charset="0"/>
                <a:ea typeface="华文楷体" panose="02010600040101010101" pitchFamily="2" charset="-122"/>
                <a:cs typeface="Times New Roman" panose="02020603050405020304" pitchFamily="18" charset="0"/>
              </a:rPr>
              <a:t>6.5.1  </a:t>
            </a:r>
            <a:r>
              <a:rPr kumimoji="0" lang="zh-CN" altLang="en-US" sz="1400" b="1" i="0" u="none" strike="noStrike" cap="none" normalizeH="0" baseline="0" dirty="0">
                <a:ln>
                  <a:noFill/>
                </a:ln>
                <a:solidFill>
                  <a:schemeClr val="tx1"/>
                </a:solidFill>
                <a:effectLst/>
                <a:latin typeface="Times New Roman" panose="02020603050405020304" pitchFamily="18" charset="0"/>
                <a:ea typeface="华文楷体" panose="02010600040101010101" pitchFamily="2" charset="-122"/>
                <a:cs typeface="Times New Roman" panose="02020603050405020304" pitchFamily="18" charset="0"/>
              </a:rPr>
              <a:t>训练生成对抗网络</a:t>
            </a:r>
            <a:endParaRPr kumimoji="0" lang="zh-CN" altLang="en-US" sz="500" b="1" i="0" u="none" strike="noStrike" cap="none" normalizeH="0" baseline="0" dirty="0">
              <a:ln>
                <a:noFill/>
              </a:ln>
              <a:solidFill>
                <a:schemeClr val="tx1"/>
              </a:solidFill>
              <a:effectLst/>
              <a:latin typeface="Times New Roman" panose="02020603050405020304" pitchFamily="18" charset="0"/>
              <a:ea typeface="华文楷体" panose="02010600040101010101" pitchFamily="2" charset="-122"/>
              <a:cs typeface="Times New Roman" panose="02020603050405020304" pitchFamily="18" charset="0"/>
            </a:endParaRPr>
          </a:p>
        </p:txBody>
      </p:sp>
      <p:pic>
        <p:nvPicPr>
          <p:cNvPr id="9" name="图片 8">
            <a:extLst>
              <a:ext uri="{FF2B5EF4-FFF2-40B4-BE49-F238E27FC236}">
                <a16:creationId xmlns:a16="http://schemas.microsoft.com/office/drawing/2014/main" id="{1189CE48-5199-4F89-B193-42EBAD578C51}"/>
              </a:ext>
            </a:extLst>
          </p:cNvPr>
          <p:cNvPicPr>
            <a:picLocks noChangeAspect="1"/>
          </p:cNvPicPr>
          <p:nvPr/>
        </p:nvPicPr>
        <p:blipFill>
          <a:blip r:embed="rId4"/>
          <a:stretch>
            <a:fillRect/>
          </a:stretch>
        </p:blipFill>
        <p:spPr>
          <a:xfrm>
            <a:off x="534613" y="4434351"/>
            <a:ext cx="5282830" cy="1431976"/>
          </a:xfrm>
          <a:prstGeom prst="rect">
            <a:avLst/>
          </a:prstGeom>
        </p:spPr>
      </p:pic>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0FEF607B-7BC8-49FA-B764-8111E418BDEA}"/>
                  </a:ext>
                </a:extLst>
              </p:cNvPr>
              <p:cNvSpPr txBox="1"/>
              <p:nvPr/>
            </p:nvSpPr>
            <p:spPr>
              <a:xfrm>
                <a:off x="6049263" y="1469592"/>
                <a:ext cx="2924443" cy="3035511"/>
              </a:xfrm>
              <a:prstGeom prst="rect">
                <a:avLst/>
              </a:prstGeom>
              <a:noFill/>
            </p:spPr>
            <p:txBody>
              <a:bodyPr wrap="square">
                <a:spAutoFit/>
              </a:bodyPr>
              <a:lstStyle/>
              <a:p>
                <a:pPr indent="266700" algn="just"/>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在训练初期，因为生成数据质量较低，判别器</a:t>
                </a:r>
                <a14:m>
                  <m:oMath xmlns:m="http://schemas.openxmlformats.org/officeDocument/2006/math">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𝐷</m:t>
                    </m:r>
                  </m:oMath>
                </a14:m>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可以轻易将其区分，此时</a:t>
                </a:r>
                <a14:m>
                  <m:oMath xmlns:m="http://schemas.openxmlformats.org/officeDocument/2006/math">
                    <m:func>
                      <m:func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funcPr>
                      <m:fName>
                        <m:r>
                          <m:rPr>
                            <m:sty m:val="p"/>
                          </m:rPr>
                          <a:rPr lang="en-US" altLang="zh-CN" sz="1800" kern="100">
                            <a:effectLst/>
                            <a:latin typeface="Cambria Math" panose="02040503050406030204" pitchFamily="18" charset="0"/>
                            <a:ea typeface="华文楷体" panose="02010600040101010101" pitchFamily="2" charset="-122"/>
                            <a:cs typeface="Times New Roman" panose="02020603050405020304" pitchFamily="18" charset="0"/>
                          </a:rPr>
                          <m:t>log</m:t>
                        </m:r>
                      </m:fName>
                      <m:e>
                        <m:d>
                          <m:d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1−</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𝐷</m:t>
                            </m:r>
                            <m:d>
                              <m:d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𝐺</m:t>
                                </m:r>
                                <m:d>
                                  <m:d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𝑧</m:t>
                                    </m:r>
                                  </m:e>
                                </m:d>
                              </m:e>
                            </m:d>
                          </m:e>
                        </m:d>
                      </m:e>
                    </m:func>
                  </m:oMath>
                </a14:m>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无法为生成器</a:t>
                </a:r>
                <a14:m>
                  <m:oMath xmlns:m="http://schemas.openxmlformats.org/officeDocument/2006/math">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𝐺</m:t>
                    </m:r>
                  </m:oMath>
                </a14:m>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提供显著的梯度，因此可以使用</a:t>
                </a:r>
                <a14:m>
                  <m:oMath xmlns:m="http://schemas.openxmlformats.org/officeDocument/2006/math">
                    <m:func>
                      <m:func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funcPr>
                      <m:fName>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m:t>
                        </m:r>
                        <m:r>
                          <m:rPr>
                            <m:sty m:val="p"/>
                          </m:rPr>
                          <a:rPr lang="en-US" altLang="zh-CN" sz="1800" kern="100">
                            <a:effectLst/>
                            <a:latin typeface="Cambria Math" panose="02040503050406030204" pitchFamily="18" charset="0"/>
                            <a:ea typeface="华文楷体" panose="02010600040101010101" pitchFamily="2" charset="-122"/>
                            <a:cs typeface="Times New Roman" panose="02020603050405020304" pitchFamily="18" charset="0"/>
                          </a:rPr>
                          <m:t>log</m:t>
                        </m:r>
                      </m:fName>
                      <m:e>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𝐷</m:t>
                        </m:r>
                        <m:d>
                          <m:d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𝐺</m:t>
                            </m:r>
                            <m:d>
                              <m:d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𝑧</m:t>
                                </m:r>
                              </m:e>
                            </m:d>
                          </m:e>
                        </m:d>
                      </m:e>
                    </m:func>
                  </m:oMath>
                </a14:m>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来代替损失函数。这么做并不会影响其能够收敛至最优解的性质，且可以在训练初期提供足够的梯度。</a:t>
                </a:r>
                <a:endPar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endParaRPr>
              </a:p>
            </p:txBody>
          </p:sp>
        </mc:Choice>
        <mc:Fallback xmlns="">
          <p:sp>
            <p:nvSpPr>
              <p:cNvPr id="13" name="文本框 12">
                <a:extLst>
                  <a:ext uri="{FF2B5EF4-FFF2-40B4-BE49-F238E27FC236}">
                    <a16:creationId xmlns:a16="http://schemas.microsoft.com/office/drawing/2014/main" id="{0FEF607B-7BC8-49FA-B764-8111E418BDEA}"/>
                  </a:ext>
                </a:extLst>
              </p:cNvPr>
              <p:cNvSpPr txBox="1">
                <a:spLocks noRot="1" noChangeAspect="1" noMove="1" noResize="1" noEditPoints="1" noAdjustHandles="1" noChangeArrowheads="1" noChangeShapeType="1" noTextEdit="1"/>
              </p:cNvSpPr>
              <p:nvPr/>
            </p:nvSpPr>
            <p:spPr>
              <a:xfrm>
                <a:off x="6049263" y="1469592"/>
                <a:ext cx="2924443" cy="3035511"/>
              </a:xfrm>
              <a:prstGeom prst="rect">
                <a:avLst/>
              </a:prstGeom>
              <a:blipFill>
                <a:blip r:embed="rId5"/>
                <a:stretch>
                  <a:fillRect l="-1667" t="-803" r="-1667" b="-2410"/>
                </a:stretch>
              </a:blipFill>
            </p:spPr>
            <p:txBody>
              <a:bodyPr/>
              <a:lstStyle/>
              <a:p>
                <a:r>
                  <a:rPr lang="zh-CN" altLang="en-US">
                    <a:noFill/>
                  </a:rPr>
                  <a:t> </a:t>
                </a:r>
              </a:p>
            </p:txBody>
          </p:sp>
        </mc:Fallback>
      </mc:AlternateContent>
      <p:sp>
        <p:nvSpPr>
          <p:cNvPr id="15" name="文本框 14">
            <a:extLst>
              <a:ext uri="{FF2B5EF4-FFF2-40B4-BE49-F238E27FC236}">
                <a16:creationId xmlns:a16="http://schemas.microsoft.com/office/drawing/2014/main" id="{61ACB5A3-35FC-49C8-AE04-95FFD1FF7AF4}"/>
              </a:ext>
            </a:extLst>
          </p:cNvPr>
          <p:cNvSpPr txBox="1"/>
          <p:nvPr/>
        </p:nvSpPr>
        <p:spPr>
          <a:xfrm>
            <a:off x="203193" y="4727554"/>
            <a:ext cx="8770513" cy="1138773"/>
          </a:xfrm>
          <a:prstGeom prst="rect">
            <a:avLst/>
          </a:prstGeom>
          <a:noFill/>
        </p:spPr>
        <p:txBody>
          <a:bodyPr wrap="square">
            <a:spAutoFit/>
          </a:bodyPr>
          <a:lstStyle/>
          <a:p>
            <a:pPr indent="266700" algn="l"/>
            <a:r>
              <a:rPr lang="zh-CN" altLang="zh-CN" sz="1700" kern="100" dirty="0">
                <a:effectLst/>
                <a:latin typeface="Times New Roman" panose="02020603050405020304" pitchFamily="18" charset="0"/>
                <a:ea typeface="华文楷体" panose="02010600040101010101" pitchFamily="2" charset="-122"/>
                <a:cs typeface="Times New Roman" panose="02020603050405020304" pitchFamily="18" charset="0"/>
              </a:rPr>
              <a:t>在后续的应用中，发现</a:t>
            </a:r>
            <a:r>
              <a:rPr lang="en-US" altLang="zh-CN" sz="1700" kern="100" dirty="0">
                <a:effectLst/>
                <a:latin typeface="Times New Roman" panose="02020603050405020304" pitchFamily="18" charset="0"/>
                <a:ea typeface="华文楷体" panose="02010600040101010101" pitchFamily="2" charset="-122"/>
                <a:cs typeface="Times New Roman" panose="02020603050405020304" pitchFamily="18" charset="0"/>
              </a:rPr>
              <a:t>GAN</a:t>
            </a:r>
            <a:r>
              <a:rPr lang="zh-CN" altLang="zh-CN" sz="1700" kern="100" dirty="0">
                <a:effectLst/>
                <a:latin typeface="Times New Roman" panose="02020603050405020304" pitchFamily="18" charset="0"/>
                <a:ea typeface="华文楷体" panose="02010600040101010101" pitchFamily="2" charset="-122"/>
                <a:cs typeface="Times New Roman" panose="02020603050405020304" pitchFamily="18" charset="0"/>
              </a:rPr>
              <a:t>具有收敛困难，且非常依赖于合适的交替训练轮次选择等不足。为此，</a:t>
            </a:r>
            <a:r>
              <a:rPr lang="en-US" altLang="zh-CN" sz="1700" kern="100" dirty="0">
                <a:effectLst/>
                <a:latin typeface="Times New Roman" panose="02020603050405020304" pitchFamily="18" charset="0"/>
                <a:ea typeface="华文楷体" panose="02010600040101010101" pitchFamily="2" charset="-122"/>
                <a:cs typeface="Times New Roman" panose="02020603050405020304" pitchFamily="18" charset="0"/>
              </a:rPr>
              <a:t>Martin </a:t>
            </a:r>
            <a:r>
              <a:rPr lang="en-US" altLang="zh-CN" sz="1700" kern="100" dirty="0" err="1">
                <a:effectLst/>
                <a:latin typeface="Times New Roman" panose="02020603050405020304" pitchFamily="18" charset="0"/>
                <a:ea typeface="华文楷体" panose="02010600040101010101" pitchFamily="2" charset="-122"/>
                <a:cs typeface="Times New Roman" panose="02020603050405020304" pitchFamily="18" charset="0"/>
              </a:rPr>
              <a:t>Arjovsky</a:t>
            </a:r>
            <a:r>
              <a:rPr lang="zh-CN" altLang="zh-CN" sz="1700" kern="100" dirty="0">
                <a:effectLst/>
                <a:latin typeface="Times New Roman" panose="02020603050405020304" pitchFamily="18" charset="0"/>
                <a:ea typeface="华文楷体" panose="02010600040101010101" pitchFamily="2" charset="-122"/>
                <a:cs typeface="Times New Roman" panose="02020603050405020304" pitchFamily="18" charset="0"/>
              </a:rPr>
              <a:t>等人提出了</a:t>
            </a:r>
            <a:r>
              <a:rPr lang="en-US" altLang="zh-CN" sz="1700" kern="100" dirty="0">
                <a:effectLst/>
                <a:latin typeface="Times New Roman" panose="02020603050405020304" pitchFamily="18" charset="0"/>
                <a:ea typeface="华文楷体" panose="02010600040101010101" pitchFamily="2" charset="-122"/>
                <a:cs typeface="Times New Roman" panose="02020603050405020304" pitchFamily="18" charset="0"/>
              </a:rPr>
              <a:t>Wasserstein GAN[</a:t>
            </a:r>
            <a:r>
              <a:rPr lang="en-US" altLang="zh-CN" sz="1700" kern="100" dirty="0" err="1">
                <a:solidFill>
                  <a:srgbClr val="222222"/>
                </a:solidFill>
                <a:effectLst/>
                <a:latin typeface="Times New Roman" panose="02020603050405020304" pitchFamily="18" charset="0"/>
                <a:ea typeface="华文楷体" panose="02010600040101010101" pitchFamily="2" charset="-122"/>
                <a:cs typeface="Times New Roman" panose="02020603050405020304" pitchFamily="18" charset="0"/>
              </a:rPr>
              <a:t>Arjovsky</a:t>
            </a:r>
            <a:r>
              <a:rPr lang="en-US" altLang="zh-CN" sz="1700" kern="100" dirty="0">
                <a:solidFill>
                  <a:srgbClr val="222222"/>
                </a:solidFill>
                <a:effectLst/>
                <a:latin typeface="Times New Roman" panose="02020603050405020304" pitchFamily="18" charset="0"/>
                <a:ea typeface="华文楷体" panose="02010600040101010101" pitchFamily="2" charset="-122"/>
                <a:cs typeface="Times New Roman" panose="02020603050405020304" pitchFamily="18" charset="0"/>
              </a:rPr>
              <a:t> 2017</a:t>
            </a:r>
            <a:r>
              <a:rPr lang="en-US" altLang="zh-CN" sz="1700" kern="100" dirty="0">
                <a:effectLst/>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1700" kern="100" dirty="0">
                <a:effectLst/>
                <a:latin typeface="Times New Roman" panose="02020603050405020304" pitchFamily="18" charset="0"/>
                <a:ea typeface="华文楷体" panose="02010600040101010101" pitchFamily="2" charset="-122"/>
                <a:cs typeface="Times New Roman" panose="02020603050405020304" pitchFamily="18" charset="0"/>
              </a:rPr>
              <a:t>，对模型结构进行了一些修改。在</a:t>
            </a:r>
            <a:r>
              <a:rPr lang="en-US" altLang="zh-CN" sz="1700" kern="100" dirty="0">
                <a:effectLst/>
                <a:latin typeface="Times New Roman" panose="02020603050405020304" pitchFamily="18" charset="0"/>
                <a:ea typeface="华文楷体" panose="02010600040101010101" pitchFamily="2" charset="-122"/>
                <a:cs typeface="Times New Roman" panose="02020603050405020304" pitchFamily="18" charset="0"/>
              </a:rPr>
              <a:t>Wasserstein GAN</a:t>
            </a:r>
            <a:r>
              <a:rPr lang="zh-CN" altLang="zh-CN" sz="1700" kern="100" dirty="0">
                <a:effectLst/>
                <a:latin typeface="Times New Roman" panose="02020603050405020304" pitchFamily="18" charset="0"/>
                <a:ea typeface="华文楷体" panose="02010600040101010101" pitchFamily="2" charset="-122"/>
                <a:cs typeface="Times New Roman" panose="02020603050405020304" pitchFamily="18" charset="0"/>
              </a:rPr>
              <a:t>中，模型输出不使用以概率值形式输出的</a:t>
            </a:r>
            <a:r>
              <a:rPr lang="en-US" altLang="zh-CN" sz="1700" kern="100" dirty="0">
                <a:effectLst/>
                <a:latin typeface="Times New Roman" panose="02020603050405020304" pitchFamily="18" charset="0"/>
                <a:ea typeface="华文楷体" panose="02010600040101010101" pitchFamily="2" charset="-122"/>
                <a:cs typeface="Times New Roman" panose="02020603050405020304" pitchFamily="18" charset="0"/>
              </a:rPr>
              <a:t>sigmoid</a:t>
            </a:r>
            <a:r>
              <a:rPr lang="zh-CN" altLang="zh-CN" sz="1700" kern="100" dirty="0">
                <a:effectLst/>
                <a:latin typeface="Times New Roman" panose="02020603050405020304" pitchFamily="18" charset="0"/>
                <a:ea typeface="华文楷体" panose="02010600040101010101" pitchFamily="2" charset="-122"/>
                <a:cs typeface="Times New Roman" panose="02020603050405020304" pitchFamily="18" charset="0"/>
              </a:rPr>
              <a:t>激活函数，而是直接根据输出值大小评价其效果。相应地，目标函数中也不需要再取对数：</a:t>
            </a:r>
            <a:endParaRPr lang="zh-CN" altLang="zh-CN" sz="1700" kern="100" dirty="0">
              <a:effectLst/>
              <a:latin typeface="等线" panose="02010600030101010101" pitchFamily="2" charset="-122"/>
              <a:ea typeface="等线" panose="02010600030101010101" pitchFamily="2"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D7CA2D68-7F48-4701-8603-31C543277752}"/>
                  </a:ext>
                </a:extLst>
              </p:cNvPr>
              <p:cNvSpPr txBox="1"/>
              <p:nvPr/>
            </p:nvSpPr>
            <p:spPr>
              <a:xfrm>
                <a:off x="2002465" y="5974329"/>
                <a:ext cx="4572000" cy="47301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unc>
                        <m:funcPr>
                          <m:ctrlPr>
                            <a:rPr lang="zh-CN" altLang="zh-CN" sz="1800" i="1" smtClean="0">
                              <a:effectLst/>
                              <a:latin typeface="Cambria Math" panose="02040503050406030204" pitchFamily="18" charset="0"/>
                              <a:ea typeface="Cambria Math" panose="02040503050406030204" pitchFamily="18" charset="0"/>
                              <a:cs typeface="Times New Roman" panose="02020603050405020304" pitchFamily="18" charset="0"/>
                            </a:rPr>
                          </m:ctrlPr>
                        </m:funcPr>
                        <m:fName>
                          <m:limLow>
                            <m:limLow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limLowPr>
                            <m:e>
                              <m:r>
                                <m:rPr>
                                  <m:sty m:val="p"/>
                                </m:rPr>
                                <a:rPr lang="en-US" altLang="zh-CN" sz="1800">
                                  <a:effectLst/>
                                  <a:latin typeface="Cambria Math" panose="02040503050406030204" pitchFamily="18" charset="0"/>
                                  <a:ea typeface="华文楷体" panose="02010600040101010101" pitchFamily="2" charset="-122"/>
                                  <a:cs typeface="Times New Roman" panose="02020603050405020304" pitchFamily="18" charset="0"/>
                                </a:rPr>
                                <m:t>min</m:t>
                              </m:r>
                            </m:e>
                            <m:lim>
                              <m:r>
                                <a:rPr lang="en-US" altLang="zh-CN" sz="1800" i="1">
                                  <a:effectLst/>
                                  <a:latin typeface="Cambria Math" panose="02040503050406030204" pitchFamily="18" charset="0"/>
                                  <a:ea typeface="华文楷体" panose="02010600040101010101" pitchFamily="2" charset="-122"/>
                                  <a:cs typeface="Times New Roman" panose="02020603050405020304" pitchFamily="18" charset="0"/>
                                </a:rPr>
                                <m:t>𝐺</m:t>
                              </m:r>
                            </m:lim>
                          </m:limLow>
                        </m:fName>
                        <m:e>
                          <m:func>
                            <m:func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funcPr>
                            <m:fName>
                              <m:limLow>
                                <m:limLow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limLowPr>
                                <m:e>
                                  <m:r>
                                    <m:rPr>
                                      <m:sty m:val="p"/>
                                    </m:rPr>
                                    <a:rPr lang="en-US" altLang="zh-CN" sz="1800">
                                      <a:effectLst/>
                                      <a:latin typeface="Cambria Math" panose="02040503050406030204" pitchFamily="18" charset="0"/>
                                      <a:ea typeface="华文楷体" panose="02010600040101010101" pitchFamily="2" charset="-122"/>
                                      <a:cs typeface="Times New Roman" panose="02020603050405020304" pitchFamily="18" charset="0"/>
                                    </a:rPr>
                                    <m:t>max</m:t>
                                  </m:r>
                                </m:e>
                                <m:lim>
                                  <m:r>
                                    <a:rPr lang="en-US" altLang="zh-CN" sz="1800" i="1">
                                      <a:effectLst/>
                                      <a:latin typeface="Cambria Math" panose="02040503050406030204" pitchFamily="18" charset="0"/>
                                      <a:ea typeface="华文楷体" panose="02010600040101010101" pitchFamily="2" charset="-122"/>
                                      <a:cs typeface="Times New Roman" panose="02020603050405020304" pitchFamily="18" charset="0"/>
                                    </a:rPr>
                                    <m:t>𝐷</m:t>
                                  </m:r>
                                </m:lim>
                              </m:limLow>
                            </m:fName>
                            <m:e>
                              <m:r>
                                <a:rPr lang="en-US" altLang="zh-CN" sz="1800" i="1">
                                  <a:effectLst/>
                                  <a:latin typeface="Cambria Math" panose="02040503050406030204" pitchFamily="18" charset="0"/>
                                  <a:ea typeface="华文楷体" panose="02010600040101010101" pitchFamily="2" charset="-122"/>
                                  <a:cs typeface="Times New Roman" panose="02020603050405020304" pitchFamily="18" charset="0"/>
                                </a:rPr>
                                <m:t>𝑉</m:t>
                              </m:r>
                              <m:d>
                                <m:d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a:effectLst/>
                                      <a:latin typeface="Cambria Math" panose="02040503050406030204" pitchFamily="18" charset="0"/>
                                      <a:ea typeface="华文楷体" panose="02010600040101010101" pitchFamily="2" charset="-122"/>
                                      <a:cs typeface="Times New Roman" panose="02020603050405020304" pitchFamily="18" charset="0"/>
                                    </a:rPr>
                                    <m:t>𝐷</m:t>
                                  </m:r>
                                  <m:r>
                                    <a:rPr lang="en-US" altLang="zh-CN" sz="1800" i="1">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a:effectLst/>
                                      <a:latin typeface="Cambria Math" panose="02040503050406030204" pitchFamily="18" charset="0"/>
                                      <a:ea typeface="华文楷体" panose="02010600040101010101" pitchFamily="2" charset="-122"/>
                                      <a:cs typeface="Times New Roman" panose="02020603050405020304" pitchFamily="18" charset="0"/>
                                    </a:rPr>
                                    <m:t>𝐺</m:t>
                                  </m:r>
                                </m:e>
                              </m:d>
                              <m:r>
                                <a:rPr lang="en-US" altLang="zh-CN" sz="1800" i="1">
                                  <a:effectLst/>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华文楷体" panose="02010600040101010101" pitchFamily="2" charset="-122"/>
                                      <a:cs typeface="Times New Roman" panose="02020603050405020304" pitchFamily="18" charset="0"/>
                                    </a:rPr>
                                    <m:t>𝔼</m:t>
                                  </m:r>
                                </m:e>
                                <m:sub>
                                  <m:r>
                                    <a:rPr lang="en-US" altLang="zh-CN" sz="1800" i="1">
                                      <a:effectLst/>
                                      <a:latin typeface="Cambria Math" panose="02040503050406030204" pitchFamily="18" charset="0"/>
                                      <a:ea typeface="华文楷体" panose="02010600040101010101" pitchFamily="2" charset="-122"/>
                                      <a:cs typeface="Times New Roman" panose="02020603050405020304" pitchFamily="18" charset="0"/>
                                    </a:rPr>
                                    <m:t>𝑥</m:t>
                                  </m:r>
                                  <m:r>
                                    <a:rPr lang="en-US" altLang="zh-CN" sz="1800" i="1">
                                      <a:effectLst/>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华文楷体" panose="02010600040101010101" pitchFamily="2" charset="-122"/>
                                          <a:cs typeface="Times New Roman" panose="02020603050405020304" pitchFamily="18" charset="0"/>
                                        </a:rPr>
                                        <m:t>𝑝</m:t>
                                      </m:r>
                                    </m:e>
                                    <m:sub>
                                      <m:r>
                                        <a:rPr lang="en-US" altLang="zh-CN" sz="1800" i="1">
                                          <a:effectLst/>
                                          <a:latin typeface="Cambria Math" panose="02040503050406030204" pitchFamily="18" charset="0"/>
                                          <a:ea typeface="华文楷体" panose="02010600040101010101" pitchFamily="2" charset="-122"/>
                                          <a:cs typeface="Times New Roman" panose="02020603050405020304" pitchFamily="18" charset="0"/>
                                        </a:rPr>
                                        <m:t>𝑑𝑎𝑡𝑎</m:t>
                                      </m:r>
                                    </m:sub>
                                  </m:sSub>
                                  <m:r>
                                    <a:rPr lang="en-US" altLang="zh-CN" sz="1800" i="1">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a:effectLst/>
                                      <a:latin typeface="Cambria Math" panose="02040503050406030204" pitchFamily="18" charset="0"/>
                                      <a:ea typeface="华文楷体" panose="02010600040101010101" pitchFamily="2" charset="-122"/>
                                      <a:cs typeface="Times New Roman" panose="02020603050405020304" pitchFamily="18" charset="0"/>
                                    </a:rPr>
                                    <m:t>𝑥</m:t>
                                  </m:r>
                                  <m:r>
                                    <a:rPr lang="en-US" altLang="zh-CN" sz="1800" i="1">
                                      <a:effectLst/>
                                      <a:latin typeface="Cambria Math" panose="02040503050406030204" pitchFamily="18" charset="0"/>
                                      <a:ea typeface="华文楷体" panose="02010600040101010101" pitchFamily="2" charset="-122"/>
                                      <a:cs typeface="Times New Roman" panose="02020603050405020304" pitchFamily="18" charset="0"/>
                                    </a:rPr>
                                    <m:t>)</m:t>
                                  </m:r>
                                </m:sub>
                              </m:sSub>
                              <m:d>
                                <m:dPr>
                                  <m:begChr m:val="["/>
                                  <m:endChr m:val="]"/>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a:effectLst/>
                                      <a:latin typeface="Cambria Math" panose="02040503050406030204" pitchFamily="18" charset="0"/>
                                      <a:ea typeface="华文楷体" panose="02010600040101010101" pitchFamily="2" charset="-122"/>
                                      <a:cs typeface="Times New Roman" panose="02020603050405020304" pitchFamily="18" charset="0"/>
                                    </a:rPr>
                                    <m:t>𝐷</m:t>
                                  </m:r>
                                  <m:d>
                                    <m:d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a:effectLst/>
                                          <a:latin typeface="Cambria Math" panose="02040503050406030204" pitchFamily="18" charset="0"/>
                                          <a:ea typeface="华文楷体" panose="02010600040101010101" pitchFamily="2" charset="-122"/>
                                          <a:cs typeface="Times New Roman" panose="02020603050405020304" pitchFamily="18" charset="0"/>
                                        </a:rPr>
                                        <m:t>𝑥</m:t>
                                      </m:r>
                                    </m:e>
                                  </m:d>
                                </m:e>
                              </m:d>
                              <m:r>
                                <a:rPr lang="en-US" altLang="zh-CN" sz="1800" i="1">
                                  <a:effectLst/>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华文楷体" panose="02010600040101010101" pitchFamily="2" charset="-122"/>
                                      <a:cs typeface="Times New Roman" panose="02020603050405020304" pitchFamily="18" charset="0"/>
                                    </a:rPr>
                                    <m:t>𝔼</m:t>
                                  </m:r>
                                </m:e>
                                <m:sub>
                                  <m:r>
                                    <a:rPr lang="en-US" altLang="zh-CN" sz="1800" i="1">
                                      <a:effectLst/>
                                      <a:latin typeface="Cambria Math" panose="02040503050406030204" pitchFamily="18" charset="0"/>
                                      <a:ea typeface="华文楷体" panose="02010600040101010101" pitchFamily="2" charset="-122"/>
                                      <a:cs typeface="Times New Roman" panose="02020603050405020304" pitchFamily="18" charset="0"/>
                                    </a:rPr>
                                    <m:t>𝑧</m:t>
                                  </m:r>
                                  <m:r>
                                    <a:rPr lang="en-US" altLang="zh-CN" sz="1800" i="1">
                                      <a:effectLst/>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华文楷体" panose="02010600040101010101" pitchFamily="2" charset="-122"/>
                                          <a:cs typeface="Times New Roman" panose="02020603050405020304" pitchFamily="18" charset="0"/>
                                        </a:rPr>
                                        <m:t>𝑝</m:t>
                                      </m:r>
                                    </m:e>
                                    <m:sub>
                                      <m:r>
                                        <a:rPr lang="en-US" altLang="zh-CN" sz="1800" i="1">
                                          <a:effectLst/>
                                          <a:latin typeface="Cambria Math" panose="02040503050406030204" pitchFamily="18" charset="0"/>
                                          <a:ea typeface="华文楷体" panose="02010600040101010101" pitchFamily="2" charset="-122"/>
                                          <a:cs typeface="Times New Roman" panose="02020603050405020304" pitchFamily="18" charset="0"/>
                                        </a:rPr>
                                        <m:t>𝑧</m:t>
                                      </m:r>
                                    </m:sub>
                                  </m:sSub>
                                  <m:r>
                                    <a:rPr lang="en-US" altLang="zh-CN" sz="1800" i="1">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a:effectLst/>
                                      <a:latin typeface="Cambria Math" panose="02040503050406030204" pitchFamily="18" charset="0"/>
                                      <a:ea typeface="华文楷体" panose="02010600040101010101" pitchFamily="2" charset="-122"/>
                                      <a:cs typeface="Times New Roman" panose="02020603050405020304" pitchFamily="18" charset="0"/>
                                    </a:rPr>
                                    <m:t>𝑧</m:t>
                                  </m:r>
                                  <m:r>
                                    <a:rPr lang="en-US" altLang="zh-CN" sz="1800" i="1">
                                      <a:effectLst/>
                                      <a:latin typeface="Cambria Math" panose="02040503050406030204" pitchFamily="18" charset="0"/>
                                      <a:ea typeface="华文楷体" panose="02010600040101010101" pitchFamily="2" charset="-122"/>
                                      <a:cs typeface="Times New Roman" panose="02020603050405020304" pitchFamily="18" charset="0"/>
                                    </a:rPr>
                                    <m:t>)</m:t>
                                  </m:r>
                                </m:sub>
                              </m:sSub>
                              <m:r>
                                <a:rPr lang="en-US" altLang="zh-CN" sz="1800" i="1">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a:effectLst/>
                                  <a:latin typeface="Cambria Math" panose="02040503050406030204" pitchFamily="18" charset="0"/>
                                  <a:ea typeface="华文楷体" panose="02010600040101010101" pitchFamily="2" charset="-122"/>
                                  <a:cs typeface="Times New Roman" panose="02020603050405020304" pitchFamily="18" charset="0"/>
                                </a:rPr>
                                <m:t>𝐷</m:t>
                              </m:r>
                              <m:d>
                                <m:d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a:effectLst/>
                                      <a:latin typeface="Cambria Math" panose="02040503050406030204" pitchFamily="18" charset="0"/>
                                      <a:ea typeface="华文楷体" panose="02010600040101010101" pitchFamily="2" charset="-122"/>
                                      <a:cs typeface="Times New Roman" panose="02020603050405020304" pitchFamily="18" charset="0"/>
                                    </a:rPr>
                                    <m:t>𝐺</m:t>
                                  </m:r>
                                  <m:d>
                                    <m:d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a:effectLst/>
                                          <a:latin typeface="Cambria Math" panose="02040503050406030204" pitchFamily="18" charset="0"/>
                                          <a:ea typeface="华文楷体" panose="02010600040101010101" pitchFamily="2" charset="-122"/>
                                          <a:cs typeface="Times New Roman" panose="02020603050405020304" pitchFamily="18" charset="0"/>
                                        </a:rPr>
                                        <m:t>𝑧</m:t>
                                      </m:r>
                                    </m:e>
                                  </m:d>
                                </m:e>
                              </m:d>
                              <m:r>
                                <a:rPr lang="en-US" altLang="zh-CN" sz="1800" i="1">
                                  <a:effectLst/>
                                  <a:latin typeface="Cambria Math" panose="02040503050406030204" pitchFamily="18" charset="0"/>
                                  <a:ea typeface="华文楷体" panose="02010600040101010101" pitchFamily="2" charset="-122"/>
                                  <a:cs typeface="Times New Roman" panose="02020603050405020304" pitchFamily="18" charset="0"/>
                                </a:rPr>
                                <m:t>]</m:t>
                              </m:r>
                            </m:e>
                          </m:func>
                        </m:e>
                      </m:func>
                    </m:oMath>
                  </m:oMathPara>
                </a14:m>
                <a:endParaRPr lang="zh-CN" altLang="en-US" dirty="0"/>
              </a:p>
            </p:txBody>
          </p:sp>
        </mc:Choice>
        <mc:Fallback xmlns="">
          <p:sp>
            <p:nvSpPr>
              <p:cNvPr id="17" name="文本框 16">
                <a:extLst>
                  <a:ext uri="{FF2B5EF4-FFF2-40B4-BE49-F238E27FC236}">
                    <a16:creationId xmlns:a16="http://schemas.microsoft.com/office/drawing/2014/main" id="{D7CA2D68-7F48-4701-8603-31C543277752}"/>
                  </a:ext>
                </a:extLst>
              </p:cNvPr>
              <p:cNvSpPr txBox="1">
                <a:spLocks noRot="1" noChangeAspect="1" noMove="1" noResize="1" noEditPoints="1" noAdjustHandles="1" noChangeArrowheads="1" noChangeShapeType="1" noTextEdit="1"/>
              </p:cNvSpPr>
              <p:nvPr/>
            </p:nvSpPr>
            <p:spPr>
              <a:xfrm>
                <a:off x="2002465" y="5974329"/>
                <a:ext cx="4572000" cy="473015"/>
              </a:xfrm>
              <a:prstGeom prst="rect">
                <a:avLst/>
              </a:prstGeom>
              <a:blipFill>
                <a:blip r:embed="rId6"/>
                <a:stretch>
                  <a:fillRect r="-28933" b="-128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02634908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标题 1"/>
          <p:cNvSpPr>
            <a:spLocks noGrp="1"/>
          </p:cNvSpPr>
          <p:nvPr>
            <p:ph type="title"/>
          </p:nvPr>
        </p:nvSpPr>
        <p:spPr>
          <a:xfrm>
            <a:off x="534612" y="121959"/>
            <a:ext cx="7507706" cy="657727"/>
          </a:xfrm>
        </p:spPr>
        <p:txBody>
          <a:bodyPr/>
          <a:lstStyle/>
          <a:p>
            <a:r>
              <a:rPr lang="zh-CN" altLang="en-US" sz="2000" dirty="0"/>
              <a:t>条件生成对抗网络</a:t>
            </a:r>
          </a:p>
        </p:txBody>
      </p:sp>
      <p:pic>
        <p:nvPicPr>
          <p:cNvPr id="3" name="图片 2">
            <a:extLst>
              <a:ext uri="{FF2B5EF4-FFF2-40B4-BE49-F238E27FC236}">
                <a16:creationId xmlns:a16="http://schemas.microsoft.com/office/drawing/2014/main" id="{EF826A8C-AA02-4ED7-86E7-56417171B0ED}"/>
              </a:ext>
            </a:extLst>
          </p:cNvPr>
          <p:cNvPicPr>
            <a:picLocks noChangeAspect="1"/>
          </p:cNvPicPr>
          <p:nvPr/>
        </p:nvPicPr>
        <p:blipFill>
          <a:blip r:embed="rId3"/>
          <a:stretch>
            <a:fillRect/>
          </a:stretch>
        </p:blipFill>
        <p:spPr>
          <a:xfrm>
            <a:off x="1408738" y="983455"/>
            <a:ext cx="6326519" cy="2445545"/>
          </a:xfrm>
          <a:prstGeom prst="rect">
            <a:avLst/>
          </a:prstGeom>
        </p:spPr>
      </p:pic>
      <p:sp>
        <p:nvSpPr>
          <p:cNvPr id="10" name="文本框 9">
            <a:extLst>
              <a:ext uri="{FF2B5EF4-FFF2-40B4-BE49-F238E27FC236}">
                <a16:creationId xmlns:a16="http://schemas.microsoft.com/office/drawing/2014/main" id="{7852E3B5-40C4-46BE-9FC1-7B7DEE7B69AE}"/>
              </a:ext>
            </a:extLst>
          </p:cNvPr>
          <p:cNvSpPr txBox="1"/>
          <p:nvPr/>
        </p:nvSpPr>
        <p:spPr>
          <a:xfrm>
            <a:off x="1640522" y="3480759"/>
            <a:ext cx="6136783" cy="369332"/>
          </a:xfrm>
          <a:prstGeom prst="rect">
            <a:avLst/>
          </a:prstGeom>
          <a:noFill/>
        </p:spPr>
        <p:txBody>
          <a:bodyPr wrap="square" rtlCol="0">
            <a:spAutoFit/>
          </a:bodyPr>
          <a:lstStyle/>
          <a:p>
            <a:pPr algn="ctr"/>
            <a:r>
              <a:rPr lang="zh-CN" altLang="en-US" b="1" dirty="0">
                <a:latin typeface="Times New Roman" panose="02020603050405020304" pitchFamily="18" charset="0"/>
                <a:ea typeface="楷体" panose="02010609060101010101" pitchFamily="49" charset="-122"/>
                <a:cs typeface="Times New Roman" panose="02020603050405020304" pitchFamily="18" charset="0"/>
              </a:rPr>
              <a:t>图</a:t>
            </a:r>
            <a:r>
              <a:rPr lang="en-US" altLang="zh-CN" b="1" dirty="0">
                <a:latin typeface="Times New Roman" panose="02020603050405020304" pitchFamily="18" charset="0"/>
                <a:ea typeface="楷体" panose="02010609060101010101" pitchFamily="49" charset="-122"/>
                <a:cs typeface="Times New Roman" panose="02020603050405020304" pitchFamily="18" charset="0"/>
              </a:rPr>
              <a:t>6.25 </a:t>
            </a:r>
            <a:r>
              <a:rPr lang="zh-CN" altLang="en-US" b="1" dirty="0">
                <a:latin typeface="Times New Roman" panose="02020603050405020304" pitchFamily="18" charset="0"/>
                <a:ea typeface="楷体" panose="02010609060101010101" pitchFamily="49" charset="-122"/>
                <a:cs typeface="Times New Roman" panose="02020603050405020304" pitchFamily="18" charset="0"/>
              </a:rPr>
              <a:t>条件生成对抗网络模型示意图</a:t>
            </a:r>
            <a:endParaRPr lang="en-US" altLang="zh-CN" b="1" dirty="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5" name="图片 4">
            <a:extLst>
              <a:ext uri="{FF2B5EF4-FFF2-40B4-BE49-F238E27FC236}">
                <a16:creationId xmlns:a16="http://schemas.microsoft.com/office/drawing/2014/main" id="{AD9B52E8-FD91-4569-B14C-284C02526B1C}"/>
              </a:ext>
            </a:extLst>
          </p:cNvPr>
          <p:cNvPicPr>
            <a:picLocks noChangeAspect="1"/>
          </p:cNvPicPr>
          <p:nvPr/>
        </p:nvPicPr>
        <p:blipFill>
          <a:blip r:embed="rId4"/>
          <a:stretch>
            <a:fillRect/>
          </a:stretch>
        </p:blipFill>
        <p:spPr>
          <a:xfrm>
            <a:off x="810831" y="4165129"/>
            <a:ext cx="7231487" cy="1964944"/>
          </a:xfrm>
          <a:prstGeom prst="rect">
            <a:avLst/>
          </a:prstGeom>
        </p:spPr>
      </p:pic>
      <p:sp>
        <p:nvSpPr>
          <p:cNvPr id="12" name="文本框 11">
            <a:extLst>
              <a:ext uri="{FF2B5EF4-FFF2-40B4-BE49-F238E27FC236}">
                <a16:creationId xmlns:a16="http://schemas.microsoft.com/office/drawing/2014/main" id="{195F8A16-5ECF-40DD-B422-8B87A8C94B79}"/>
              </a:ext>
            </a:extLst>
          </p:cNvPr>
          <p:cNvSpPr txBox="1"/>
          <p:nvPr/>
        </p:nvSpPr>
        <p:spPr>
          <a:xfrm>
            <a:off x="2286791" y="6181832"/>
            <a:ext cx="6136783" cy="369332"/>
          </a:xfrm>
          <a:prstGeom prst="rect">
            <a:avLst/>
          </a:prstGeom>
          <a:noFill/>
        </p:spPr>
        <p:txBody>
          <a:bodyPr wrap="square" rtlCol="0">
            <a:spAutoFit/>
          </a:bodyPr>
          <a:lstStyle/>
          <a:p>
            <a:r>
              <a:rPr lang="zh-CN" altLang="en-US" b="1" dirty="0">
                <a:latin typeface="Times New Roman" panose="02020603050405020304" pitchFamily="18" charset="0"/>
                <a:ea typeface="楷体" panose="02010609060101010101" pitchFamily="49" charset="-122"/>
                <a:cs typeface="Times New Roman" panose="02020603050405020304" pitchFamily="18" charset="0"/>
              </a:rPr>
              <a:t>图</a:t>
            </a:r>
            <a:r>
              <a:rPr lang="en-US" altLang="zh-CN" b="1" dirty="0">
                <a:latin typeface="Times New Roman" panose="02020603050405020304" pitchFamily="18" charset="0"/>
                <a:ea typeface="楷体" panose="02010609060101010101" pitchFamily="49" charset="-122"/>
                <a:cs typeface="Times New Roman" panose="02020603050405020304" pitchFamily="18" charset="0"/>
              </a:rPr>
              <a:t>6.26 </a:t>
            </a:r>
            <a:r>
              <a:rPr lang="zh-CN" altLang="en-US" b="1" dirty="0">
                <a:latin typeface="Times New Roman" panose="02020603050405020304" pitchFamily="18" charset="0"/>
                <a:ea typeface="楷体" panose="02010609060101010101" pitchFamily="49" charset="-122"/>
                <a:cs typeface="Times New Roman" panose="02020603050405020304" pitchFamily="18" charset="0"/>
              </a:rPr>
              <a:t>不同生成对抗网络模型产生的手写数字图像</a:t>
            </a:r>
            <a:endParaRPr lang="en-US" altLang="zh-CN" b="1" dirty="0">
              <a:latin typeface="Times New Roman" panose="02020603050405020304" pitchFamily="18" charset="0"/>
              <a:ea typeface="楷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96057201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标题 1"/>
          <p:cNvSpPr>
            <a:spLocks noGrp="1"/>
          </p:cNvSpPr>
          <p:nvPr>
            <p:ph type="title"/>
          </p:nvPr>
        </p:nvSpPr>
        <p:spPr>
          <a:xfrm>
            <a:off x="534612" y="121959"/>
            <a:ext cx="7507706" cy="657727"/>
          </a:xfrm>
        </p:spPr>
        <p:txBody>
          <a:bodyPr/>
          <a:lstStyle/>
          <a:p>
            <a:r>
              <a:rPr lang="zh-CN" altLang="en-US" sz="2000" dirty="0"/>
              <a:t>用生成对抗网络抵御对抗样本攻击</a:t>
            </a:r>
          </a:p>
        </p:txBody>
      </p:sp>
      <p:sp>
        <p:nvSpPr>
          <p:cNvPr id="10" name="文本框 9">
            <a:extLst>
              <a:ext uri="{FF2B5EF4-FFF2-40B4-BE49-F238E27FC236}">
                <a16:creationId xmlns:a16="http://schemas.microsoft.com/office/drawing/2014/main" id="{7852E3B5-40C4-46BE-9FC1-7B7DEE7B69AE}"/>
              </a:ext>
            </a:extLst>
          </p:cNvPr>
          <p:cNvSpPr txBox="1"/>
          <p:nvPr/>
        </p:nvSpPr>
        <p:spPr>
          <a:xfrm>
            <a:off x="1778505" y="3802957"/>
            <a:ext cx="6136783" cy="369332"/>
          </a:xfrm>
          <a:prstGeom prst="rect">
            <a:avLst/>
          </a:prstGeom>
          <a:noFill/>
        </p:spPr>
        <p:txBody>
          <a:bodyPr wrap="square" rtlCol="0">
            <a:spAutoFit/>
          </a:bodyPr>
          <a:lstStyle/>
          <a:p>
            <a:pPr algn="ctr"/>
            <a:r>
              <a:rPr lang="zh-CN" altLang="en-US" b="1" dirty="0">
                <a:latin typeface="Times New Roman" panose="02020603050405020304" pitchFamily="18" charset="0"/>
                <a:ea typeface="楷体" panose="02010609060101010101" pitchFamily="49" charset="-122"/>
                <a:cs typeface="Times New Roman" panose="02020603050405020304" pitchFamily="18" charset="0"/>
              </a:rPr>
              <a:t>图</a:t>
            </a:r>
            <a:r>
              <a:rPr lang="en-US" altLang="zh-CN" b="1" dirty="0">
                <a:latin typeface="Times New Roman" panose="02020603050405020304" pitchFamily="18" charset="0"/>
                <a:ea typeface="楷体" panose="02010609060101010101" pitchFamily="49" charset="-122"/>
                <a:cs typeface="Times New Roman" panose="02020603050405020304" pitchFamily="18" charset="0"/>
              </a:rPr>
              <a:t>6.27 </a:t>
            </a:r>
            <a:r>
              <a:rPr lang="zh-CN" altLang="en-US" b="1" dirty="0">
                <a:latin typeface="Times New Roman" panose="02020603050405020304" pitchFamily="18" charset="0"/>
                <a:ea typeface="楷体" panose="02010609060101010101" pitchFamily="49" charset="-122"/>
                <a:cs typeface="Times New Roman" panose="02020603050405020304" pitchFamily="18" charset="0"/>
              </a:rPr>
              <a:t>对抗生成训练器模型</a:t>
            </a:r>
            <a:endParaRPr lang="en-US" altLang="zh-CN" b="1" dirty="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2" name="图片 1">
            <a:extLst>
              <a:ext uri="{FF2B5EF4-FFF2-40B4-BE49-F238E27FC236}">
                <a16:creationId xmlns:a16="http://schemas.microsoft.com/office/drawing/2014/main" id="{2ED6A3D6-B132-4706-84C5-3C6D9E809C62}"/>
              </a:ext>
            </a:extLst>
          </p:cNvPr>
          <p:cNvPicPr>
            <a:picLocks noChangeAspect="1"/>
          </p:cNvPicPr>
          <p:nvPr/>
        </p:nvPicPr>
        <p:blipFill>
          <a:blip r:embed="rId3"/>
          <a:stretch>
            <a:fillRect/>
          </a:stretch>
        </p:blipFill>
        <p:spPr>
          <a:xfrm>
            <a:off x="1921130" y="954934"/>
            <a:ext cx="5225632" cy="2851229"/>
          </a:xfrm>
          <a:prstGeom prst="rect">
            <a:avLst/>
          </a:prstGeom>
        </p:spPr>
      </p:pic>
      <p:pic>
        <p:nvPicPr>
          <p:cNvPr id="4" name="图片 3">
            <a:extLst>
              <a:ext uri="{FF2B5EF4-FFF2-40B4-BE49-F238E27FC236}">
                <a16:creationId xmlns:a16="http://schemas.microsoft.com/office/drawing/2014/main" id="{FFD5D45D-832E-4406-827F-C6B887A9326A}"/>
              </a:ext>
            </a:extLst>
          </p:cNvPr>
          <p:cNvPicPr>
            <a:picLocks noChangeAspect="1"/>
          </p:cNvPicPr>
          <p:nvPr/>
        </p:nvPicPr>
        <p:blipFill>
          <a:blip r:embed="rId4"/>
          <a:stretch>
            <a:fillRect/>
          </a:stretch>
        </p:blipFill>
        <p:spPr>
          <a:xfrm>
            <a:off x="1155757" y="4387782"/>
            <a:ext cx="6560787" cy="1744431"/>
          </a:xfrm>
          <a:prstGeom prst="rect">
            <a:avLst/>
          </a:prstGeom>
        </p:spPr>
      </p:pic>
      <p:sp>
        <p:nvSpPr>
          <p:cNvPr id="9" name="文本框 8">
            <a:extLst>
              <a:ext uri="{FF2B5EF4-FFF2-40B4-BE49-F238E27FC236}">
                <a16:creationId xmlns:a16="http://schemas.microsoft.com/office/drawing/2014/main" id="{37D07919-A5DB-470E-8DCB-9ECDC9B7DFEF}"/>
              </a:ext>
            </a:extLst>
          </p:cNvPr>
          <p:cNvSpPr txBox="1"/>
          <p:nvPr/>
        </p:nvSpPr>
        <p:spPr>
          <a:xfrm>
            <a:off x="1622030" y="6163040"/>
            <a:ext cx="6136783" cy="369332"/>
          </a:xfrm>
          <a:prstGeom prst="rect">
            <a:avLst/>
          </a:prstGeom>
          <a:noFill/>
        </p:spPr>
        <p:txBody>
          <a:bodyPr wrap="square" rtlCol="0">
            <a:spAutoFit/>
          </a:bodyPr>
          <a:lstStyle/>
          <a:p>
            <a:pPr algn="ctr"/>
            <a:r>
              <a:rPr lang="zh-CN" altLang="en-US" b="1" dirty="0">
                <a:latin typeface="Times New Roman" panose="02020603050405020304" pitchFamily="18" charset="0"/>
                <a:ea typeface="楷体" panose="02010609060101010101" pitchFamily="49" charset="-122"/>
                <a:cs typeface="Times New Roman" panose="02020603050405020304" pitchFamily="18" charset="0"/>
              </a:rPr>
              <a:t>图</a:t>
            </a:r>
            <a:r>
              <a:rPr lang="en-US" altLang="zh-CN" b="1" dirty="0">
                <a:latin typeface="Times New Roman" panose="02020603050405020304" pitchFamily="18" charset="0"/>
                <a:ea typeface="楷体" panose="02010609060101010101" pitchFamily="49" charset="-122"/>
                <a:cs typeface="Times New Roman" panose="02020603050405020304" pitchFamily="18" charset="0"/>
              </a:rPr>
              <a:t>6.29 Defense GAN</a:t>
            </a:r>
            <a:r>
              <a:rPr lang="zh-CN" altLang="en-US" b="1" dirty="0">
                <a:latin typeface="Times New Roman" panose="02020603050405020304" pitchFamily="18" charset="0"/>
                <a:ea typeface="楷体" panose="02010609060101010101" pitchFamily="49" charset="-122"/>
                <a:cs typeface="Times New Roman" panose="02020603050405020304" pitchFamily="18" charset="0"/>
              </a:rPr>
              <a:t>模型示意图</a:t>
            </a:r>
            <a:endParaRPr lang="en-US" altLang="zh-CN" b="1" dirty="0">
              <a:latin typeface="Times New Roman" panose="02020603050405020304" pitchFamily="18" charset="0"/>
              <a:ea typeface="楷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21912597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a:spLocks noGrp="1"/>
          </p:cNvSpPr>
          <p:nvPr>
            <p:ph type="title"/>
          </p:nvPr>
        </p:nvSpPr>
        <p:spPr>
          <a:xfrm>
            <a:off x="462844" y="273754"/>
            <a:ext cx="8376356" cy="657727"/>
          </a:xfrm>
        </p:spPr>
        <p:txBody>
          <a:bodyPr/>
          <a:lstStyle/>
          <a:p>
            <a:r>
              <a:rPr lang="zh-CN" altLang="en-US" sz="2000" dirty="0">
                <a:cs typeface="Times New Roman" panose="02020603050405020304" pitchFamily="18" charset="0"/>
              </a:rPr>
              <a:t>深度学习：以端到端的方式逐层抽象、逐层学习</a:t>
            </a:r>
          </a:p>
        </p:txBody>
      </p:sp>
      <p:pic>
        <p:nvPicPr>
          <p:cNvPr id="12" name="图片 12" descr="人脑DL.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77980" y="1430965"/>
            <a:ext cx="4580466" cy="45383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2" descr="Figure 1: :  Schematic representation of a deep neural network, showing how more complex features are captured in deeper layer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95333" y="1598389"/>
            <a:ext cx="3729037" cy="3090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右箭头 1"/>
          <p:cNvSpPr/>
          <p:nvPr/>
        </p:nvSpPr>
        <p:spPr>
          <a:xfrm>
            <a:off x="5291667" y="4989689"/>
            <a:ext cx="3352800" cy="248355"/>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itchFamily="49" charset="-122"/>
            </a:endParaRPr>
          </a:p>
        </p:txBody>
      </p:sp>
      <mc:AlternateContent xmlns:mc="http://schemas.openxmlformats.org/markup-compatibility/2006" xmlns:a14="http://schemas.microsoft.com/office/drawing/2010/main">
        <mc:Choice Requires="a14">
          <p:sp>
            <p:nvSpPr>
              <p:cNvPr id="4" name="矩形 3"/>
              <p:cNvSpPr/>
              <p:nvPr/>
            </p:nvSpPr>
            <p:spPr>
              <a:xfrm>
                <a:off x="5063072" y="5338957"/>
                <a:ext cx="3725334" cy="523220"/>
              </a:xfrm>
              <a:prstGeom prst="rect">
                <a:avLst/>
              </a:prstGeom>
            </p:spPr>
            <p:txBody>
              <a:bodyPr wrap="square">
                <a:spAutoFit/>
              </a:bodyPr>
              <a:lstStyle/>
              <a:p>
                <a:pPr marL="285750" indent="-285750">
                  <a:buFont typeface="Wingdings" panose="05000000000000000000" pitchFamily="2" charset="2"/>
                  <a:buChar char="l"/>
                </a:pPr>
                <a:r>
                  <a:rPr lang="zh-CN" altLang="en-US" sz="1400" b="1" dirty="0">
                    <a:latin typeface="楷体" panose="02010609060101010101" pitchFamily="49" charset="-122"/>
                    <a:ea typeface="楷体" panose="02010609060101010101" pitchFamily="49" charset="-122"/>
                  </a:rPr>
                  <a:t>深度学习所得模型可视为一个复杂函数</a:t>
                </a:r>
              </a:p>
              <a:p>
                <a:pPr marL="285750" indent="-285750">
                  <a:buFont typeface="Wingdings" panose="05000000000000000000" pitchFamily="2" charset="2"/>
                  <a:buChar char="l"/>
                </a:pPr>
                <a:r>
                  <a:rPr lang="zh-CN" altLang="en-US" sz="1400" b="1" dirty="0">
                    <a:latin typeface="楷体" panose="02010609060101010101" pitchFamily="49" charset="-122"/>
                    <a:ea typeface="楷体" panose="02010609060101010101" pitchFamily="49" charset="-122"/>
                  </a:rPr>
                  <a:t>非线性变换与映射的过程：像素点</a:t>
                </a:r>
                <a14:m>
                  <m:oMath xmlns:m="http://schemas.openxmlformats.org/officeDocument/2006/math">
                    <m:r>
                      <a:rPr lang="en-US" altLang="zh-CN" sz="1400" b="1" i="1" smtClean="0">
                        <a:latin typeface="Cambria Math"/>
                        <a:ea typeface="Cambria Math"/>
                      </a:rPr>
                      <m:t>→</m:t>
                    </m:r>
                  </m:oMath>
                </a14:m>
                <a:r>
                  <a:rPr lang="zh-CN" altLang="en-US" sz="1400" b="1" dirty="0">
                    <a:latin typeface="楷体" panose="02010609060101010101" pitchFamily="49" charset="-122"/>
                    <a:ea typeface="楷体" panose="02010609060101010101" pitchFamily="49" charset="-122"/>
                  </a:rPr>
                  <a:t>语义</a:t>
                </a:r>
                <a:endParaRPr lang="en-US" altLang="zh-CN" sz="1400" b="1" dirty="0">
                  <a:latin typeface="楷体" panose="02010609060101010101" pitchFamily="49" charset="-122"/>
                  <a:ea typeface="楷体" panose="02010609060101010101" pitchFamily="49" charset="-122"/>
                </a:endParaRPr>
              </a:p>
            </p:txBody>
          </p:sp>
        </mc:Choice>
        <mc:Fallback xmlns="">
          <p:sp>
            <p:nvSpPr>
              <p:cNvPr id="4" name="矩形 3"/>
              <p:cNvSpPr>
                <a:spLocks noRot="1" noChangeAspect="1" noMove="1" noResize="1" noEditPoints="1" noAdjustHandles="1" noChangeArrowheads="1" noChangeShapeType="1" noTextEdit="1"/>
              </p:cNvSpPr>
              <p:nvPr/>
            </p:nvSpPr>
            <p:spPr>
              <a:xfrm>
                <a:off x="5063072" y="5338957"/>
                <a:ext cx="3725334" cy="523220"/>
              </a:xfrm>
              <a:prstGeom prst="rect">
                <a:avLst/>
              </a:prstGeom>
              <a:blipFill>
                <a:blip r:embed="rId4"/>
                <a:stretch>
                  <a:fillRect l="-327" t="-2326" b="-930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12715675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标题 1"/>
          <p:cNvSpPr>
            <a:spLocks noGrp="1"/>
          </p:cNvSpPr>
          <p:nvPr>
            <p:ph type="title"/>
          </p:nvPr>
        </p:nvSpPr>
        <p:spPr>
          <a:xfrm>
            <a:off x="534612" y="121959"/>
            <a:ext cx="7507706" cy="657727"/>
          </a:xfrm>
        </p:spPr>
        <p:txBody>
          <a:bodyPr/>
          <a:lstStyle/>
          <a:p>
            <a:r>
              <a:rPr lang="zh-CN" altLang="en-US" sz="2000" dirty="0"/>
              <a:t>用生成对抗网络抵御对抗样本攻击</a:t>
            </a:r>
          </a:p>
        </p:txBody>
      </p:sp>
      <p:sp>
        <p:nvSpPr>
          <p:cNvPr id="10" name="文本框 9">
            <a:extLst>
              <a:ext uri="{FF2B5EF4-FFF2-40B4-BE49-F238E27FC236}">
                <a16:creationId xmlns:a16="http://schemas.microsoft.com/office/drawing/2014/main" id="{7852E3B5-40C4-46BE-9FC1-7B7DEE7B69AE}"/>
              </a:ext>
            </a:extLst>
          </p:cNvPr>
          <p:cNvSpPr txBox="1"/>
          <p:nvPr/>
        </p:nvSpPr>
        <p:spPr>
          <a:xfrm>
            <a:off x="697850" y="3883226"/>
            <a:ext cx="6136783" cy="338554"/>
          </a:xfrm>
          <a:prstGeom prst="rect">
            <a:avLst/>
          </a:prstGeom>
          <a:noFill/>
        </p:spPr>
        <p:txBody>
          <a:bodyPr wrap="square" rtlCol="0">
            <a:spAutoFit/>
          </a:bodyPr>
          <a:lstStyle/>
          <a:p>
            <a:pPr algn="ct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图</a:t>
            </a:r>
            <a:r>
              <a:rPr lang="en-US" altLang="zh-CN" sz="1600" b="1" dirty="0">
                <a:latin typeface="Times New Roman" panose="02020603050405020304" pitchFamily="18" charset="0"/>
                <a:ea typeface="楷体" panose="02010609060101010101" pitchFamily="49" charset="-122"/>
                <a:cs typeface="Times New Roman" panose="02020603050405020304" pitchFamily="18" charset="0"/>
              </a:rPr>
              <a:t>6.27 </a:t>
            </a: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对抗生成训练器模型</a:t>
            </a:r>
            <a:endParaRPr lang="en-US" altLang="zh-CN" sz="1600" b="1" dirty="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2" name="图片 1">
            <a:extLst>
              <a:ext uri="{FF2B5EF4-FFF2-40B4-BE49-F238E27FC236}">
                <a16:creationId xmlns:a16="http://schemas.microsoft.com/office/drawing/2014/main" id="{2ED6A3D6-B132-4706-84C5-3C6D9E809C62}"/>
              </a:ext>
            </a:extLst>
          </p:cNvPr>
          <p:cNvPicPr>
            <a:picLocks noChangeAspect="1"/>
          </p:cNvPicPr>
          <p:nvPr/>
        </p:nvPicPr>
        <p:blipFill>
          <a:blip r:embed="rId3"/>
          <a:stretch>
            <a:fillRect/>
          </a:stretch>
        </p:blipFill>
        <p:spPr>
          <a:xfrm>
            <a:off x="1216993" y="958032"/>
            <a:ext cx="5225632" cy="2851229"/>
          </a:xfrm>
          <a:prstGeom prst="rect">
            <a:avLst/>
          </a:prstGeom>
        </p:spPr>
      </p:pic>
      <p:pic>
        <p:nvPicPr>
          <p:cNvPr id="4" name="图片 3">
            <a:extLst>
              <a:ext uri="{FF2B5EF4-FFF2-40B4-BE49-F238E27FC236}">
                <a16:creationId xmlns:a16="http://schemas.microsoft.com/office/drawing/2014/main" id="{FFD5D45D-832E-4406-827F-C6B887A9326A}"/>
              </a:ext>
            </a:extLst>
          </p:cNvPr>
          <p:cNvPicPr>
            <a:picLocks noChangeAspect="1"/>
          </p:cNvPicPr>
          <p:nvPr/>
        </p:nvPicPr>
        <p:blipFill>
          <a:blip r:embed="rId4"/>
          <a:stretch>
            <a:fillRect/>
          </a:stretch>
        </p:blipFill>
        <p:spPr>
          <a:xfrm>
            <a:off x="780295" y="4437418"/>
            <a:ext cx="5971891" cy="1744431"/>
          </a:xfrm>
          <a:prstGeom prst="rect">
            <a:avLst/>
          </a:prstGeom>
        </p:spPr>
      </p:pic>
      <p:sp>
        <p:nvSpPr>
          <p:cNvPr id="9" name="文本框 8">
            <a:extLst>
              <a:ext uri="{FF2B5EF4-FFF2-40B4-BE49-F238E27FC236}">
                <a16:creationId xmlns:a16="http://schemas.microsoft.com/office/drawing/2014/main" id="{37D07919-A5DB-470E-8DCB-9ECDC9B7DFEF}"/>
              </a:ext>
            </a:extLst>
          </p:cNvPr>
          <p:cNvSpPr txBox="1"/>
          <p:nvPr/>
        </p:nvSpPr>
        <p:spPr>
          <a:xfrm>
            <a:off x="966791" y="6220013"/>
            <a:ext cx="6136783" cy="338554"/>
          </a:xfrm>
          <a:prstGeom prst="rect">
            <a:avLst/>
          </a:prstGeom>
          <a:noFill/>
        </p:spPr>
        <p:txBody>
          <a:bodyPr wrap="square" rtlCol="0">
            <a:spAutoFit/>
          </a:bodyPr>
          <a:lstStyle/>
          <a:p>
            <a:pPr algn="ct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图</a:t>
            </a:r>
            <a:r>
              <a:rPr lang="en-US" altLang="zh-CN" sz="1600" b="1" dirty="0">
                <a:latin typeface="Times New Roman" panose="02020603050405020304" pitchFamily="18" charset="0"/>
                <a:ea typeface="楷体" panose="02010609060101010101" pitchFamily="49" charset="-122"/>
                <a:cs typeface="Times New Roman" panose="02020603050405020304" pitchFamily="18" charset="0"/>
              </a:rPr>
              <a:t>6.29 Defense GAN</a:t>
            </a: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模型示意图</a:t>
            </a:r>
            <a:endParaRPr lang="en-US" altLang="zh-CN" sz="1600" b="1" dirty="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5" name="图片 4">
            <a:extLst>
              <a:ext uri="{FF2B5EF4-FFF2-40B4-BE49-F238E27FC236}">
                <a16:creationId xmlns:a16="http://schemas.microsoft.com/office/drawing/2014/main" id="{DABB655B-F01D-48E0-A3BF-36504BF5117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243362" y="4055494"/>
            <a:ext cx="1502154" cy="980427"/>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pic>
        <p:nvPicPr>
          <p:cNvPr id="6" name="图片 5">
            <a:extLst>
              <a:ext uri="{FF2B5EF4-FFF2-40B4-BE49-F238E27FC236}">
                <a16:creationId xmlns:a16="http://schemas.microsoft.com/office/drawing/2014/main" id="{5C19CA60-E15E-40EF-9E8D-404396DDA14B}"/>
              </a:ext>
            </a:extLst>
          </p:cNvPr>
          <p:cNvPicPr>
            <a:picLocks noChangeAspect="1"/>
          </p:cNvPicPr>
          <p:nvPr/>
        </p:nvPicPr>
        <p:blipFill>
          <a:blip r:embed="rId6"/>
          <a:stretch>
            <a:fillRect/>
          </a:stretch>
        </p:blipFill>
        <p:spPr>
          <a:xfrm>
            <a:off x="7221365" y="1891082"/>
            <a:ext cx="1641906" cy="1537918"/>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Tree>
    <p:extLst>
      <p:ext uri="{BB962C8B-B14F-4D97-AF65-F5344CB8AC3E}">
        <p14:creationId xmlns:p14="http://schemas.microsoft.com/office/powerpoint/2010/main" val="304434026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3">
            <a:extLst>
              <a:ext uri="{FF2B5EF4-FFF2-40B4-BE49-F238E27FC236}">
                <a16:creationId xmlns:a16="http://schemas.microsoft.com/office/drawing/2014/main" id="{6A300084-DFA3-084C-B2F2-40059E9D0BA3}"/>
              </a:ext>
            </a:extLst>
          </p:cNvPr>
          <p:cNvSpPr>
            <a:spLocks noChangeArrowheads="1"/>
          </p:cNvSpPr>
          <p:nvPr/>
        </p:nvSpPr>
        <p:spPr bwMode="auto">
          <a:xfrm>
            <a:off x="15114" y="99620"/>
            <a:ext cx="6780609" cy="9080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800">
                <a:solidFill>
                  <a:schemeClr val="tx1"/>
                </a:solidFill>
                <a:latin typeface="Verdana" panose="020B0604030504040204" pitchFamily="34" charset="0"/>
                <a:ea typeface="宋体" panose="02010600030101010101" pitchFamily="2" charset="-122"/>
              </a:defRPr>
            </a:lvl1pPr>
            <a:lvl2pPr marL="742950" indent="-285750">
              <a:defRPr sz="2800">
                <a:solidFill>
                  <a:schemeClr val="tx1"/>
                </a:solidFill>
                <a:latin typeface="Verdana" panose="020B0604030504040204" pitchFamily="34" charset="0"/>
                <a:ea typeface="宋体" panose="02010600030101010101" pitchFamily="2" charset="-122"/>
              </a:defRPr>
            </a:lvl2pPr>
            <a:lvl3pPr marL="1143000" indent="-228600">
              <a:defRPr sz="2800">
                <a:solidFill>
                  <a:schemeClr val="tx1"/>
                </a:solidFill>
                <a:latin typeface="Verdana" panose="020B0604030504040204" pitchFamily="34" charset="0"/>
                <a:ea typeface="宋体" panose="02010600030101010101" pitchFamily="2" charset="-122"/>
              </a:defRPr>
            </a:lvl3pPr>
            <a:lvl4pPr marL="1600200" indent="-228600">
              <a:defRPr sz="2800">
                <a:solidFill>
                  <a:schemeClr val="tx1"/>
                </a:solidFill>
                <a:latin typeface="Verdana" panose="020B0604030504040204" pitchFamily="34" charset="0"/>
                <a:ea typeface="宋体" panose="02010600030101010101" pitchFamily="2" charset="-122"/>
              </a:defRPr>
            </a:lvl4pPr>
            <a:lvl5pPr marL="2057400" indent="-228600">
              <a:defRPr sz="28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9pPr>
          </a:lstStyle>
          <a:p>
            <a:pPr>
              <a:buFont typeface="Arial" panose="020B0604020202020204" pitchFamily="34" charset="0"/>
              <a:buNone/>
            </a:pPr>
            <a:r>
              <a:rPr lang="zh-CN" altLang="en-US" sz="2400" b="1" dirty="0">
                <a:solidFill>
                  <a:srgbClr val="C00000"/>
                </a:solidFill>
                <a:latin typeface="+mn-lt"/>
                <a:ea typeface="微软雅黑" panose="020B0503020204020204" pitchFamily="34" charset="-122"/>
                <a:sym typeface="Times New Roman" panose="02020603050405020304" pitchFamily="18" charset="0"/>
              </a:rPr>
              <a:t>  提纲</a:t>
            </a:r>
          </a:p>
        </p:txBody>
      </p:sp>
      <p:sp>
        <p:nvSpPr>
          <p:cNvPr id="22" name="矩形 7"/>
          <p:cNvSpPr>
            <a:spLocks noChangeArrowheads="1"/>
          </p:cNvSpPr>
          <p:nvPr/>
        </p:nvSpPr>
        <p:spPr bwMode="auto">
          <a:xfrm>
            <a:off x="523467" y="2035454"/>
            <a:ext cx="7200000" cy="565348"/>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kumimoji="0" lang="zh-CN" altLang="en-US" sz="2800" b="1" dirty="0">
                <a:solidFill>
                  <a:srgbClr val="C00000"/>
                </a:solidFill>
                <a:latin typeface="+mn-lt"/>
                <a:ea typeface="微软雅黑" panose="020B0503020204020204" pitchFamily="34" charset="-122"/>
                <a:sym typeface="Calibri" panose="020F0502020204030204" pitchFamily="34" charset="0"/>
              </a:rPr>
              <a:t>二、前馈神经网络</a:t>
            </a:r>
          </a:p>
        </p:txBody>
      </p:sp>
      <p:sp>
        <p:nvSpPr>
          <p:cNvPr id="24" name="矩形 7"/>
          <p:cNvSpPr>
            <a:spLocks noChangeArrowheads="1"/>
          </p:cNvSpPr>
          <p:nvPr/>
        </p:nvSpPr>
        <p:spPr bwMode="auto">
          <a:xfrm>
            <a:off x="523467" y="1181536"/>
            <a:ext cx="7200000" cy="565348"/>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a:lnSpc>
                <a:spcPct val="120000"/>
              </a:lnSpc>
            </a:pPr>
            <a:r>
              <a:rPr kumimoji="0" lang="zh-CN" altLang="en-US" sz="2800" b="1" dirty="0">
                <a:solidFill>
                  <a:srgbClr val="C00000"/>
                </a:solidFill>
                <a:latin typeface="+mn-lt"/>
                <a:ea typeface="微软雅黑" panose="020B0503020204020204" pitchFamily="34" charset="-122"/>
              </a:rPr>
              <a:t>一、深度学习的历史发展</a:t>
            </a:r>
          </a:p>
        </p:txBody>
      </p:sp>
      <p:sp>
        <p:nvSpPr>
          <p:cNvPr id="6" name="矩形 7">
            <a:extLst>
              <a:ext uri="{FF2B5EF4-FFF2-40B4-BE49-F238E27FC236}">
                <a16:creationId xmlns:a16="http://schemas.microsoft.com/office/drawing/2014/main" id="{E05C446D-2860-4B33-94CC-86AE14334AFE}"/>
              </a:ext>
            </a:extLst>
          </p:cNvPr>
          <p:cNvSpPr>
            <a:spLocks noChangeArrowheads="1"/>
          </p:cNvSpPr>
          <p:nvPr/>
        </p:nvSpPr>
        <p:spPr bwMode="auto">
          <a:xfrm>
            <a:off x="523467" y="2889372"/>
            <a:ext cx="7200000" cy="565348"/>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kumimoji="0" lang="zh-CN" altLang="en-US" sz="2800" b="1" dirty="0">
                <a:solidFill>
                  <a:srgbClr val="C00000"/>
                </a:solidFill>
                <a:latin typeface="+mn-lt"/>
                <a:ea typeface="微软雅黑" panose="020B0503020204020204" pitchFamily="34" charset="-122"/>
                <a:sym typeface="Calibri" panose="020F0502020204030204" pitchFamily="34" charset="0"/>
              </a:rPr>
              <a:t>三、卷积神经网络</a:t>
            </a:r>
          </a:p>
        </p:txBody>
      </p:sp>
      <p:sp>
        <p:nvSpPr>
          <p:cNvPr id="7" name="矩形 7">
            <a:extLst>
              <a:ext uri="{FF2B5EF4-FFF2-40B4-BE49-F238E27FC236}">
                <a16:creationId xmlns:a16="http://schemas.microsoft.com/office/drawing/2014/main" id="{0EBEEAE9-9181-46AE-AE69-241C85B1F010}"/>
              </a:ext>
            </a:extLst>
          </p:cNvPr>
          <p:cNvSpPr>
            <a:spLocks noChangeArrowheads="1"/>
          </p:cNvSpPr>
          <p:nvPr/>
        </p:nvSpPr>
        <p:spPr bwMode="auto">
          <a:xfrm>
            <a:off x="523467" y="3747659"/>
            <a:ext cx="7200000" cy="565348"/>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kumimoji="0" lang="zh-CN" altLang="en-US" sz="2800" b="1" dirty="0">
                <a:solidFill>
                  <a:srgbClr val="C00000"/>
                </a:solidFill>
                <a:latin typeface="+mn-lt"/>
                <a:ea typeface="微软雅黑" panose="020B0503020204020204" pitchFamily="34" charset="-122"/>
                <a:sym typeface="Calibri" panose="020F0502020204030204" pitchFamily="34" charset="0"/>
              </a:rPr>
              <a:t>四、循环神经网络</a:t>
            </a:r>
          </a:p>
        </p:txBody>
      </p:sp>
      <p:sp>
        <p:nvSpPr>
          <p:cNvPr id="9" name="矩形 7">
            <a:extLst>
              <a:ext uri="{FF2B5EF4-FFF2-40B4-BE49-F238E27FC236}">
                <a16:creationId xmlns:a16="http://schemas.microsoft.com/office/drawing/2014/main" id="{CE5F0C8C-E61B-41C7-892D-A314C753A49A}"/>
              </a:ext>
            </a:extLst>
          </p:cNvPr>
          <p:cNvSpPr>
            <a:spLocks noChangeArrowheads="1"/>
          </p:cNvSpPr>
          <p:nvPr/>
        </p:nvSpPr>
        <p:spPr bwMode="auto">
          <a:xfrm>
            <a:off x="523467" y="4604929"/>
            <a:ext cx="7200000" cy="565348"/>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kumimoji="0" lang="zh-CN" altLang="en-US" sz="2800" b="1" dirty="0">
                <a:solidFill>
                  <a:srgbClr val="C00000"/>
                </a:solidFill>
                <a:latin typeface="+mn-lt"/>
                <a:ea typeface="微软雅黑" panose="020B0503020204020204" pitchFamily="34" charset="-122"/>
                <a:sym typeface="Calibri" panose="020F0502020204030204" pitchFamily="34" charset="0"/>
              </a:rPr>
              <a:t>五、深度生成学习</a:t>
            </a:r>
          </a:p>
        </p:txBody>
      </p:sp>
      <p:sp>
        <p:nvSpPr>
          <p:cNvPr id="10" name="矩形 7">
            <a:extLst>
              <a:ext uri="{FF2B5EF4-FFF2-40B4-BE49-F238E27FC236}">
                <a16:creationId xmlns:a16="http://schemas.microsoft.com/office/drawing/2014/main" id="{D1056C0E-F4D8-4F55-955E-C6092626C5B8}"/>
              </a:ext>
            </a:extLst>
          </p:cNvPr>
          <p:cNvSpPr>
            <a:spLocks noChangeArrowheads="1"/>
          </p:cNvSpPr>
          <p:nvPr/>
        </p:nvSpPr>
        <p:spPr bwMode="auto">
          <a:xfrm>
            <a:off x="523467" y="5462199"/>
            <a:ext cx="7200000" cy="565348"/>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kumimoji="0" lang="zh-CN" altLang="en-US" sz="2800" b="1" dirty="0">
                <a:solidFill>
                  <a:srgbClr val="00B0F0"/>
                </a:solidFill>
                <a:latin typeface="+mn-lt"/>
                <a:ea typeface="微软雅黑" panose="020B0503020204020204" pitchFamily="34" charset="-122"/>
                <a:sym typeface="Calibri" panose="020F0502020204030204" pitchFamily="34" charset="0"/>
              </a:rPr>
              <a:t>六、深度学习应用</a:t>
            </a:r>
          </a:p>
        </p:txBody>
      </p:sp>
    </p:spTree>
    <p:extLst>
      <p:ext uri="{BB962C8B-B14F-4D97-AF65-F5344CB8AC3E}">
        <p14:creationId xmlns:p14="http://schemas.microsoft.com/office/powerpoint/2010/main" val="404672526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p:cNvSpPr>
            <a:spLocks noGrp="1"/>
          </p:cNvSpPr>
          <p:nvPr>
            <p:ph type="title"/>
          </p:nvPr>
        </p:nvSpPr>
        <p:spPr>
          <a:xfrm>
            <a:off x="534612" y="121959"/>
            <a:ext cx="7507706" cy="657727"/>
          </a:xfrm>
        </p:spPr>
        <p:txBody>
          <a:bodyPr/>
          <a:lstStyle/>
          <a:p>
            <a:r>
              <a:rPr lang="zh-CN" altLang="en-US" sz="2000" dirty="0">
                <a:latin typeface="Times New Roman" panose="02020603050405020304" pitchFamily="18" charset="0"/>
                <a:cs typeface="Times New Roman" panose="02020603050405020304" pitchFamily="18" charset="0"/>
              </a:rPr>
              <a:t>自然语言中词向量生成</a:t>
            </a:r>
            <a:endParaRPr lang="zh-CN" altLang="en-US" sz="2000" b="1" dirty="0">
              <a:latin typeface="Times New Roman" panose="02020603050405020304" pitchFamily="18" charset="0"/>
              <a:cs typeface="Times New Roman" panose="02020603050405020304" pitchFamily="18" charset="0"/>
            </a:endParaRPr>
          </a:p>
        </p:txBody>
      </p:sp>
      <p:sp>
        <p:nvSpPr>
          <p:cNvPr id="2" name="矩形 1"/>
          <p:cNvSpPr/>
          <p:nvPr/>
        </p:nvSpPr>
        <p:spPr>
          <a:xfrm>
            <a:off x="658254" y="4206229"/>
            <a:ext cx="7824732" cy="2308324"/>
          </a:xfrm>
          <a:prstGeom prst="rect">
            <a:avLst/>
          </a:prstGeom>
        </p:spPr>
        <p:txBody>
          <a:bodyPr wrap="square">
            <a:spAutoFit/>
          </a:bodyPr>
          <a:lstStyle/>
          <a:p>
            <a:pPr algn="just">
              <a:lnSpc>
                <a:spcPct val="150000"/>
              </a:lnSpc>
            </a:pPr>
            <a:r>
              <a:rPr lang="zh-CN" altLang="zh-CN" sz="1600" b="1" dirty="0">
                <a:latin typeface="Times New Roman" panose="02020603050405020304" pitchFamily="18" charset="0"/>
                <a:ea typeface="华文楷体" panose="02010600040101010101" pitchFamily="2" charset="-122"/>
                <a:cs typeface="Times New Roman" panose="02020603050405020304" pitchFamily="18" charset="0"/>
              </a:rPr>
              <a:t>为了表达文本，</a:t>
            </a:r>
            <a:r>
              <a:rPr lang="en-US" altLang="zh-CN" sz="1600" b="1" dirty="0">
                <a:latin typeface="Times New Roman" panose="02020603050405020304" pitchFamily="18" charset="0"/>
                <a:ea typeface="华文楷体" panose="02010600040101010101" pitchFamily="2" charset="-122"/>
                <a:cs typeface="Times New Roman" panose="02020603050405020304" pitchFamily="18" charset="0"/>
              </a:rPr>
              <a:t> “</a:t>
            </a:r>
            <a:r>
              <a:rPr lang="zh-CN" altLang="zh-CN" sz="1600" b="1" dirty="0">
                <a:latin typeface="Times New Roman" panose="02020603050405020304" pitchFamily="18" charset="0"/>
                <a:ea typeface="华文楷体" panose="02010600040101010101" pitchFamily="2" charset="-122"/>
                <a:cs typeface="Times New Roman" panose="02020603050405020304" pitchFamily="18" charset="0"/>
              </a:rPr>
              <a:t>词袋</a:t>
            </a:r>
            <a:r>
              <a:rPr lang="en-US" altLang="zh-CN" sz="1600" b="1"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1600" b="1"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1600" b="1" dirty="0">
                <a:latin typeface="Times New Roman" panose="02020603050405020304" pitchFamily="18" charset="0"/>
                <a:ea typeface="华文楷体" panose="02010600040101010101" pitchFamily="2" charset="-122"/>
                <a:cs typeface="Times New Roman" panose="02020603050405020304" pitchFamily="18" charset="0"/>
              </a:rPr>
              <a:t>Bag of Words</a:t>
            </a:r>
            <a:r>
              <a:rPr lang="zh-CN" altLang="zh-CN" sz="1600" b="1" dirty="0">
                <a:latin typeface="Times New Roman" panose="02020603050405020304" pitchFamily="18" charset="0"/>
                <a:ea typeface="华文楷体" panose="02010600040101010101" pitchFamily="2" charset="-122"/>
                <a:cs typeface="Times New Roman" panose="02020603050405020304" pitchFamily="18" charset="0"/>
              </a:rPr>
              <a:t>）模型被采用，但是这一模型忽略了文本单词之间的依赖关系，仅仅将文本看作是单词的集合（忽略了单词之间的先后次序）。</a:t>
            </a:r>
          </a:p>
          <a:p>
            <a:pPr algn="just">
              <a:lnSpc>
                <a:spcPct val="150000"/>
              </a:lnSpc>
            </a:pPr>
            <a:r>
              <a:rPr lang="zh-CN" altLang="zh-CN" sz="1600" b="1" dirty="0">
                <a:latin typeface="Times New Roman" panose="02020603050405020304" pitchFamily="18" charset="0"/>
                <a:ea typeface="华文楷体" panose="02010600040101010101" pitchFamily="2" charset="-122"/>
                <a:cs typeface="Times New Roman" panose="02020603050405020304" pitchFamily="18" charset="0"/>
              </a:rPr>
              <a:t>在词袋模型中，一个单词按照词典序被表示为一个词典维数大小的向量（被称为</a:t>
            </a:r>
            <a:r>
              <a:rPr lang="en-US" altLang="zh-CN" sz="1600" b="1" dirty="0">
                <a:latin typeface="Times New Roman" panose="02020603050405020304" pitchFamily="18" charset="0"/>
                <a:ea typeface="华文楷体" panose="02010600040101010101" pitchFamily="2" charset="-122"/>
                <a:cs typeface="Times New Roman" panose="02020603050405020304" pitchFamily="18" charset="0"/>
              </a:rPr>
              <a:t>one-hot vector</a:t>
            </a:r>
            <a:r>
              <a:rPr lang="zh-CN" altLang="zh-CN" sz="1600" b="1" dirty="0">
                <a:latin typeface="Times New Roman" panose="02020603050405020304" pitchFamily="18" charset="0"/>
                <a:ea typeface="华文楷体" panose="02010600040101010101" pitchFamily="2" charset="-122"/>
                <a:cs typeface="Times New Roman" panose="02020603050405020304" pitchFamily="18" charset="0"/>
              </a:rPr>
              <a:t>），向量中该单词所对应位置按照其在文档中出现与否取值为</a:t>
            </a:r>
            <a:r>
              <a:rPr lang="en-US" altLang="zh-CN" sz="1600" b="1" dirty="0">
                <a:latin typeface="Times New Roman" panose="02020603050405020304" pitchFamily="18" charset="0"/>
                <a:ea typeface="华文楷体" panose="02010600040101010101" pitchFamily="2" charset="-122"/>
                <a:cs typeface="Times New Roman" panose="02020603050405020304" pitchFamily="18" charset="0"/>
              </a:rPr>
              <a:t>1</a:t>
            </a:r>
            <a:r>
              <a:rPr lang="zh-CN" altLang="zh-CN" sz="1600" b="1" dirty="0">
                <a:latin typeface="Times New Roman" panose="02020603050405020304" pitchFamily="18" charset="0"/>
                <a:ea typeface="华文楷体" panose="02010600040101010101" pitchFamily="2" charset="-122"/>
                <a:cs typeface="Times New Roman" panose="02020603050405020304" pitchFamily="18" charset="0"/>
              </a:rPr>
              <a:t>或</a:t>
            </a:r>
            <a:r>
              <a:rPr lang="en-US" altLang="zh-CN" sz="1600" b="1" dirty="0">
                <a:latin typeface="Times New Roman" panose="02020603050405020304" pitchFamily="18" charset="0"/>
                <a:ea typeface="华文楷体" panose="02010600040101010101" pitchFamily="2" charset="-122"/>
                <a:cs typeface="Times New Roman" panose="02020603050405020304" pitchFamily="18" charset="0"/>
              </a:rPr>
              <a:t>0</a:t>
            </a:r>
            <a:r>
              <a:rPr lang="zh-CN" altLang="zh-CN" sz="1600" b="1"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1600" b="1" dirty="0">
                <a:latin typeface="Times New Roman" panose="02020603050405020304" pitchFamily="18" charset="0"/>
                <a:ea typeface="华文楷体" panose="02010600040101010101" pitchFamily="2" charset="-122"/>
                <a:cs typeface="Times New Roman" panose="02020603050405020304" pitchFamily="18" charset="0"/>
              </a:rPr>
              <a:t>1</a:t>
            </a:r>
            <a:r>
              <a:rPr lang="zh-CN" altLang="zh-CN" sz="1600" b="1" dirty="0">
                <a:latin typeface="Times New Roman" panose="02020603050405020304" pitchFamily="18" charset="0"/>
                <a:ea typeface="华文楷体" panose="02010600040101010101" pitchFamily="2" charset="-122"/>
                <a:cs typeface="Times New Roman" panose="02020603050405020304" pitchFamily="18" charset="0"/>
              </a:rPr>
              <a:t>表示该单词在文档中出现、</a:t>
            </a:r>
            <a:r>
              <a:rPr lang="en-US" altLang="zh-CN" sz="1600" b="1" dirty="0">
                <a:latin typeface="Times New Roman" panose="02020603050405020304" pitchFamily="18" charset="0"/>
                <a:ea typeface="华文楷体" panose="02010600040101010101" pitchFamily="2" charset="-122"/>
                <a:cs typeface="Times New Roman" panose="02020603050405020304" pitchFamily="18" charset="0"/>
              </a:rPr>
              <a:t>0</a:t>
            </a:r>
            <a:r>
              <a:rPr lang="zh-CN" altLang="zh-CN" sz="1600" b="1" dirty="0">
                <a:latin typeface="Times New Roman" panose="02020603050405020304" pitchFamily="18" charset="0"/>
                <a:ea typeface="华文楷体" panose="02010600040101010101" pitchFamily="2" charset="-122"/>
                <a:cs typeface="Times New Roman" panose="02020603050405020304" pitchFamily="18" charset="0"/>
              </a:rPr>
              <a:t>表示没有出现。每个单词被表达为单词向量后，一些与自然语言相关工作（如聚类、同义词计算、主题挖掘等</a:t>
            </a:r>
            <a:r>
              <a:rPr lang="en-US" altLang="zh-CN" sz="1600" b="1"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1600" b="1" dirty="0">
                <a:latin typeface="Times New Roman" panose="02020603050405020304" pitchFamily="18" charset="0"/>
                <a:ea typeface="华文楷体" panose="02010600040101010101" pitchFamily="2" charset="-122"/>
                <a:cs typeface="Times New Roman" panose="02020603050405020304" pitchFamily="18" charset="0"/>
              </a:rPr>
              <a:t>可以依次开展。</a:t>
            </a:r>
          </a:p>
        </p:txBody>
      </p:sp>
      <p:pic>
        <p:nvPicPr>
          <p:cNvPr id="3" name="图片 2">
            <a:extLst>
              <a:ext uri="{FF2B5EF4-FFF2-40B4-BE49-F238E27FC236}">
                <a16:creationId xmlns:a16="http://schemas.microsoft.com/office/drawing/2014/main" id="{9D2B7FA3-5138-40EC-B843-0D080E617C23}"/>
              </a:ext>
            </a:extLst>
          </p:cNvPr>
          <p:cNvPicPr>
            <a:picLocks noChangeAspect="1"/>
          </p:cNvPicPr>
          <p:nvPr/>
        </p:nvPicPr>
        <p:blipFill>
          <a:blip r:embed="rId2"/>
          <a:stretch>
            <a:fillRect/>
          </a:stretch>
        </p:blipFill>
        <p:spPr>
          <a:xfrm>
            <a:off x="695026" y="967757"/>
            <a:ext cx="7643611" cy="2794695"/>
          </a:xfrm>
          <a:prstGeom prst="rect">
            <a:avLst/>
          </a:prstGeom>
        </p:spPr>
      </p:pic>
      <p:sp>
        <p:nvSpPr>
          <p:cNvPr id="6" name="文本框 5">
            <a:extLst>
              <a:ext uri="{FF2B5EF4-FFF2-40B4-BE49-F238E27FC236}">
                <a16:creationId xmlns:a16="http://schemas.microsoft.com/office/drawing/2014/main" id="{FA69DEBA-A767-47CD-9455-B618E2CD8CF2}"/>
              </a:ext>
            </a:extLst>
          </p:cNvPr>
          <p:cNvSpPr txBox="1"/>
          <p:nvPr/>
        </p:nvSpPr>
        <p:spPr>
          <a:xfrm>
            <a:off x="1609804" y="3762452"/>
            <a:ext cx="6136783" cy="369332"/>
          </a:xfrm>
          <a:prstGeom prst="rect">
            <a:avLst/>
          </a:prstGeom>
          <a:noFill/>
        </p:spPr>
        <p:txBody>
          <a:bodyPr wrap="square" rtlCol="0">
            <a:spAutoFit/>
          </a:bodyPr>
          <a:lstStyle/>
          <a:p>
            <a:pPr algn="ctr"/>
            <a:r>
              <a:rPr lang="zh-CN" altLang="en-US" b="1" dirty="0">
                <a:latin typeface="Times New Roman" panose="02020603050405020304" pitchFamily="18" charset="0"/>
                <a:ea typeface="楷体" panose="02010609060101010101" pitchFamily="49" charset="-122"/>
                <a:cs typeface="Times New Roman" panose="02020603050405020304" pitchFamily="18" charset="0"/>
              </a:rPr>
              <a:t>图</a:t>
            </a:r>
            <a:r>
              <a:rPr lang="en-US" altLang="zh-CN" b="1" dirty="0">
                <a:latin typeface="Times New Roman" panose="02020603050405020304" pitchFamily="18" charset="0"/>
                <a:ea typeface="楷体" panose="02010609060101010101" pitchFamily="49" charset="-122"/>
                <a:cs typeface="Times New Roman" panose="02020603050405020304" pitchFamily="18" charset="0"/>
              </a:rPr>
              <a:t>6.31 </a:t>
            </a:r>
            <a:r>
              <a:rPr lang="zh-CN" altLang="en-US" b="1" dirty="0">
                <a:latin typeface="Times New Roman" panose="02020603050405020304" pitchFamily="18" charset="0"/>
                <a:ea typeface="楷体" panose="02010609060101010101" pitchFamily="49" charset="-122"/>
                <a:cs typeface="Times New Roman" panose="02020603050405020304" pitchFamily="18" charset="0"/>
              </a:rPr>
              <a:t>词典模型与词向量模型表示文本</a:t>
            </a:r>
            <a:endParaRPr lang="en-US" altLang="zh-CN" b="1" dirty="0">
              <a:latin typeface="Times New Roman" panose="02020603050405020304" pitchFamily="18" charset="0"/>
              <a:ea typeface="楷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229483476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p:cNvSpPr>
            <a:spLocks noGrp="1"/>
          </p:cNvSpPr>
          <p:nvPr>
            <p:ph type="title"/>
          </p:nvPr>
        </p:nvSpPr>
        <p:spPr>
          <a:xfrm>
            <a:off x="534612" y="121959"/>
            <a:ext cx="7507706" cy="657727"/>
          </a:xfrm>
        </p:spPr>
        <p:txBody>
          <a:bodyPr/>
          <a:lstStyle/>
          <a:p>
            <a:r>
              <a:rPr lang="zh-CN" altLang="en-US" sz="2000" dirty="0">
                <a:latin typeface="Times New Roman" panose="02020603050405020304" pitchFamily="18" charset="0"/>
                <a:cs typeface="Times New Roman" panose="02020603050405020304" pitchFamily="18" charset="0"/>
              </a:rPr>
              <a:t>自然语言中词向量生成</a:t>
            </a:r>
            <a:endParaRPr lang="zh-CN" altLang="en-US" sz="2000" b="1"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D97EE0C5-E268-437B-A0DC-7305AFAD3258}"/>
                  </a:ext>
                </a:extLst>
              </p:cNvPr>
              <p:cNvSpPr/>
              <p:nvPr/>
            </p:nvSpPr>
            <p:spPr>
              <a:xfrm>
                <a:off x="127136" y="1494688"/>
                <a:ext cx="8655016" cy="3868623"/>
              </a:xfrm>
              <a:prstGeom prst="rect">
                <a:avLst/>
              </a:prstGeom>
            </p:spPr>
            <p:txBody>
              <a:bodyPr wrap="square">
                <a:spAutoFit/>
              </a:bodyPr>
              <a:lstStyle/>
              <a:p>
                <a:pPr marL="285750" indent="-285750">
                  <a:lnSpc>
                    <a:spcPct val="150000"/>
                  </a:lnSpc>
                  <a:spcAft>
                    <a:spcPts val="600"/>
                  </a:spcAft>
                  <a:buFont typeface="Wingdings" panose="05000000000000000000" pitchFamily="2" charset="2"/>
                  <a:buChar char="l"/>
                </a:pP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使用词袋模型来表示单词时，往往会遭遇维度灾难的问题。除此之外，这种表达方法无法有效计算单词与单词之间的语义相似度。比如，</a:t>
                </a:r>
                <a:r>
                  <a:rPr lang="en-US" altLang="zh-CN" kern="1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高兴</a:t>
                </a:r>
                <a:r>
                  <a:rPr lang="en-US" altLang="zh-CN" kern="1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与</a:t>
                </a:r>
                <a:r>
                  <a:rPr lang="en-US" altLang="zh-CN" kern="1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愉快</a:t>
                </a:r>
                <a:r>
                  <a:rPr lang="en-US" altLang="zh-CN" kern="1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两个单词的向量表达会很不相同，虽然其具有很强的语义相似性。</a:t>
                </a:r>
                <a:endPar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endParaRPr>
              </a:p>
              <a:p>
                <a:pPr marL="285750" indent="-285750" algn="just">
                  <a:lnSpc>
                    <a:spcPct val="150000"/>
                  </a:lnSpc>
                  <a:spcAft>
                    <a:spcPts val="600"/>
                  </a:spcAft>
                  <a:buFont typeface="Wingdings" panose="05000000000000000000" pitchFamily="2" charset="2"/>
                  <a:buChar char="l"/>
                </a:pP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为了刻画不同单词之间的语义相关性，研究人员希望使用一种分布式向量表达</a:t>
                </a:r>
                <a:r>
                  <a:rPr lang="en-US" altLang="zh-CN" kern="100" dirty="0">
                    <a:latin typeface="Times New Roman" panose="02020603050405020304" pitchFamily="18" charset="0"/>
                    <a:ea typeface="华文楷体" panose="02010600040101010101" pitchFamily="2" charset="-122"/>
                    <a:cs typeface="Times New Roman" panose="02020603050405020304" pitchFamily="18" charset="0"/>
                  </a:rPr>
                  <a:t>(distributed vector representation)</a:t>
                </a: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对不同单词进行表达。利用深度学习模型，可将每个单词表征为</a:t>
                </a:r>
                <a14:m>
                  <m:oMath xmlns:m="http://schemas.openxmlformats.org/officeDocument/2006/math">
                    <m:r>
                      <a:rPr lang="en-US" altLang="zh-CN" i="1" kern="100">
                        <a:latin typeface="Cambria Math" panose="02040503050406030204" pitchFamily="18" charset="0"/>
                        <a:ea typeface="Cambria Math" panose="02040503050406030204" pitchFamily="18" charset="0"/>
                        <a:cs typeface="Times New Roman" panose="02020603050405020304" pitchFamily="18" charset="0"/>
                      </a:rPr>
                      <m:t>𝑁</m:t>
                    </m:r>
                  </m:oMath>
                </a14:m>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维实数值的分布式向量。这样一来可以把对文本内容分析简化为</a:t>
                </a:r>
                <a:r>
                  <a:rPr lang="zh-CN" altLang="zh-CN" kern="100" dirty="0">
                    <a:latin typeface="等线" panose="02010600030101010101" pitchFamily="2" charset="-122"/>
                    <a:ea typeface="Times New Roman" panose="02020603050405020304" pitchFamily="18" charset="0"/>
                    <a:cs typeface="Times New Roman" panose="02020603050405020304" pitchFamily="18" charset="0"/>
                  </a:rPr>
                  <a:t> </a:t>
                </a:r>
                <a14:m>
                  <m:oMath xmlns:m="http://schemas.openxmlformats.org/officeDocument/2006/math">
                    <m:r>
                      <a:rPr lang="en-US" altLang="zh-CN" i="1" kern="100">
                        <a:latin typeface="Cambria Math" panose="02040503050406030204" pitchFamily="18" charset="0"/>
                        <a:ea typeface="Cambria Math" panose="02040503050406030204" pitchFamily="18" charset="0"/>
                        <a:cs typeface="Times New Roman" panose="02020603050405020304" pitchFamily="18" charset="0"/>
                      </a:rPr>
                      <m:t>𝑁</m:t>
                    </m:r>
                  </m:oMath>
                </a14:m>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维向量空间中的向量运算，如两个单词在向量空间上所计算结果可用来衡量这两个单词之间的相似度。用深度学习算法生成每个单词的向量表达，词向量（</a:t>
                </a:r>
                <a:r>
                  <a:rPr lang="en-US" altLang="zh-CN" kern="100" dirty="0">
                    <a:latin typeface="Times New Roman" panose="02020603050405020304" pitchFamily="18" charset="0"/>
                    <a:ea typeface="华文楷体" panose="02010600040101010101" pitchFamily="2" charset="-122"/>
                    <a:cs typeface="Times New Roman" panose="02020603050405020304" pitchFamily="18" charset="0"/>
                  </a:rPr>
                  <a:t>Word2Vec</a:t>
                </a: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）是较为经典的模型。</a:t>
                </a:r>
                <a:endPar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endParaRPr>
              </a:p>
            </p:txBody>
          </p:sp>
        </mc:Choice>
        <mc:Fallback xmlns="">
          <p:sp>
            <p:nvSpPr>
              <p:cNvPr id="4" name="矩形 3">
                <a:extLst>
                  <a:ext uri="{FF2B5EF4-FFF2-40B4-BE49-F238E27FC236}">
                    <a16:creationId xmlns:a16="http://schemas.microsoft.com/office/drawing/2014/main" id="{D97EE0C5-E268-437B-A0DC-7305AFAD3258}"/>
                  </a:ext>
                </a:extLst>
              </p:cNvPr>
              <p:cNvSpPr>
                <a:spLocks noRot="1" noChangeAspect="1" noMove="1" noResize="1" noEditPoints="1" noAdjustHandles="1" noChangeArrowheads="1" noChangeShapeType="1" noTextEdit="1"/>
              </p:cNvSpPr>
              <p:nvPr/>
            </p:nvSpPr>
            <p:spPr>
              <a:xfrm>
                <a:off x="127136" y="1494688"/>
                <a:ext cx="8655016" cy="3868623"/>
              </a:xfrm>
              <a:prstGeom prst="rect">
                <a:avLst/>
              </a:prstGeom>
              <a:blipFill>
                <a:blip r:embed="rId2"/>
                <a:stretch>
                  <a:fillRect l="-493" r="-563" b="-157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32794473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448067" y="242783"/>
            <a:ext cx="1838132" cy="400110"/>
          </a:xfrm>
          <a:prstGeom prst="rect">
            <a:avLst/>
          </a:prstGeom>
        </p:spPr>
        <p:txBody>
          <a:bodyPr wrap="none">
            <a:spAutoFit/>
          </a:bodyPr>
          <a:lstStyle/>
          <a:p>
            <a:r>
              <a:rPr lang="en-US" altLang="zh-CN" sz="2000" dirty="0">
                <a:solidFill>
                  <a:srgbClr val="C00000"/>
                </a:solidFill>
                <a:latin typeface="Times New Roman" panose="02020603050405020304" pitchFamily="18" charset="0"/>
                <a:ea typeface="+mj-ea"/>
                <a:cs typeface="Times New Roman" panose="02020603050405020304" pitchFamily="18" charset="0"/>
              </a:rPr>
              <a:t>Word2Vec </a:t>
            </a:r>
            <a:r>
              <a:rPr lang="zh-CN" altLang="zh-CN" sz="2000" dirty="0">
                <a:solidFill>
                  <a:srgbClr val="C00000"/>
                </a:solidFill>
                <a:latin typeface="Times New Roman" panose="02020603050405020304" pitchFamily="18" charset="0"/>
                <a:ea typeface="+mj-ea"/>
                <a:cs typeface="Times New Roman" panose="02020603050405020304" pitchFamily="18" charset="0"/>
              </a:rPr>
              <a:t>模型</a:t>
            </a:r>
            <a:endParaRPr lang="zh-CN" altLang="en-US" sz="2000" dirty="0">
              <a:solidFill>
                <a:srgbClr val="C00000"/>
              </a:solidFill>
              <a:latin typeface="Times New Roman" panose="02020603050405020304" pitchFamily="18" charset="0"/>
              <a:ea typeface="+mj-ea"/>
              <a:cs typeface="Times New Roman" panose="02020603050405020304" pitchFamily="18" charset="0"/>
            </a:endParaRPr>
          </a:p>
        </p:txBody>
      </p:sp>
      <p:sp>
        <p:nvSpPr>
          <p:cNvPr id="74" name="文本框 73">
            <a:extLst>
              <a:ext uri="{FF2B5EF4-FFF2-40B4-BE49-F238E27FC236}">
                <a16:creationId xmlns:a16="http://schemas.microsoft.com/office/drawing/2014/main" id="{313CE740-C6C9-41B5-AE98-DE961A4F46D8}"/>
              </a:ext>
            </a:extLst>
          </p:cNvPr>
          <p:cNvSpPr txBox="1"/>
          <p:nvPr/>
        </p:nvSpPr>
        <p:spPr>
          <a:xfrm>
            <a:off x="1205327" y="3880256"/>
            <a:ext cx="6136783" cy="338554"/>
          </a:xfrm>
          <a:prstGeom prst="rect">
            <a:avLst/>
          </a:prstGeom>
          <a:noFill/>
        </p:spPr>
        <p:txBody>
          <a:bodyPr wrap="square" rtlCol="0">
            <a:spAutoFit/>
          </a:bodyPr>
          <a:lstStyle/>
          <a:p>
            <a:pPr algn="ct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图</a:t>
            </a:r>
            <a:r>
              <a:rPr lang="en-US" altLang="zh-CN" sz="1600" b="1" dirty="0">
                <a:latin typeface="Times New Roman" panose="02020603050405020304" pitchFamily="18" charset="0"/>
                <a:ea typeface="楷体" panose="02010609060101010101" pitchFamily="49" charset="-122"/>
                <a:cs typeface="Times New Roman" panose="02020603050405020304" pitchFamily="18" charset="0"/>
              </a:rPr>
              <a:t>6.32 </a:t>
            </a: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单个单词的词向量</a:t>
            </a:r>
            <a:r>
              <a:rPr lang="en-US" altLang="zh-CN" sz="1600" b="1"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1600" b="1" dirty="0" err="1">
                <a:latin typeface="Times New Roman" panose="02020603050405020304" pitchFamily="18" charset="0"/>
                <a:ea typeface="楷体" panose="02010609060101010101" pitchFamily="49" charset="-122"/>
                <a:cs typeface="Times New Roman" panose="02020603050405020304" pitchFamily="18" charset="0"/>
              </a:rPr>
              <a:t>WordVec</a:t>
            </a:r>
            <a:r>
              <a:rPr lang="en-US" altLang="zh-CN" sz="1600" b="1"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生成示意图</a:t>
            </a:r>
            <a:endParaRPr lang="en-US" altLang="zh-CN" sz="1600" b="1" dirty="0">
              <a:latin typeface="Times New Roman" panose="02020603050405020304" pitchFamily="18" charset="0"/>
              <a:ea typeface="楷体" panose="02010609060101010101" pitchFamily="49"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 name="矩形 1">
                <a:extLst>
                  <a:ext uri="{FF2B5EF4-FFF2-40B4-BE49-F238E27FC236}">
                    <a16:creationId xmlns:a16="http://schemas.microsoft.com/office/drawing/2014/main" id="{9E1E7E1E-4B7C-4F86-BDD6-7A0C570BE4AF}"/>
                  </a:ext>
                </a:extLst>
              </p:cNvPr>
              <p:cNvSpPr/>
              <p:nvPr/>
            </p:nvSpPr>
            <p:spPr>
              <a:xfrm>
                <a:off x="552551" y="4417212"/>
                <a:ext cx="8302948" cy="1902444"/>
              </a:xfrm>
              <a:prstGeom prst="rect">
                <a:avLst/>
              </a:prstGeom>
            </p:spPr>
            <p:txBody>
              <a:bodyPr wrap="square">
                <a:spAutoFit/>
              </a:bodyPr>
              <a:lstStyle/>
              <a:p>
                <a:pPr indent="266700">
                  <a:lnSpc>
                    <a:spcPct val="150000"/>
                  </a:lnSpc>
                  <a:spcAft>
                    <a:spcPts val="600"/>
                  </a:spcAft>
                </a:pPr>
                <a:r>
                  <a:rPr lang="zh-CN" altLang="zh-CN" sz="1600" kern="100" dirty="0">
                    <a:latin typeface="Times New Roman" panose="02020603050405020304" pitchFamily="18" charset="0"/>
                    <a:ea typeface="华文楷体" panose="02010600040101010101" pitchFamily="2" charset="-122"/>
                    <a:cs typeface="Times New Roman" panose="02020603050405020304" pitchFamily="18" charset="0"/>
                  </a:rPr>
                  <a:t>假设词典中有</a:t>
                </a:r>
                <a14:m>
                  <m:oMath xmlns:m="http://schemas.openxmlformats.org/officeDocument/2006/math">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𝑉</m:t>
                    </m:r>
                  </m:oMath>
                </a14:m>
                <a:r>
                  <a:rPr lang="zh-CN" altLang="zh-CN" sz="1600" kern="100" dirty="0">
                    <a:latin typeface="Times New Roman" panose="02020603050405020304" pitchFamily="18" charset="0"/>
                    <a:ea typeface="华文楷体" panose="02010600040101010101" pitchFamily="2" charset="-122"/>
                    <a:cs typeface="Times New Roman" panose="02020603050405020304" pitchFamily="18" charset="0"/>
                  </a:rPr>
                  <a:t>个不同的单词，现在考虑如何生成第</a:t>
                </a:r>
                <a14:m>
                  <m:oMath xmlns:m="http://schemas.openxmlformats.org/officeDocument/2006/math">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𝑘</m:t>
                    </m:r>
                  </m:oMath>
                </a14:m>
                <a:r>
                  <a:rPr lang="zh-CN" altLang="zh-CN" sz="1600" kern="100" dirty="0">
                    <a:latin typeface="Times New Roman" panose="02020603050405020304" pitchFamily="18" charset="0"/>
                    <a:ea typeface="华文楷体" panose="02010600040101010101" pitchFamily="2" charset="-122"/>
                    <a:cs typeface="Times New Roman" panose="02020603050405020304" pitchFamily="18" charset="0"/>
                  </a:rPr>
                  <a:t>个单词的</a:t>
                </a:r>
                <a14:m>
                  <m:oMath xmlns:m="http://schemas.openxmlformats.org/officeDocument/2006/math">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𝑁</m:t>
                    </m:r>
                  </m:oMath>
                </a14:m>
                <a:r>
                  <a:rPr lang="zh-CN" altLang="zh-CN" sz="1600" kern="100" dirty="0">
                    <a:latin typeface="Times New Roman" panose="02020603050405020304" pitchFamily="18" charset="0"/>
                    <a:ea typeface="华文楷体" panose="02010600040101010101" pitchFamily="2" charset="-122"/>
                    <a:cs typeface="Times New Roman" panose="02020603050405020304" pitchFamily="18" charset="0"/>
                  </a:rPr>
                  <a:t>维词向量（如图</a:t>
                </a:r>
                <a:r>
                  <a:rPr lang="en-US" altLang="zh-CN" sz="1600" kern="100" dirty="0">
                    <a:latin typeface="Times New Roman" panose="02020603050405020304" pitchFamily="18" charset="0"/>
                    <a:ea typeface="华文楷体" panose="02010600040101010101" pitchFamily="2" charset="-122"/>
                    <a:cs typeface="Times New Roman" panose="02020603050405020304" pitchFamily="18" charset="0"/>
                  </a:rPr>
                  <a:t>6.32</a:t>
                </a:r>
                <a:r>
                  <a:rPr lang="zh-CN" altLang="zh-CN" sz="1600" kern="100" dirty="0">
                    <a:latin typeface="Times New Roman" panose="02020603050405020304" pitchFamily="18" charset="0"/>
                    <a:ea typeface="华文楷体" panose="02010600040101010101" pitchFamily="2" charset="-122"/>
                    <a:cs typeface="Times New Roman" panose="02020603050405020304" pitchFamily="18" charset="0"/>
                  </a:rPr>
                  <a:t>所示）。首先，将该单词表示成</a:t>
                </a:r>
                <a14:m>
                  <m:oMath xmlns:m="http://schemas.openxmlformats.org/officeDocument/2006/math">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𝑉</m:t>
                    </m:r>
                  </m:oMath>
                </a14:m>
                <a:r>
                  <a:rPr lang="zh-CN" altLang="zh-CN" sz="1600" kern="100" dirty="0">
                    <a:latin typeface="Times New Roman" panose="02020603050405020304" pitchFamily="18" charset="0"/>
                    <a:ea typeface="华文楷体" panose="02010600040101010101" pitchFamily="2" charset="-122"/>
                    <a:cs typeface="Times New Roman" panose="02020603050405020304" pitchFamily="18" charset="0"/>
                  </a:rPr>
                  <a:t>维</a:t>
                </a:r>
                <a:r>
                  <a:rPr lang="en-US" altLang="zh-CN" sz="1600" kern="100" dirty="0">
                    <a:latin typeface="Times New Roman" panose="02020603050405020304" pitchFamily="18" charset="0"/>
                    <a:ea typeface="华文楷体" panose="02010600040101010101" pitchFamily="2" charset="-122"/>
                    <a:cs typeface="Times New Roman" panose="02020603050405020304" pitchFamily="18" charset="0"/>
                  </a:rPr>
                  <a:t>one-hot </a:t>
                </a:r>
                <a:r>
                  <a:rPr lang="zh-CN" altLang="zh-CN" sz="1600" kern="100" dirty="0">
                    <a:latin typeface="Times New Roman" panose="02020603050405020304" pitchFamily="18" charset="0"/>
                    <a:ea typeface="华文楷体" panose="02010600040101010101" pitchFamily="2" charset="-122"/>
                    <a:cs typeface="Times New Roman" panose="02020603050405020304" pitchFamily="18" charset="0"/>
                  </a:rPr>
                  <a:t>向量</a:t>
                </a:r>
                <a14:m>
                  <m:oMath xmlns:m="http://schemas.openxmlformats.org/officeDocument/2006/math">
                    <m:r>
                      <a:rPr lang="en-US" altLang="zh-CN" sz="1600" b="1" i="1" kern="100">
                        <a:latin typeface="Cambria Math" panose="02040503050406030204" pitchFamily="18" charset="0"/>
                        <a:ea typeface="华文楷体" panose="02010600040101010101" pitchFamily="2" charset="-122"/>
                        <a:cs typeface="Times New Roman" panose="02020603050405020304" pitchFamily="18" charset="0"/>
                      </a:rPr>
                      <m:t>𝑿</m:t>
                    </m:r>
                  </m:oMath>
                </a14:m>
                <a:r>
                  <a:rPr lang="zh-CN" altLang="zh-CN" sz="1600" kern="100" dirty="0">
                    <a:latin typeface="Times New Roman" panose="02020603050405020304" pitchFamily="18" charset="0"/>
                    <a:ea typeface="华文楷体" panose="02010600040101010101" pitchFamily="2" charset="-122"/>
                    <a:cs typeface="Times New Roman" panose="02020603050405020304" pitchFamily="18" charset="0"/>
                  </a:rPr>
                  <a:t>，向量</a:t>
                </a:r>
                <a14:m>
                  <m:oMath xmlns:m="http://schemas.openxmlformats.org/officeDocument/2006/math">
                    <m:r>
                      <a:rPr lang="en-US" altLang="zh-CN" sz="1600" b="1" i="1" kern="100">
                        <a:latin typeface="Cambria Math" panose="02040503050406030204" pitchFamily="18" charset="0"/>
                        <a:ea typeface="华文楷体" panose="02010600040101010101" pitchFamily="2" charset="-122"/>
                        <a:cs typeface="Times New Roman" panose="02020603050405020304" pitchFamily="18" charset="0"/>
                      </a:rPr>
                      <m:t>𝑿</m:t>
                    </m:r>
                  </m:oMath>
                </a14:m>
                <a:r>
                  <a:rPr lang="zh-CN" altLang="zh-CN" sz="1600" kern="100" dirty="0">
                    <a:latin typeface="Times New Roman" panose="02020603050405020304" pitchFamily="18" charset="0"/>
                    <a:ea typeface="华文楷体" panose="02010600040101010101" pitchFamily="2" charset="-122"/>
                    <a:cs typeface="Times New Roman" panose="02020603050405020304" pitchFamily="18" charset="0"/>
                  </a:rPr>
                  <a:t>中第</a:t>
                </a:r>
                <a14:m>
                  <m:oMath xmlns:m="http://schemas.openxmlformats.org/officeDocument/2006/math">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𝑘</m:t>
                    </m:r>
                  </m:oMath>
                </a14:m>
                <a:r>
                  <a:rPr lang="zh-CN" altLang="zh-CN" sz="1600" kern="100" dirty="0">
                    <a:latin typeface="Times New Roman" panose="02020603050405020304" pitchFamily="18" charset="0"/>
                    <a:ea typeface="华文楷体" panose="02010600040101010101" pitchFamily="2" charset="-122"/>
                    <a:cs typeface="Times New Roman" panose="02020603050405020304" pitchFamily="18" charset="0"/>
                  </a:rPr>
                  <a:t>个位置取值为</a:t>
                </a:r>
                <a:r>
                  <a:rPr lang="en-US" altLang="zh-CN" sz="1600" kern="100" dirty="0">
                    <a:latin typeface="Times New Roman" panose="02020603050405020304" pitchFamily="18" charset="0"/>
                    <a:ea typeface="华文楷体" panose="02010600040101010101" pitchFamily="2" charset="-122"/>
                    <a:cs typeface="Times New Roman" panose="02020603050405020304" pitchFamily="18" charset="0"/>
                  </a:rPr>
                  <a:t>1</a:t>
                </a:r>
                <a:r>
                  <a:rPr lang="zh-CN" altLang="zh-CN" sz="1600" kern="100" dirty="0">
                    <a:latin typeface="Times New Roman" panose="02020603050405020304" pitchFamily="18" charset="0"/>
                    <a:ea typeface="华文楷体" panose="02010600040101010101" pitchFamily="2" charset="-122"/>
                    <a:cs typeface="Times New Roman" panose="02020603050405020304" pitchFamily="18" charset="0"/>
                  </a:rPr>
                  <a:t>、其余位置取值均为</a:t>
                </a:r>
                <a:r>
                  <a:rPr lang="en-US" altLang="zh-CN" sz="1600" kern="100" dirty="0">
                    <a:latin typeface="Times New Roman" panose="02020603050405020304" pitchFamily="18" charset="0"/>
                    <a:ea typeface="华文楷体" panose="02010600040101010101" pitchFamily="2" charset="-122"/>
                    <a:cs typeface="Times New Roman" panose="02020603050405020304" pitchFamily="18" charset="0"/>
                  </a:rPr>
                  <a:t>0</a:t>
                </a:r>
                <a:r>
                  <a:rPr lang="zh-CN" altLang="zh-CN" sz="1600" kern="100" dirty="0">
                    <a:latin typeface="Times New Roman" panose="02020603050405020304" pitchFamily="18" charset="0"/>
                    <a:ea typeface="华文楷体" panose="02010600040101010101" pitchFamily="2" charset="-122"/>
                    <a:cs typeface="Times New Roman" panose="02020603050405020304" pitchFamily="18" charset="0"/>
                  </a:rPr>
                  <a:t>。隐藏层神经元大小为</a:t>
                </a:r>
                <a14:m>
                  <m:oMath xmlns:m="http://schemas.openxmlformats.org/officeDocument/2006/math">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𝑁</m:t>
                    </m:r>
                  </m:oMath>
                </a14:m>
                <a:r>
                  <a:rPr lang="zh-CN" altLang="zh-CN" sz="1600" kern="100" dirty="0">
                    <a:latin typeface="Times New Roman" panose="02020603050405020304" pitchFamily="18" charset="0"/>
                    <a:ea typeface="华文楷体" panose="02010600040101010101" pitchFamily="2" charset="-122"/>
                    <a:cs typeface="Times New Roman" panose="02020603050405020304" pitchFamily="18" charset="0"/>
                  </a:rPr>
                  <a:t>，每个神经元记为</a:t>
                </a:r>
                <a14:m>
                  <m:oMath xmlns:m="http://schemas.openxmlformats.org/officeDocument/2006/math">
                    <m:sSub>
                      <m:sSubPr>
                        <m:ctrlPr>
                          <a:rPr lang="zh-CN" altLang="zh-CN" sz="16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h</m:t>
                        </m:r>
                      </m:e>
                      <m:sub>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𝑖</m:t>
                        </m:r>
                      </m:sub>
                    </m:sSub>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(1≤</m:t>
                    </m:r>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𝑖</m:t>
                    </m:r>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m:t>
                    </m:r>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𝑁</m:t>
                    </m:r>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m:t>
                    </m:r>
                  </m:oMath>
                </a14:m>
                <a:r>
                  <a:rPr lang="zh-CN" altLang="zh-CN" sz="1600" kern="100" dirty="0">
                    <a:latin typeface="Times New Roman" panose="02020603050405020304" pitchFamily="18" charset="0"/>
                    <a:ea typeface="华文楷体" panose="02010600040101010101" pitchFamily="2" charset="-122"/>
                    <a:cs typeface="Times New Roman" panose="02020603050405020304" pitchFamily="18" charset="0"/>
                  </a:rPr>
                  <a:t>。向量</a:t>
                </a:r>
                <a14:m>
                  <m:oMath xmlns:m="http://schemas.openxmlformats.org/officeDocument/2006/math">
                    <m:r>
                      <a:rPr lang="en-US" altLang="zh-CN" sz="1600" b="1" i="1" kern="100">
                        <a:latin typeface="Cambria Math" panose="02040503050406030204" pitchFamily="18" charset="0"/>
                        <a:ea typeface="华文楷体" panose="02010600040101010101" pitchFamily="2" charset="-122"/>
                        <a:cs typeface="Times New Roman" panose="02020603050405020304" pitchFamily="18" charset="0"/>
                      </a:rPr>
                      <m:t>𝑿</m:t>
                    </m:r>
                  </m:oMath>
                </a14:m>
                <a:r>
                  <a:rPr lang="zh-CN" altLang="zh-CN" sz="1600" kern="100" dirty="0">
                    <a:latin typeface="Times New Roman" panose="02020603050405020304" pitchFamily="18" charset="0"/>
                    <a:ea typeface="华文楷体" panose="02010600040101010101" pitchFamily="2" charset="-122"/>
                    <a:cs typeface="Times New Roman" panose="02020603050405020304" pitchFamily="18" charset="0"/>
                  </a:rPr>
                  <a:t>中每个</a:t>
                </a:r>
                <a14:m>
                  <m:oMath xmlns:m="http://schemas.openxmlformats.org/officeDocument/2006/math">
                    <m:sSub>
                      <m:sSubPr>
                        <m:ctrlPr>
                          <a:rPr lang="zh-CN" altLang="zh-CN" sz="16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𝑖</m:t>
                        </m:r>
                      </m:sub>
                    </m:sSub>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(1≤</m:t>
                    </m:r>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𝑖</m:t>
                    </m:r>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m:t>
                    </m:r>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𝑉</m:t>
                    </m:r>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m:t>
                    </m:r>
                  </m:oMath>
                </a14:m>
                <a:r>
                  <a:rPr lang="zh-CN" altLang="zh-CN" sz="1600" kern="100" dirty="0">
                    <a:latin typeface="Times New Roman" panose="02020603050405020304" pitchFamily="18" charset="0"/>
                    <a:ea typeface="华文楷体" panose="02010600040101010101" pitchFamily="2" charset="-122"/>
                    <a:cs typeface="Times New Roman" panose="02020603050405020304" pitchFamily="18" charset="0"/>
                  </a:rPr>
                  <a:t>与隐藏层神经元是全连接，连接权重矩阵为</a:t>
                </a:r>
                <a14:m>
                  <m:oMath xmlns:m="http://schemas.openxmlformats.org/officeDocument/2006/math">
                    <m:sSub>
                      <m:sSubPr>
                        <m:ctrlPr>
                          <a:rPr lang="zh-CN" altLang="zh-CN" sz="16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𝑊</m:t>
                        </m:r>
                      </m:e>
                      <m:sub>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𝑉</m:t>
                        </m:r>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m:t>
                        </m:r>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𝑁</m:t>
                        </m:r>
                      </m:sub>
                    </m:sSub>
                  </m:oMath>
                </a14:m>
                <a:r>
                  <a:rPr lang="zh-CN" altLang="zh-CN" sz="1600" kern="100" dirty="0">
                    <a:latin typeface="Times New Roman" panose="02020603050405020304" pitchFamily="18" charset="0"/>
                    <a:ea typeface="华文楷体" panose="02010600040101010101" pitchFamily="2" charset="-122"/>
                    <a:cs typeface="Times New Roman" panose="02020603050405020304" pitchFamily="18" charset="0"/>
                  </a:rPr>
                  <a:t>。输出层是</a:t>
                </a:r>
                <a14:m>
                  <m:oMath xmlns:m="http://schemas.openxmlformats.org/officeDocument/2006/math">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𝑉</m:t>
                    </m:r>
                  </m:oMath>
                </a14:m>
                <a:r>
                  <a:rPr lang="zh-CN" altLang="zh-CN" sz="1600" kern="100" dirty="0">
                    <a:latin typeface="Times New Roman" panose="02020603050405020304" pitchFamily="18" charset="0"/>
                    <a:ea typeface="华文楷体" panose="02010600040101010101" pitchFamily="2" charset="-122"/>
                    <a:cs typeface="Times New Roman" panose="02020603050405020304" pitchFamily="18" charset="0"/>
                  </a:rPr>
                  <a:t>维归一化的概率值，其中</a:t>
                </a:r>
                <a14:m>
                  <m:oMath xmlns:m="http://schemas.openxmlformats.org/officeDocument/2006/math">
                    <m:sSub>
                      <m:sSubPr>
                        <m:ctrlPr>
                          <a:rPr lang="zh-CN" altLang="zh-CN" sz="16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𝑦</m:t>
                        </m:r>
                      </m:e>
                      <m:sub>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𝑘</m:t>
                        </m:r>
                      </m:sub>
                    </m:sSub>
                  </m:oMath>
                </a14:m>
                <a:r>
                  <a:rPr lang="zh-CN" altLang="zh-CN" sz="1600" kern="100" dirty="0">
                    <a:latin typeface="Times New Roman" panose="02020603050405020304" pitchFamily="18" charset="0"/>
                    <a:ea typeface="华文楷体" panose="02010600040101010101" pitchFamily="2" charset="-122"/>
                    <a:cs typeface="Times New Roman" panose="02020603050405020304" pitchFamily="18" charset="0"/>
                  </a:rPr>
                  <a:t>对应第</a:t>
                </a:r>
                <a14:m>
                  <m:oMath xmlns:m="http://schemas.openxmlformats.org/officeDocument/2006/math">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𝑘</m:t>
                    </m:r>
                  </m:oMath>
                </a14:m>
                <a:r>
                  <a:rPr lang="zh-CN" altLang="zh-CN" sz="1600" kern="100" dirty="0">
                    <a:latin typeface="Times New Roman" panose="02020603050405020304" pitchFamily="18" charset="0"/>
                    <a:ea typeface="华文楷体" panose="02010600040101010101" pitchFamily="2" charset="-122"/>
                    <a:cs typeface="Times New Roman" panose="02020603050405020304" pitchFamily="18" charset="0"/>
                  </a:rPr>
                  <a:t>个单词归一化的概率值，显然其取值应该远大于其它输出所对应的归一化概率值。</a:t>
                </a:r>
                <a:endParaRPr lang="zh-CN" altLang="zh-CN" sz="1600" kern="100" dirty="0">
                  <a:effectLst/>
                  <a:latin typeface="等线" panose="02010600030101010101" pitchFamily="2" charset="-122"/>
                  <a:ea typeface="等线" panose="02010600030101010101" pitchFamily="2" charset="-122"/>
                  <a:cs typeface="Times New Roman" panose="02020603050405020304" pitchFamily="18" charset="0"/>
                </a:endParaRPr>
              </a:p>
            </p:txBody>
          </p:sp>
        </mc:Choice>
        <mc:Fallback xmlns="">
          <p:sp>
            <p:nvSpPr>
              <p:cNvPr id="2" name="矩形 1">
                <a:extLst>
                  <a:ext uri="{FF2B5EF4-FFF2-40B4-BE49-F238E27FC236}">
                    <a16:creationId xmlns:a16="http://schemas.microsoft.com/office/drawing/2014/main" id="{9E1E7E1E-4B7C-4F86-BDD6-7A0C570BE4AF}"/>
                  </a:ext>
                </a:extLst>
              </p:cNvPr>
              <p:cNvSpPr>
                <a:spLocks noRot="1" noChangeAspect="1" noMove="1" noResize="1" noEditPoints="1" noAdjustHandles="1" noChangeArrowheads="1" noChangeShapeType="1" noTextEdit="1"/>
              </p:cNvSpPr>
              <p:nvPr/>
            </p:nvSpPr>
            <p:spPr>
              <a:xfrm>
                <a:off x="552551" y="4417212"/>
                <a:ext cx="8302948" cy="1902444"/>
              </a:xfrm>
              <a:prstGeom prst="rect">
                <a:avLst/>
              </a:prstGeom>
              <a:blipFill>
                <a:blip r:embed="rId3"/>
                <a:stretch>
                  <a:fillRect l="-441" r="-2863" b="-3526"/>
                </a:stretch>
              </a:blipFill>
            </p:spPr>
            <p:txBody>
              <a:bodyPr/>
              <a:lstStyle/>
              <a:p>
                <a:r>
                  <a:rPr lang="zh-CN" altLang="en-US">
                    <a:noFill/>
                  </a:rPr>
                  <a:t> </a:t>
                </a:r>
              </a:p>
            </p:txBody>
          </p:sp>
        </mc:Fallback>
      </mc:AlternateContent>
      <p:pic>
        <p:nvPicPr>
          <p:cNvPr id="6" name="图片 5">
            <a:extLst>
              <a:ext uri="{FF2B5EF4-FFF2-40B4-BE49-F238E27FC236}">
                <a16:creationId xmlns:a16="http://schemas.microsoft.com/office/drawing/2014/main" id="{B5ED18B9-7967-461F-AEC5-E51D5C456A80}"/>
              </a:ext>
            </a:extLst>
          </p:cNvPr>
          <p:cNvPicPr/>
          <p:nvPr/>
        </p:nvPicPr>
        <p:blipFill>
          <a:blip r:embed="rId4"/>
          <a:stretch>
            <a:fillRect/>
          </a:stretch>
        </p:blipFill>
        <p:spPr>
          <a:xfrm>
            <a:off x="1388662" y="1020626"/>
            <a:ext cx="5848350" cy="2733675"/>
          </a:xfrm>
          <a:prstGeom prst="rect">
            <a:avLst/>
          </a:prstGeom>
        </p:spPr>
      </p:pic>
    </p:spTree>
    <p:extLst>
      <p:ext uri="{BB962C8B-B14F-4D97-AF65-F5344CB8AC3E}">
        <p14:creationId xmlns:p14="http://schemas.microsoft.com/office/powerpoint/2010/main" val="89253041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448067" y="242783"/>
            <a:ext cx="1838132" cy="400110"/>
          </a:xfrm>
          <a:prstGeom prst="rect">
            <a:avLst/>
          </a:prstGeom>
        </p:spPr>
        <p:txBody>
          <a:bodyPr wrap="none">
            <a:spAutoFit/>
          </a:bodyPr>
          <a:lstStyle/>
          <a:p>
            <a:r>
              <a:rPr lang="en-US" altLang="zh-CN" sz="2000" dirty="0">
                <a:solidFill>
                  <a:srgbClr val="C00000"/>
                </a:solidFill>
                <a:latin typeface="Times New Roman" panose="02020603050405020304" pitchFamily="18" charset="0"/>
                <a:ea typeface="+mj-ea"/>
                <a:cs typeface="Times New Roman" panose="02020603050405020304" pitchFamily="18" charset="0"/>
              </a:rPr>
              <a:t>Word2Vec </a:t>
            </a:r>
            <a:r>
              <a:rPr lang="zh-CN" altLang="zh-CN" sz="2000" dirty="0">
                <a:solidFill>
                  <a:srgbClr val="C00000"/>
                </a:solidFill>
                <a:latin typeface="Times New Roman" panose="02020603050405020304" pitchFamily="18" charset="0"/>
                <a:ea typeface="+mj-ea"/>
                <a:cs typeface="Times New Roman" panose="02020603050405020304" pitchFamily="18" charset="0"/>
              </a:rPr>
              <a:t>模型</a:t>
            </a:r>
            <a:endParaRPr lang="zh-CN" altLang="en-US" sz="2000" dirty="0">
              <a:solidFill>
                <a:srgbClr val="C00000"/>
              </a:solidFill>
              <a:latin typeface="Times New Roman" panose="02020603050405020304" pitchFamily="18" charset="0"/>
              <a:ea typeface="+mj-ea"/>
              <a:cs typeface="Times New Roman" panose="02020603050405020304" pitchFamily="18" charset="0"/>
            </a:endParaRPr>
          </a:p>
        </p:txBody>
      </p:sp>
      <p:sp>
        <p:nvSpPr>
          <p:cNvPr id="6" name="文本框 5">
            <a:extLst>
              <a:ext uri="{FF2B5EF4-FFF2-40B4-BE49-F238E27FC236}">
                <a16:creationId xmlns:a16="http://schemas.microsoft.com/office/drawing/2014/main" id="{5B229C4B-FE87-4C5C-B4E7-385679EF5C5D}"/>
              </a:ext>
            </a:extLst>
          </p:cNvPr>
          <p:cNvSpPr txBox="1"/>
          <p:nvPr/>
        </p:nvSpPr>
        <p:spPr>
          <a:xfrm>
            <a:off x="1205327" y="3880256"/>
            <a:ext cx="6136783" cy="338554"/>
          </a:xfrm>
          <a:prstGeom prst="rect">
            <a:avLst/>
          </a:prstGeom>
          <a:noFill/>
        </p:spPr>
        <p:txBody>
          <a:bodyPr wrap="square" rtlCol="0">
            <a:spAutoFit/>
          </a:bodyPr>
          <a:lstStyle/>
          <a:p>
            <a:pPr algn="ct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图</a:t>
            </a:r>
            <a:r>
              <a:rPr lang="en-US" altLang="zh-CN" sz="1600" b="1" dirty="0">
                <a:latin typeface="Times New Roman" panose="02020603050405020304" pitchFamily="18" charset="0"/>
                <a:ea typeface="楷体" panose="02010609060101010101" pitchFamily="49" charset="-122"/>
                <a:cs typeface="Times New Roman" panose="02020603050405020304" pitchFamily="18" charset="0"/>
              </a:rPr>
              <a:t>6.32 </a:t>
            </a: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单个单词的词向量</a:t>
            </a:r>
            <a:r>
              <a:rPr lang="en-US" altLang="zh-CN" sz="1600" b="1"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1600" b="1" dirty="0" err="1">
                <a:latin typeface="Times New Roman" panose="02020603050405020304" pitchFamily="18" charset="0"/>
                <a:ea typeface="楷体" panose="02010609060101010101" pitchFamily="49" charset="-122"/>
                <a:cs typeface="Times New Roman" panose="02020603050405020304" pitchFamily="18" charset="0"/>
              </a:rPr>
              <a:t>WordVec</a:t>
            </a:r>
            <a:r>
              <a:rPr lang="en-US" altLang="zh-CN" sz="1600" b="1"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生成示意图</a:t>
            </a:r>
            <a:endParaRPr lang="en-US" altLang="zh-CN" sz="1600" b="1" dirty="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7" name="图片 6">
            <a:extLst>
              <a:ext uri="{FF2B5EF4-FFF2-40B4-BE49-F238E27FC236}">
                <a16:creationId xmlns:a16="http://schemas.microsoft.com/office/drawing/2014/main" id="{90B692E5-6CFF-44EC-A7EA-A3F19DCF2FEE}"/>
              </a:ext>
            </a:extLst>
          </p:cNvPr>
          <p:cNvPicPr/>
          <p:nvPr/>
        </p:nvPicPr>
        <p:blipFill>
          <a:blip r:embed="rId3"/>
          <a:stretch>
            <a:fillRect/>
          </a:stretch>
        </p:blipFill>
        <p:spPr>
          <a:xfrm>
            <a:off x="1388662" y="1020626"/>
            <a:ext cx="5848350" cy="2733675"/>
          </a:xfrm>
          <a:prstGeom prst="rect">
            <a:avLst/>
          </a:prstGeom>
        </p:spPr>
      </p:pic>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33EDE924-0689-4EFB-975B-91DA10337609}"/>
                  </a:ext>
                </a:extLst>
              </p:cNvPr>
              <p:cNvSpPr/>
              <p:nvPr/>
            </p:nvSpPr>
            <p:spPr>
              <a:xfrm>
                <a:off x="410747" y="4542780"/>
                <a:ext cx="8180702" cy="1724896"/>
              </a:xfrm>
              <a:prstGeom prst="rect">
                <a:avLst/>
              </a:prstGeom>
            </p:spPr>
            <p:txBody>
              <a:bodyPr wrap="square">
                <a:spAutoFit/>
              </a:bodyPr>
              <a:lstStyle/>
              <a:p>
                <a:pPr indent="266700" algn="just">
                  <a:spcAft>
                    <a:spcPts val="600"/>
                  </a:spcAft>
                </a:pPr>
                <a:r>
                  <a:rPr lang="zh-CN" altLang="zh-CN" sz="1400" kern="1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在图</a:t>
                </a:r>
                <a:r>
                  <a:rPr lang="en-US" altLang="zh-CN" sz="1400" kern="1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6.32</a:t>
                </a:r>
                <a:r>
                  <a:rPr lang="zh-CN" altLang="zh-CN" sz="1400" kern="1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中，输入层中</a:t>
                </a:r>
                <a14:m>
                  <m:oMath xmlns:m="http://schemas.openxmlformats.org/officeDocument/2006/math">
                    <m:sSub>
                      <m:sSubPr>
                        <m:ctrlPr>
                          <a:rPr lang="zh-CN" altLang="zh-CN" sz="1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sz="14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𝑘</m:t>
                        </m:r>
                      </m:sub>
                    </m:sSub>
                  </m:oMath>
                </a14:m>
                <a:r>
                  <a:rPr lang="zh-CN" altLang="zh-CN" sz="1400" kern="1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与隐藏层连接权重为</a:t>
                </a:r>
                <a14:m>
                  <m:oMath xmlns:m="http://schemas.openxmlformats.org/officeDocument/2006/math">
                    <m:r>
                      <a:rPr lang="en-US" altLang="zh-CN" sz="14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𝑤</m:t>
                        </m:r>
                      </m:e>
                      <m:sub>
                        <m:r>
                          <a:rPr lang="en-US" altLang="zh-CN" sz="14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𝑘</m:t>
                        </m:r>
                        <m:r>
                          <a:rPr lang="en-US" altLang="zh-CN" sz="14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1</m:t>
                        </m:r>
                      </m:sub>
                    </m:sSub>
                    <m:r>
                      <a:rPr lang="en-US" altLang="zh-CN" sz="14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𝑤</m:t>
                        </m:r>
                      </m:e>
                      <m:sub>
                        <m:r>
                          <a:rPr lang="en-US" altLang="zh-CN" sz="14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𝑘</m:t>
                        </m:r>
                        <m:r>
                          <a:rPr lang="en-US" altLang="zh-CN" sz="14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2</m:t>
                        </m:r>
                      </m:sub>
                    </m:sSub>
                    <m:r>
                      <a:rPr lang="en-US" altLang="zh-CN" sz="14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𝑤</m:t>
                        </m:r>
                      </m:e>
                      <m:sub>
                        <m:r>
                          <a:rPr lang="en-US" altLang="zh-CN" sz="14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𝑘𝑁</m:t>
                        </m:r>
                      </m:sub>
                    </m:sSub>
                    <m:r>
                      <a:rPr lang="en-US" altLang="zh-CN" sz="14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oMath>
                </a14:m>
                <a:r>
                  <a:rPr lang="zh-CN" altLang="zh-CN" sz="1400" kern="1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，输入单词的</a:t>
                </a:r>
                <a14:m>
                  <m:oMath xmlns:m="http://schemas.openxmlformats.org/officeDocument/2006/math">
                    <m:r>
                      <a:rPr lang="en-US" altLang="zh-CN" sz="14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𝑁</m:t>
                    </m:r>
                  </m:oMath>
                </a14:m>
                <a:r>
                  <a:rPr lang="zh-CN" altLang="zh-CN" sz="1400" kern="1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维隐式表达</a:t>
                </a:r>
                <a14:m>
                  <m:oMath xmlns:m="http://schemas.openxmlformats.org/officeDocument/2006/math">
                    <m:r>
                      <a:rPr lang="en-US" altLang="zh-CN" sz="1400" b="1"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𝒉</m:t>
                    </m:r>
                    <m:r>
                      <a:rPr lang="en-US" altLang="zh-CN" sz="1400" b="1"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sSup>
                      <m:sSupPr>
                        <m:ctrlPr>
                          <a:rPr lang="zh-CN" altLang="zh-CN" sz="1400" b="1"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400" b="1"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𝑾</m:t>
                        </m:r>
                      </m:e>
                      <m:sup>
                        <m:r>
                          <a:rPr lang="en-US" altLang="zh-CN" sz="1400" b="1"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𝑻</m:t>
                        </m:r>
                      </m:sup>
                    </m:sSup>
                    <m:r>
                      <a:rPr lang="en-US" altLang="zh-CN" sz="1400" b="1"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r>
                      <a:rPr lang="en-US" altLang="zh-CN" sz="1400" b="1"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𝑿</m:t>
                    </m:r>
                    <m:r>
                      <a:rPr lang="en-US" altLang="zh-CN" sz="1400" b="1"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sSubSup>
                      <m:sSubSupPr>
                        <m:ctrlPr>
                          <a:rPr lang="zh-CN" altLang="zh-CN" sz="1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4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𝑣</m:t>
                        </m:r>
                      </m:e>
                      <m:sub>
                        <m:r>
                          <a:rPr lang="en-US" altLang="zh-CN" sz="14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𝑤𝑘</m:t>
                        </m:r>
                      </m:sub>
                      <m:sup>
                        <m:r>
                          <a:rPr lang="en-US" altLang="zh-CN" sz="14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𝑇</m:t>
                        </m:r>
                      </m:sup>
                    </m:sSubSup>
                  </m:oMath>
                </a14:m>
                <a:r>
                  <a:rPr lang="zh-CN" altLang="zh-CN" sz="1400" kern="1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。所得到的隐藏层结果与输出层是全连接，全连接权重矩阵为</a:t>
                </a:r>
                <a14:m>
                  <m:oMath xmlns:m="http://schemas.openxmlformats.org/officeDocument/2006/math">
                    <m:sSubSup>
                      <m:sSubSupPr>
                        <m:ctrlPr>
                          <a:rPr lang="zh-CN" altLang="zh-CN" sz="1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4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𝑊</m:t>
                        </m:r>
                      </m:e>
                      <m:sub>
                        <m:r>
                          <a:rPr lang="en-US" altLang="zh-CN" sz="14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𝑁</m:t>
                        </m:r>
                        <m:r>
                          <a:rPr lang="en-US" altLang="zh-CN" sz="14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r>
                          <a:rPr lang="en-US" altLang="zh-CN" sz="14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𝑉</m:t>
                        </m:r>
                      </m:sub>
                      <m:sup>
                        <m:r>
                          <a:rPr lang="en-US" altLang="zh-CN" sz="14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sup>
                    </m:sSubSup>
                  </m:oMath>
                </a14:m>
                <a:r>
                  <a:rPr lang="zh-CN" altLang="zh-CN" sz="1400" kern="1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。从图中可知，</a:t>
                </a:r>
                <a:r>
                  <a:rPr lang="zh-CN" altLang="zh-CN" sz="1400" kern="100" dirty="0">
                    <a:latin typeface="Times New Roman" panose="02020603050405020304" pitchFamily="18" charset="0"/>
                    <a:ea typeface="华文楷体" panose="02010600040101010101" pitchFamily="2" charset="-122"/>
                    <a:cs typeface="Times New Roman" panose="02020603050405020304" pitchFamily="18" charset="0"/>
                  </a:rPr>
                  <a:t>第</a:t>
                </a:r>
                <a14:m>
                  <m:oMath xmlns:m="http://schemas.openxmlformats.org/officeDocument/2006/math">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𝑘</m:t>
                    </m:r>
                  </m:oMath>
                </a14:m>
                <a:r>
                  <a:rPr lang="zh-CN" altLang="zh-CN" sz="1400" kern="100" dirty="0">
                    <a:latin typeface="Times New Roman" panose="02020603050405020304" pitchFamily="18" charset="0"/>
                    <a:ea typeface="华文楷体" panose="02010600040101010101" pitchFamily="2" charset="-122"/>
                    <a:cs typeface="Times New Roman" panose="02020603050405020304" pitchFamily="18" charset="0"/>
                  </a:rPr>
                  <a:t>个单词对应的输出为</a:t>
                </a:r>
                <a14:m>
                  <m:oMath xmlns:m="http://schemas.openxmlformats.org/officeDocument/2006/math">
                    <m:sSub>
                      <m:sSubPr>
                        <m:ctrlPr>
                          <a:rPr lang="zh-CN" altLang="zh-CN" sz="14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 </m:t>
                        </m:r>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𝑦</m:t>
                        </m:r>
                      </m:e>
                      <m: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𝑘</m:t>
                        </m:r>
                      </m:sub>
                    </m:s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4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m:t>
                        </m:r>
                        <m:sSubSup>
                          <m:sSubSupPr>
                            <m:ctrlPr>
                              <a:rPr lang="zh-CN" altLang="zh-CN" sz="1400" i="1" kern="100">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𝑣</m:t>
                            </m:r>
                          </m:e>
                          <m: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𝑤𝑘</m:t>
                            </m:r>
                          </m:sub>
                          <m:sup>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𝑇</m:t>
                            </m:r>
                          </m:sup>
                        </m:sSubSup>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m:t>
                        </m:r>
                      </m:e>
                      <m: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1×</m:t>
                        </m:r>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𝑁</m:t>
                        </m:r>
                      </m:sub>
                    </m:sSub>
                    <m:r>
                      <a:rPr lang="en-US" altLang="zh-CN" sz="1400"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4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m:t>
                        </m:r>
                        <m:sSubSup>
                          <m:sSubSupPr>
                            <m:ctrlPr>
                              <a:rPr lang="zh-CN" altLang="zh-CN" sz="1400" i="1" kern="100">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𝑊</m:t>
                            </m:r>
                          </m:e>
                          <m: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m:t>
                            </m:r>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𝑘</m:t>
                            </m:r>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m:t>
                            </m:r>
                          </m:sub>
                          <m:sup>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m:t>
                            </m:r>
                          </m:sup>
                        </m:sSubSup>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 )</m:t>
                        </m:r>
                      </m:e>
                      <m: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𝑁</m:t>
                        </m:r>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×1</m:t>
                        </m:r>
                      </m:sub>
                    </m:sSub>
                  </m:oMath>
                </a14:m>
                <a:r>
                  <a:rPr lang="zh-CN" altLang="zh-CN" sz="1400" kern="100" dirty="0">
                    <a:latin typeface="Times New Roman" panose="02020603050405020304" pitchFamily="18" charset="0"/>
                    <a:ea typeface="华文楷体" panose="02010600040101010101" pitchFamily="2" charset="-122"/>
                    <a:cs typeface="Times New Roman" panose="02020603050405020304" pitchFamily="18" charset="0"/>
                  </a:rPr>
                  <a:t>。这里</a:t>
                </a:r>
                <a14:m>
                  <m:oMath xmlns:m="http://schemas.openxmlformats.org/officeDocument/2006/math">
                    <m:sSubSup>
                      <m:sSubSupPr>
                        <m:ctrlPr>
                          <a:rPr lang="zh-CN" altLang="zh-CN" sz="1400" i="1" kern="100">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𝑊</m:t>
                        </m:r>
                      </m:e>
                      <m: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m:t>
                        </m:r>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𝑘</m:t>
                        </m:r>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m:t>
                        </m:r>
                      </m:sub>
                      <m:sup>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m:t>
                        </m:r>
                      </m:sup>
                    </m:sSubSup>
                  </m:oMath>
                </a14:m>
                <a:r>
                  <a:rPr lang="zh-CN" altLang="zh-CN" sz="1400" kern="100" dirty="0">
                    <a:latin typeface="Times New Roman" panose="02020603050405020304" pitchFamily="18" charset="0"/>
                    <a:ea typeface="华文楷体" panose="02010600040101010101" pitchFamily="2" charset="-122"/>
                    <a:cs typeface="Times New Roman" panose="02020603050405020304" pitchFamily="18" charset="0"/>
                  </a:rPr>
                  <a:t>指的从</a:t>
                </a:r>
                <a:r>
                  <a:rPr lang="zh-CN" altLang="zh-CN" sz="1400" kern="1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连接权重矩阵</a:t>
                </a:r>
                <a14:m>
                  <m:oMath xmlns:m="http://schemas.openxmlformats.org/officeDocument/2006/math">
                    <m:sSubSup>
                      <m:sSubSupPr>
                        <m:ctrlPr>
                          <a:rPr lang="zh-CN" altLang="zh-CN" sz="1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4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𝑊</m:t>
                        </m:r>
                      </m:e>
                      <m:sub>
                        <m:r>
                          <a:rPr lang="en-US" altLang="zh-CN" sz="14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𝑁</m:t>
                        </m:r>
                        <m:r>
                          <a:rPr lang="en-US" altLang="zh-CN" sz="14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r>
                          <a:rPr lang="en-US" altLang="zh-CN" sz="14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𝑉</m:t>
                        </m:r>
                      </m:sub>
                      <m:sup>
                        <m:r>
                          <a:rPr lang="en-US" altLang="zh-CN" sz="14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sup>
                    </m:sSubSup>
                  </m:oMath>
                </a14:m>
                <a:r>
                  <a:rPr lang="zh-CN" altLang="zh-CN" sz="1400" kern="1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中取出第</a:t>
                </a:r>
                <a14:m>
                  <m:oMath xmlns:m="http://schemas.openxmlformats.org/officeDocument/2006/math">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𝑘</m:t>
                    </m:r>
                  </m:oMath>
                </a14:m>
                <a:r>
                  <a:rPr lang="zh-CN" altLang="zh-CN" sz="1400" kern="100" dirty="0">
                    <a:latin typeface="Times New Roman" panose="02020603050405020304" pitchFamily="18" charset="0"/>
                    <a:ea typeface="华文楷体" panose="02010600040101010101" pitchFamily="2" charset="-122"/>
                    <a:cs typeface="Times New Roman" panose="02020603050405020304" pitchFamily="18" charset="0"/>
                  </a:rPr>
                  <a:t>列的向量。接着对</a:t>
                </a:r>
                <a14:m>
                  <m:oMath xmlns:m="http://schemas.openxmlformats.org/officeDocument/2006/math">
                    <m:sSub>
                      <m:sSubPr>
                        <m:ctrlPr>
                          <a:rPr lang="zh-CN" altLang="zh-CN" sz="14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 </m:t>
                        </m:r>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𝑦</m:t>
                        </m:r>
                      </m:e>
                      <m: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𝑘</m:t>
                        </m:r>
                      </m:sub>
                    </m:sSub>
                  </m:oMath>
                </a14:m>
                <a:r>
                  <a:rPr lang="zh-CN" altLang="zh-CN" sz="1400" kern="100" dirty="0">
                    <a:latin typeface="Times New Roman" panose="02020603050405020304" pitchFamily="18" charset="0"/>
                    <a:ea typeface="华文楷体" panose="02010600040101010101" pitchFamily="2" charset="-122"/>
                    <a:cs typeface="Times New Roman" panose="02020603050405020304" pitchFamily="18" charset="0"/>
                  </a:rPr>
                  <a:t>通过</a:t>
                </a:r>
                <a:r>
                  <a:rPr lang="en-US" altLang="zh-CN" sz="1400" kern="100" dirty="0" err="1">
                    <a:latin typeface="Times New Roman" panose="02020603050405020304" pitchFamily="18" charset="0"/>
                    <a:ea typeface="华文楷体" panose="02010600040101010101" pitchFamily="2" charset="-122"/>
                    <a:cs typeface="Times New Roman" panose="02020603050405020304" pitchFamily="18" charset="0"/>
                  </a:rPr>
                  <a:t>Softmax</a:t>
                </a:r>
                <a:r>
                  <a:rPr lang="zh-CN" altLang="zh-CN" sz="1400" kern="100" dirty="0">
                    <a:latin typeface="Times New Roman" panose="02020603050405020304" pitchFamily="18" charset="0"/>
                    <a:ea typeface="华文楷体" panose="02010600040101010101" pitchFamily="2" charset="-122"/>
                    <a:cs typeface="Times New Roman" panose="02020603050405020304" pitchFamily="18" charset="0"/>
                  </a:rPr>
                  <a:t>函数进行归一化，得到第</a:t>
                </a:r>
                <a14:m>
                  <m:oMath xmlns:m="http://schemas.openxmlformats.org/officeDocument/2006/math">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𝑘</m:t>
                    </m:r>
                  </m:oMath>
                </a14:m>
                <a:r>
                  <a:rPr lang="zh-CN" altLang="zh-CN" sz="1400" kern="100" dirty="0">
                    <a:latin typeface="Times New Roman" panose="02020603050405020304" pitchFamily="18" charset="0"/>
                    <a:ea typeface="华文楷体" panose="02010600040101010101" pitchFamily="2" charset="-122"/>
                    <a:cs typeface="Times New Roman" panose="02020603050405020304" pitchFamily="18" charset="0"/>
                  </a:rPr>
                  <a:t>个单词对应的归一化概率输出。显然，第</a:t>
                </a:r>
                <a14:m>
                  <m:oMath xmlns:m="http://schemas.openxmlformats.org/officeDocument/2006/math">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𝑘</m:t>
                    </m:r>
                  </m:oMath>
                </a14:m>
                <a:r>
                  <a:rPr lang="zh-CN" altLang="zh-CN" sz="1400" kern="100" dirty="0">
                    <a:latin typeface="Times New Roman" panose="02020603050405020304" pitchFamily="18" charset="0"/>
                    <a:ea typeface="华文楷体" panose="02010600040101010101" pitchFamily="2" charset="-122"/>
                    <a:cs typeface="Times New Roman" panose="02020603050405020304" pitchFamily="18" charset="0"/>
                  </a:rPr>
                  <a:t>个单词归一化的概率值应该远远大于输出层中其他位置所对应的归一化概率值。</a:t>
                </a:r>
                <a:endPar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spcAft>
                    <a:spcPts val="0"/>
                  </a:spcAft>
                </a:pPr>
                <a:r>
                  <a:rPr lang="zh-CN" altLang="zh-CN" sz="1400" kern="100" dirty="0">
                    <a:latin typeface="Times New Roman" panose="02020603050405020304" pitchFamily="18" charset="0"/>
                    <a:ea typeface="华文楷体" panose="02010600040101010101" pitchFamily="2" charset="-122"/>
                    <a:cs typeface="Times New Roman" panose="02020603050405020304" pitchFamily="18" charset="0"/>
                  </a:rPr>
                  <a:t>这里</a:t>
                </a:r>
                <a14:m>
                  <m:oMath xmlns:m="http://schemas.openxmlformats.org/officeDocument/2006/math">
                    <m:sSub>
                      <m:sSubPr>
                        <m:ctrlPr>
                          <a:rPr lang="zh-CN" altLang="zh-CN" sz="14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𝑊</m:t>
                        </m:r>
                      </m:e>
                      <m: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𝑉</m:t>
                        </m:r>
                        <m:r>
                          <a:rPr lang="en-US" altLang="zh-CN" sz="1400" kern="100">
                            <a:latin typeface="Cambria Math" panose="02040503050406030204" pitchFamily="18" charset="0"/>
                            <a:ea typeface="华文楷体" panose="02010600040101010101" pitchFamily="2" charset="-122"/>
                            <a:cs typeface="Times New Roman" panose="02020603050405020304" pitchFamily="18" charset="0"/>
                          </a:rPr>
                          <m:t>×</m:t>
                        </m:r>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𝑁</m:t>
                        </m:r>
                      </m:sub>
                    </m:sSub>
                  </m:oMath>
                </a14:m>
                <a:r>
                  <a:rPr lang="zh-CN" altLang="zh-CN" sz="1400" kern="100" dirty="0">
                    <a:latin typeface="Times New Roman" panose="02020603050405020304" pitchFamily="18" charset="0"/>
                    <a:ea typeface="华文楷体" panose="02010600040101010101" pitchFamily="2" charset="-122"/>
                    <a:cs typeface="Times New Roman" panose="02020603050405020304" pitchFamily="18" charset="0"/>
                  </a:rPr>
                  <a:t>和</a:t>
                </a:r>
                <a14:m>
                  <m:oMath xmlns:m="http://schemas.openxmlformats.org/officeDocument/2006/math">
                    <m:sSubSup>
                      <m:sSubSupPr>
                        <m:ctrlPr>
                          <a:rPr lang="zh-CN" altLang="zh-CN" sz="1400" i="1" kern="100">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400" i="1" kern="100">
                            <a:latin typeface="Cambria Math" panose="02040503050406030204" pitchFamily="18" charset="0"/>
                            <a:ea typeface="Cambria Math" panose="02040503050406030204" pitchFamily="18" charset="0"/>
                            <a:cs typeface="Times New Roman" panose="02020603050405020304" pitchFamily="18" charset="0"/>
                          </a:rPr>
                          <m:t>𝑊</m:t>
                        </m:r>
                      </m:e>
                      <m:sub>
                        <m:r>
                          <a:rPr lang="en-US" altLang="zh-CN" sz="1400" i="1" kern="100">
                            <a:latin typeface="Cambria Math" panose="02040503050406030204" pitchFamily="18" charset="0"/>
                            <a:ea typeface="Cambria Math" panose="02040503050406030204" pitchFamily="18" charset="0"/>
                            <a:cs typeface="Times New Roman" panose="02020603050405020304" pitchFamily="18" charset="0"/>
                          </a:rPr>
                          <m:t>𝑁</m:t>
                        </m:r>
                        <m:r>
                          <a:rPr lang="en-US" altLang="zh-CN" sz="1400" i="1" kern="100">
                            <a:latin typeface="Cambria Math" panose="02040503050406030204" pitchFamily="18" charset="0"/>
                            <a:ea typeface="Cambria Math" panose="02040503050406030204" pitchFamily="18" charset="0"/>
                            <a:cs typeface="Times New Roman" panose="02020603050405020304" pitchFamily="18" charset="0"/>
                          </a:rPr>
                          <m:t>×</m:t>
                        </m:r>
                        <m:r>
                          <a:rPr lang="en-US" altLang="zh-CN" sz="1400" i="1" kern="100">
                            <a:latin typeface="Cambria Math" panose="02040503050406030204" pitchFamily="18" charset="0"/>
                            <a:ea typeface="Cambria Math" panose="02040503050406030204" pitchFamily="18" charset="0"/>
                            <a:cs typeface="Times New Roman" panose="02020603050405020304" pitchFamily="18" charset="0"/>
                          </a:rPr>
                          <m:t>𝑉</m:t>
                        </m:r>
                      </m:sub>
                      <m:sup>
                        <m:r>
                          <a:rPr lang="en-US" altLang="zh-CN" sz="1400" i="1" kern="100">
                            <a:latin typeface="Cambria Math" panose="02040503050406030204" pitchFamily="18" charset="0"/>
                            <a:ea typeface="Cambria Math" panose="02040503050406030204" pitchFamily="18" charset="0"/>
                            <a:cs typeface="Times New Roman" panose="02020603050405020304" pitchFamily="18" charset="0"/>
                          </a:rPr>
                          <m:t>′</m:t>
                        </m:r>
                      </m:sup>
                    </m:sSubSup>
                  </m:oMath>
                </a14:m>
                <a:r>
                  <a:rPr lang="zh-CN" altLang="zh-CN" sz="1400" kern="100" dirty="0">
                    <a:latin typeface="Times New Roman" panose="02020603050405020304" pitchFamily="18" charset="0"/>
                    <a:ea typeface="华文楷体" panose="02010600040101010101" pitchFamily="2" charset="-122"/>
                    <a:cs typeface="Times New Roman" panose="02020603050405020304" pitchFamily="18" charset="0"/>
                  </a:rPr>
                  <a:t>为模型参数。一旦训练得到了图</a:t>
                </a:r>
                <a:r>
                  <a:rPr lang="en-US" altLang="zh-CN" sz="1400" kern="100" dirty="0">
                    <a:latin typeface="Times New Roman" panose="02020603050405020304" pitchFamily="18" charset="0"/>
                    <a:ea typeface="华文楷体" panose="02010600040101010101" pitchFamily="2" charset="-122"/>
                    <a:cs typeface="Times New Roman" panose="02020603050405020304" pitchFamily="18" charset="0"/>
                  </a:rPr>
                  <a:t>6.5.2</a:t>
                </a:r>
                <a:r>
                  <a:rPr lang="zh-CN" altLang="zh-CN" sz="1400" kern="100" dirty="0">
                    <a:latin typeface="Times New Roman" panose="02020603050405020304" pitchFamily="18" charset="0"/>
                    <a:ea typeface="华文楷体" panose="02010600040101010101" pitchFamily="2" charset="-122"/>
                    <a:cs typeface="Times New Roman" panose="02020603050405020304" pitchFamily="18" charset="0"/>
                  </a:rPr>
                  <a:t>的神经网络，就可以将</a:t>
                </a:r>
                <a:r>
                  <a:rPr lang="zh-CN" altLang="zh-CN" sz="1400" kern="1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输入层中</a:t>
                </a:r>
                <a14:m>
                  <m:oMath xmlns:m="http://schemas.openxmlformats.org/officeDocument/2006/math">
                    <m:sSub>
                      <m:sSubPr>
                        <m:ctrlPr>
                          <a:rPr lang="zh-CN" altLang="zh-CN" sz="1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sz="14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𝑘</m:t>
                        </m:r>
                      </m:sub>
                    </m:sSub>
                  </m:oMath>
                </a14:m>
                <a:r>
                  <a:rPr lang="zh-CN" altLang="zh-CN" sz="1400" kern="1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与隐藏层连接权重为</a:t>
                </a:r>
                <a14:m>
                  <m:oMath xmlns:m="http://schemas.openxmlformats.org/officeDocument/2006/math">
                    <m:r>
                      <a:rPr lang="en-US" altLang="zh-CN" sz="14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𝑤</m:t>
                        </m:r>
                      </m:e>
                      <m:sub>
                        <m:r>
                          <a:rPr lang="en-US" altLang="zh-CN" sz="14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𝑘</m:t>
                        </m:r>
                        <m:r>
                          <a:rPr lang="en-US" altLang="zh-CN" sz="14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1</m:t>
                        </m:r>
                      </m:sub>
                    </m:sSub>
                    <m:r>
                      <a:rPr lang="en-US" altLang="zh-CN" sz="14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𝑤</m:t>
                        </m:r>
                      </m:e>
                      <m:sub>
                        <m:r>
                          <a:rPr lang="en-US" altLang="zh-CN" sz="14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𝑘</m:t>
                        </m:r>
                        <m:r>
                          <a:rPr lang="en-US" altLang="zh-CN" sz="14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2</m:t>
                        </m:r>
                      </m:sub>
                    </m:sSub>
                    <m:r>
                      <a:rPr lang="en-US" altLang="zh-CN" sz="14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𝑤</m:t>
                        </m:r>
                      </m:e>
                      <m:sub>
                        <m:r>
                          <a:rPr lang="en-US" altLang="zh-CN" sz="14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𝑘𝑁</m:t>
                        </m:r>
                      </m:sub>
                    </m:sSub>
                    <m:r>
                      <a:rPr lang="en-US" altLang="zh-CN" sz="14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oMath>
                </a14:m>
                <a:r>
                  <a:rPr lang="zh-CN" altLang="zh-CN" sz="1400" kern="100" dirty="0">
                    <a:latin typeface="Times New Roman" panose="02020603050405020304" pitchFamily="18" charset="0"/>
                    <a:ea typeface="华文楷体" panose="02010600040101010101" pitchFamily="2" charset="-122"/>
                    <a:cs typeface="Times New Roman" panose="02020603050405020304" pitchFamily="18" charset="0"/>
                  </a:rPr>
                  <a:t>作为第</a:t>
                </a:r>
                <a14:m>
                  <m:oMath xmlns:m="http://schemas.openxmlformats.org/officeDocument/2006/math">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𝑘</m:t>
                    </m:r>
                  </m:oMath>
                </a14:m>
                <a:r>
                  <a:rPr lang="zh-CN" altLang="zh-CN" sz="1400" kern="100" dirty="0">
                    <a:latin typeface="Times New Roman" panose="02020603050405020304" pitchFamily="18" charset="0"/>
                    <a:ea typeface="华文楷体" panose="02010600040101010101" pitchFamily="2" charset="-122"/>
                    <a:cs typeface="Times New Roman" panose="02020603050405020304" pitchFamily="18" charset="0"/>
                  </a:rPr>
                  <a:t>个单词</a:t>
                </a:r>
                <a14:m>
                  <m:oMath xmlns:m="http://schemas.openxmlformats.org/officeDocument/2006/math">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𝑁</m:t>
                    </m:r>
                  </m:oMath>
                </a14:m>
                <a:r>
                  <a:rPr lang="zh-CN" altLang="zh-CN" sz="1400" kern="100" dirty="0">
                    <a:latin typeface="Times New Roman" panose="02020603050405020304" pitchFamily="18" charset="0"/>
                    <a:ea typeface="华文楷体" panose="02010600040101010101" pitchFamily="2" charset="-122"/>
                    <a:cs typeface="Times New Roman" panose="02020603050405020304" pitchFamily="18" charset="0"/>
                  </a:rPr>
                  <a:t>维词向量</a:t>
                </a:r>
                <a:r>
                  <a:rPr lang="en-US" altLang="zh-CN" sz="1400" kern="100" dirty="0">
                    <a:latin typeface="Times New Roman" panose="02020603050405020304" pitchFamily="18" charset="0"/>
                    <a:ea typeface="华文楷体" panose="02010600040101010101" pitchFamily="2" charset="-122"/>
                    <a:cs typeface="Times New Roman" panose="02020603050405020304" pitchFamily="18" charset="0"/>
                  </a:rPr>
                  <a:t>(word vector)</a:t>
                </a:r>
                <a:r>
                  <a:rPr lang="zh-CN" altLang="zh-CN" sz="1400" kern="1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endParaRPr>
              </a:p>
            </p:txBody>
          </p:sp>
        </mc:Choice>
        <mc:Fallback xmlns="">
          <p:sp>
            <p:nvSpPr>
              <p:cNvPr id="5" name="矩形 4">
                <a:extLst>
                  <a:ext uri="{FF2B5EF4-FFF2-40B4-BE49-F238E27FC236}">
                    <a16:creationId xmlns:a16="http://schemas.microsoft.com/office/drawing/2014/main" id="{33EDE924-0689-4EFB-975B-91DA10337609}"/>
                  </a:ext>
                </a:extLst>
              </p:cNvPr>
              <p:cNvSpPr>
                <a:spLocks noRot="1" noChangeAspect="1" noMove="1" noResize="1" noEditPoints="1" noAdjustHandles="1" noChangeArrowheads="1" noChangeShapeType="1" noTextEdit="1"/>
              </p:cNvSpPr>
              <p:nvPr/>
            </p:nvSpPr>
            <p:spPr>
              <a:xfrm>
                <a:off x="410747" y="4542780"/>
                <a:ext cx="8180702" cy="1724896"/>
              </a:xfrm>
              <a:prstGeom prst="rect">
                <a:avLst/>
              </a:prstGeom>
              <a:blipFill>
                <a:blip r:embed="rId4"/>
                <a:stretch>
                  <a:fillRect l="-224" t="-1060" r="-224" b="-282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38329685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448067" y="242783"/>
            <a:ext cx="1838132" cy="400110"/>
          </a:xfrm>
          <a:prstGeom prst="rect">
            <a:avLst/>
          </a:prstGeom>
        </p:spPr>
        <p:txBody>
          <a:bodyPr wrap="none">
            <a:spAutoFit/>
          </a:bodyPr>
          <a:lstStyle/>
          <a:p>
            <a:r>
              <a:rPr lang="en-US" altLang="zh-CN" sz="2000" dirty="0">
                <a:solidFill>
                  <a:srgbClr val="C00000"/>
                </a:solidFill>
                <a:latin typeface="Times New Roman" panose="02020603050405020304" pitchFamily="18" charset="0"/>
                <a:ea typeface="+mj-ea"/>
                <a:cs typeface="Times New Roman" panose="02020603050405020304" pitchFamily="18" charset="0"/>
              </a:rPr>
              <a:t>Word2Vec </a:t>
            </a:r>
            <a:r>
              <a:rPr lang="zh-CN" altLang="zh-CN" sz="2000" dirty="0">
                <a:solidFill>
                  <a:srgbClr val="C00000"/>
                </a:solidFill>
                <a:latin typeface="Times New Roman" panose="02020603050405020304" pitchFamily="18" charset="0"/>
                <a:ea typeface="+mj-ea"/>
                <a:cs typeface="Times New Roman" panose="02020603050405020304" pitchFamily="18" charset="0"/>
              </a:rPr>
              <a:t>模型</a:t>
            </a:r>
            <a:endParaRPr lang="zh-CN" altLang="en-US" sz="2000" dirty="0">
              <a:solidFill>
                <a:srgbClr val="C00000"/>
              </a:solidFill>
              <a:latin typeface="Times New Roman" panose="02020603050405020304" pitchFamily="18" charset="0"/>
              <a:ea typeface="+mj-ea"/>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 name="矩形 1">
                <a:extLst>
                  <a:ext uri="{FF2B5EF4-FFF2-40B4-BE49-F238E27FC236}">
                    <a16:creationId xmlns:a16="http://schemas.microsoft.com/office/drawing/2014/main" id="{68EA0CFC-03FA-4FBE-A222-FC720B02C9E0}"/>
                  </a:ext>
                </a:extLst>
              </p:cNvPr>
              <p:cNvSpPr/>
              <p:nvPr/>
            </p:nvSpPr>
            <p:spPr>
              <a:xfrm>
                <a:off x="161364" y="1273922"/>
                <a:ext cx="8821271" cy="4627292"/>
              </a:xfrm>
              <a:prstGeom prst="rect">
                <a:avLst/>
              </a:prstGeom>
            </p:spPr>
            <p:txBody>
              <a:bodyPr wrap="square">
                <a:spAutoFit/>
              </a:bodyPr>
              <a:lstStyle/>
              <a:p>
                <a:pPr indent="266700" algn="just">
                  <a:spcAft>
                    <a:spcPts val="600"/>
                  </a:spcAft>
                </a:pP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为了训练词向量模型，可将训练目标如下进行形式化描述：</a:t>
                </a:r>
                <a:endPar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spcAft>
                    <a:spcPts val="600"/>
                  </a:spcAft>
                </a:pPr>
                <a14:m>
                  <m:oMathPara xmlns:m="http://schemas.openxmlformats.org/officeDocument/2006/math">
                    <m:oMathParaPr>
                      <m:jc m:val="centerGroup"/>
                    </m:oMathParaPr>
                    <m:oMath xmlns:m="http://schemas.openxmlformats.org/officeDocument/2006/math">
                      <m:r>
                        <m:rPr>
                          <m:sty m:val="p"/>
                        </m:rPr>
                        <a:rPr lang="en-US" altLang="zh-CN" kern="100">
                          <a:latin typeface="Cambria Math" panose="02040503050406030204" pitchFamily="18" charset="0"/>
                          <a:ea typeface="华文楷体" panose="02010600040101010101" pitchFamily="2" charset="-122"/>
                          <a:cs typeface="Times New Roman" panose="02020603050405020304" pitchFamily="18" charset="0"/>
                        </a:rPr>
                        <m:t>word</m:t>
                      </m:r>
                      <m:r>
                        <a:rPr lang="en-US" altLang="zh-CN" kern="100">
                          <a:latin typeface="Cambria Math" panose="02040503050406030204" pitchFamily="18" charset="0"/>
                          <a:ea typeface="华文楷体" panose="02010600040101010101" pitchFamily="2" charset="-122"/>
                          <a:cs typeface="Times New Roman" panose="02020603050405020304" pitchFamily="18" charset="0"/>
                        </a:rPr>
                        <m:t>2</m:t>
                      </m:r>
                      <m:r>
                        <m:rPr>
                          <m:sty m:val="p"/>
                        </m:rPr>
                        <a:rPr lang="en-US" altLang="zh-CN" kern="100">
                          <a:latin typeface="Cambria Math" panose="02040503050406030204" pitchFamily="18" charset="0"/>
                          <a:ea typeface="华文楷体" panose="02010600040101010101" pitchFamily="2" charset="-122"/>
                          <a:cs typeface="Times New Roman" panose="02020603050405020304" pitchFamily="18" charset="0"/>
                        </a:rPr>
                        <m:t>vec</m:t>
                      </m:r>
                      <m:r>
                        <a:rPr lang="en-US" altLang="zh-CN" kern="100">
                          <a:latin typeface="Cambria Math" panose="02040503050406030204" pitchFamily="18" charset="0"/>
                          <a:ea typeface="华文楷体" panose="02010600040101010101" pitchFamily="2" charset="-122"/>
                          <a:cs typeface="Times New Roman" panose="02020603050405020304" pitchFamily="18" charset="0"/>
                        </a:rPr>
                        <m:t> </m:t>
                      </m:r>
                      <m:r>
                        <m:rPr>
                          <m:sty m:val="p"/>
                        </m:rPr>
                        <a:rPr lang="en-US" altLang="zh-CN" kern="100">
                          <a:latin typeface="Cambria Math" panose="02040503050406030204" pitchFamily="18" charset="0"/>
                          <a:ea typeface="华文楷体" panose="02010600040101010101" pitchFamily="2" charset="-122"/>
                          <a:cs typeface="Times New Roman" panose="02020603050405020304" pitchFamily="18" charset="0"/>
                        </a:rPr>
                        <m:t>model</m:t>
                      </m:r>
                      <m:r>
                        <a:rPr lang="en-US" altLang="zh-CN" kern="100">
                          <a:latin typeface="Cambria Math" panose="02040503050406030204" pitchFamily="18" charset="0"/>
                          <a:ea typeface="华文楷体" panose="02010600040101010101" pitchFamily="2" charset="-122"/>
                          <a:cs typeface="Times New Roman" panose="02020603050405020304" pitchFamily="18" charset="0"/>
                        </a:rPr>
                        <m:t>=</m:t>
                      </m:r>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𝑚𝑎𝑥</m:t>
                      </m:r>
                      <m:r>
                        <m:rPr>
                          <m:sty m:val="p"/>
                        </m:rPr>
                        <a:rPr lang="en-US" altLang="zh-CN" kern="100">
                          <a:latin typeface="Cambria Math" panose="02040503050406030204" pitchFamily="18" charset="0"/>
                          <a:ea typeface="华文楷体" panose="02010600040101010101" pitchFamily="2" charset="-122"/>
                          <a:cs typeface="Times New Roman" panose="02020603050405020304" pitchFamily="18" charset="0"/>
                        </a:rPr>
                        <m:t>P</m:t>
                      </m:r>
                      <m:d>
                        <m:d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dPr>
                        <m:e>
                          <m:r>
                            <a:rPr lang="zh-CN" altLang="zh-CN" kern="100">
                              <a:latin typeface="Cambria Math" panose="02040503050406030204" pitchFamily="18" charset="0"/>
                              <a:ea typeface="华文楷体" panose="02010600040101010101" pitchFamily="2" charset="-122"/>
                              <a:cs typeface="Times New Roman" panose="02020603050405020304" pitchFamily="18" charset="0"/>
                            </a:rPr>
                            <m:t>输出表达</m:t>
                          </m:r>
                        </m:e>
                        <m:e>
                          <m:r>
                            <a:rPr lang="zh-CN" altLang="zh-CN" kern="100">
                              <a:latin typeface="Cambria Math" panose="02040503050406030204" pitchFamily="18" charset="0"/>
                              <a:ea typeface="华文楷体" panose="02010600040101010101" pitchFamily="2" charset="-122"/>
                              <a:cs typeface="Times New Roman" panose="02020603050405020304" pitchFamily="18" charset="0"/>
                            </a:rPr>
                            <m:t>输入表达</m:t>
                          </m:r>
                        </m:e>
                      </m:d>
                    </m:oMath>
                  </m:oMathPara>
                </a14:m>
                <a:endPar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spcAft>
                    <a:spcPts val="600"/>
                  </a:spcAft>
                </a:pPr>
                <a14:m>
                  <m:oMathPara xmlns:m="http://schemas.openxmlformats.org/officeDocument/2006/math">
                    <m:oMathParaPr>
                      <m:jc m:val="centerGroup"/>
                    </m:oMathParaPr>
                    <m:oMath xmlns:m="http://schemas.openxmlformats.org/officeDocument/2006/math">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m:t>
                      </m:r>
                      <m:func>
                        <m:func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funcPr>
                        <m:fName>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𝑚𝑎𝑥</m:t>
                          </m:r>
                        </m:fName>
                        <m:e>
                          <m:func>
                            <m:func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funcPr>
                            <m:fName>
                              <m:r>
                                <m:rPr>
                                  <m:sty m:val="p"/>
                                </m:rPr>
                                <a:rPr lang="en-US" altLang="zh-CN" kern="100">
                                  <a:latin typeface="Cambria Math" panose="02040503050406030204" pitchFamily="18" charset="0"/>
                                  <a:ea typeface="华文楷体" panose="02010600040101010101" pitchFamily="2" charset="-122"/>
                                  <a:cs typeface="Times New Roman" panose="02020603050405020304" pitchFamily="18" charset="0"/>
                                </a:rPr>
                                <m:t>log</m:t>
                              </m:r>
                            </m:fName>
                            <m:e>
                              <m:d>
                                <m:d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dPr>
                                <m:e>
                                  <m:f>
                                    <m:f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fPr>
                                    <m:num>
                                      <m:sSup>
                                        <m:sSup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𝑒</m:t>
                                          </m:r>
                                        </m:e>
                                        <m:sup>
                                          <m:sSubSup>
                                            <m:sSubSup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𝑦</m:t>
                                              </m:r>
                                            </m:e>
                                            <m:sub>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𝑘</m:t>
                                              </m:r>
                                            </m:sub>
                                            <m:sup>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m:t>
                                              </m:r>
                                            </m:sup>
                                          </m:sSubSup>
                                        </m:sup>
                                      </m:sSup>
                                    </m:num>
                                    <m:den>
                                      <m:nary>
                                        <m:naryPr>
                                          <m:chr m:val="∑"/>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𝑗</m:t>
                                          </m:r>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=1</m:t>
                                          </m:r>
                                        </m:sub>
                                        <m:sup>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𝑉</m:t>
                                          </m:r>
                                        </m:sup>
                                        <m:e>
                                          <m:sSup>
                                            <m:sSup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𝑒</m:t>
                                              </m:r>
                                            </m:e>
                                            <m:sup>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 </m:t>
                                                  </m:r>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𝑦</m:t>
                                                  </m:r>
                                                </m:e>
                                                <m:sub>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𝑗</m:t>
                                                  </m:r>
                                                </m:sub>
                                              </m:sSub>
                                            </m:sup>
                                          </m:sSup>
                                        </m:e>
                                      </m:nary>
                                    </m:den>
                                  </m:f>
                                </m:e>
                              </m:d>
                            </m:e>
                          </m:func>
                        </m:e>
                      </m:func>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m:t>
                      </m:r>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𝑚𝑎𝑥</m:t>
                      </m:r>
                      <m:r>
                        <a:rPr lang="en-US" altLang="zh-CN" kern="100">
                          <a:latin typeface="Cambria Math" panose="02040503050406030204" pitchFamily="18" charset="0"/>
                          <a:ea typeface="华文楷体" panose="02010600040101010101" pitchFamily="2" charset="-122"/>
                          <a:cs typeface="Times New Roman" panose="02020603050405020304" pitchFamily="18" charset="0"/>
                        </a:rPr>
                        <m:t>⁡</m:t>
                      </m:r>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m:t>
                      </m:r>
                      <m:sSubSup>
                        <m:sSubSup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𝑦</m:t>
                          </m:r>
                        </m:e>
                        <m:sub>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𝑘</m:t>
                          </m:r>
                        </m:sub>
                        <m:sup>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m:t>
                          </m:r>
                        </m:sup>
                      </m:sSubSup>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m:t>
                      </m:r>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𝑙𝑜𝑔</m:t>
                      </m:r>
                      <m:nary>
                        <m:naryPr>
                          <m:chr m:val="∑"/>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𝑗</m:t>
                          </m:r>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=1</m:t>
                          </m:r>
                        </m:sub>
                        <m:sup>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𝑉</m:t>
                          </m:r>
                        </m:sup>
                        <m:e>
                          <m:sSup>
                            <m:sSup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𝑒</m:t>
                              </m:r>
                            </m:e>
                            <m:sup>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 </m:t>
                                  </m:r>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𝑦</m:t>
                                  </m:r>
                                </m:e>
                                <m:sub>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𝑗</m:t>
                                  </m:r>
                                </m:sub>
                              </m:sSub>
                            </m:sup>
                          </m:sSup>
                        </m:e>
                      </m:nary>
                      <m:r>
                        <a:rPr lang="zh-CN" altLang="zh-CN" kern="100">
                          <a:latin typeface="Cambria Math" panose="02040503050406030204" pitchFamily="18" charset="0"/>
                          <a:ea typeface="华文楷体" panose="02010600040101010101" pitchFamily="2" charset="-122"/>
                          <a:cs typeface="Times New Roman" panose="02020603050405020304" pitchFamily="18" charset="0"/>
                        </a:rPr>
                        <m:t>）</m:t>
                      </m:r>
                    </m:oMath>
                  </m:oMathPara>
                </a14:m>
                <a:endPar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spcAft>
                    <a:spcPts val="600"/>
                  </a:spcAft>
                </a:pP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其中星号（</a:t>
                </a:r>
                <a:r>
                  <a:rPr lang="en-US" altLang="zh-CN" kern="100" dirty="0">
                    <a:latin typeface="Times New Roman" panose="02020603050405020304" pitchFamily="18" charset="0"/>
                    <a:ea typeface="华文楷体" panose="02010600040101010101" pitchFamily="2" charset="-122"/>
                    <a:cs typeface="Times New Roman" panose="02020603050405020304" pitchFamily="18" charset="0"/>
                    <a:sym typeface="Symbol" panose="05050102010706020507" pitchFamily="18" charset="2"/>
                  </a:rPr>
                  <a:t></a:t>
                </a: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）表示预测值。对上式取其相反数，令其最小，则得到损失函数：</a:t>
                </a:r>
                <a:endPar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spcAft>
                    <a:spcPts val="600"/>
                  </a:spcAft>
                </a:pPr>
                <a14:m>
                  <m:oMathPara xmlns:m="http://schemas.openxmlformats.org/officeDocument/2006/math">
                    <m:oMathParaPr>
                      <m:jc m:val="centerGroup"/>
                    </m:oMathParaPr>
                    <m:oMath xmlns:m="http://schemas.openxmlformats.org/officeDocument/2006/math">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𝑙𝑜𝑠𝑠</m:t>
                      </m:r>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m:t>
                      </m:r>
                      <m:sSubSup>
                        <m:sSubSup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𝑦</m:t>
                          </m:r>
                        </m:e>
                        <m:sub>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𝑘</m:t>
                          </m:r>
                        </m:sub>
                        <m:sup>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m:t>
                          </m:r>
                        </m:sup>
                      </m:sSubSup>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m:t>
                      </m:r>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𝑙𝑜𝑔</m:t>
                      </m:r>
                      <m:nary>
                        <m:naryPr>
                          <m:chr m:val="∑"/>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𝑗</m:t>
                          </m:r>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=1</m:t>
                          </m:r>
                        </m:sub>
                        <m:sup>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𝑉</m:t>
                          </m:r>
                        </m:sup>
                        <m:e>
                          <m:sSup>
                            <m:sSup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𝑒</m:t>
                              </m:r>
                            </m:e>
                            <m:sup>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 </m:t>
                                  </m:r>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𝑦</m:t>
                                  </m:r>
                                </m:e>
                                <m:sub>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𝑗</m:t>
                                  </m:r>
                                </m:sub>
                              </m:sSub>
                            </m:sup>
                          </m:sSup>
                        </m:e>
                      </m:nary>
                    </m:oMath>
                  </m:oMathPara>
                </a14:m>
                <a:endPar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lnSpc>
                    <a:spcPct val="150000"/>
                  </a:lnSpc>
                  <a:spcAft>
                    <a:spcPts val="600"/>
                  </a:spcAft>
                </a:pP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这样就可以利用梯度下降和误差后向传播来优化训练参数</a:t>
                </a:r>
                <a14:m>
                  <m:oMath xmlns:m="http://schemas.openxmlformats.org/officeDocument/2006/math">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𝑊</m:t>
                        </m:r>
                      </m:e>
                      <m:sub>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𝑉</m:t>
                        </m:r>
                        <m:r>
                          <a:rPr lang="en-US" altLang="zh-CN" kern="100">
                            <a:latin typeface="Cambria Math" panose="02040503050406030204" pitchFamily="18" charset="0"/>
                            <a:ea typeface="华文楷体" panose="02010600040101010101" pitchFamily="2" charset="-122"/>
                            <a:cs typeface="Times New Roman" panose="02020603050405020304" pitchFamily="18" charset="0"/>
                          </a:rPr>
                          <m:t>×</m:t>
                        </m:r>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𝑁</m:t>
                        </m:r>
                      </m:sub>
                    </m:sSub>
                  </m:oMath>
                </a14:m>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和</a:t>
                </a:r>
                <a14:m>
                  <m:oMath xmlns:m="http://schemas.openxmlformats.org/officeDocument/2006/math">
                    <m:sSubSup>
                      <m:sSubSup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i="1" kern="100">
                            <a:latin typeface="Cambria Math" panose="02040503050406030204" pitchFamily="18" charset="0"/>
                            <a:ea typeface="Cambria Math" panose="02040503050406030204" pitchFamily="18" charset="0"/>
                            <a:cs typeface="Times New Roman" panose="02020603050405020304" pitchFamily="18" charset="0"/>
                          </a:rPr>
                          <m:t>𝑊</m:t>
                        </m:r>
                      </m:e>
                      <m:sub>
                        <m:r>
                          <a:rPr lang="en-US" altLang="zh-CN" i="1" kern="100">
                            <a:latin typeface="Cambria Math" panose="02040503050406030204" pitchFamily="18" charset="0"/>
                            <a:ea typeface="Cambria Math" panose="02040503050406030204" pitchFamily="18" charset="0"/>
                            <a:cs typeface="Times New Roman" panose="02020603050405020304" pitchFamily="18" charset="0"/>
                          </a:rPr>
                          <m:t>𝑁</m:t>
                        </m:r>
                        <m:r>
                          <a:rPr lang="en-US" altLang="zh-CN" i="1" kern="100">
                            <a:latin typeface="Cambria Math" panose="02040503050406030204" pitchFamily="18" charset="0"/>
                            <a:ea typeface="Cambria Math" panose="02040503050406030204" pitchFamily="18" charset="0"/>
                            <a:cs typeface="Times New Roman" panose="02020603050405020304" pitchFamily="18" charset="0"/>
                          </a:rPr>
                          <m:t>×</m:t>
                        </m:r>
                        <m:r>
                          <a:rPr lang="en-US" altLang="zh-CN" i="1" kern="100">
                            <a:latin typeface="Cambria Math" panose="02040503050406030204" pitchFamily="18" charset="0"/>
                            <a:ea typeface="Cambria Math" panose="02040503050406030204" pitchFamily="18" charset="0"/>
                            <a:cs typeface="Times New Roman" panose="02020603050405020304" pitchFamily="18" charset="0"/>
                          </a:rPr>
                          <m:t>𝑉</m:t>
                        </m:r>
                      </m:sub>
                      <m:sup>
                        <m:r>
                          <a:rPr lang="en-US" altLang="zh-CN" i="1" kern="100">
                            <a:latin typeface="Cambria Math" panose="02040503050406030204" pitchFamily="18" charset="0"/>
                            <a:ea typeface="Cambria Math" panose="02040503050406030204" pitchFamily="18" charset="0"/>
                            <a:cs typeface="Times New Roman" panose="02020603050405020304" pitchFamily="18" charset="0"/>
                          </a:rPr>
                          <m:t>′</m:t>
                        </m:r>
                      </m:sup>
                    </m:sSubSup>
                  </m:oMath>
                </a14:m>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了。</a:t>
                </a:r>
                <a:endPar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nSpc>
                    <a:spcPct val="150000"/>
                  </a:lnSpc>
                  <a:spcAft>
                    <a:spcPts val="600"/>
                  </a:spcAft>
                </a:pP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通常</a:t>
                </a:r>
                <a:r>
                  <a:rPr lang="en-US" altLang="zh-CN" kern="100" dirty="0">
                    <a:latin typeface="Times New Roman" panose="02020603050405020304" pitchFamily="18" charset="0"/>
                    <a:ea typeface="华文楷体" panose="02010600040101010101" pitchFamily="2" charset="-122"/>
                    <a:cs typeface="Times New Roman" panose="02020603050405020304" pitchFamily="18" charset="0"/>
                  </a:rPr>
                  <a:t>Word2Vec</a:t>
                </a: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的模型参数有两种训练模式。一种是</a:t>
                </a:r>
                <a:r>
                  <a:rPr lang="en-US" altLang="zh-CN" kern="100" dirty="0">
                    <a:latin typeface="Times New Roman" panose="02020603050405020304" pitchFamily="18" charset="0"/>
                    <a:ea typeface="华文楷体" panose="02010600040101010101" pitchFamily="2" charset="-122"/>
                    <a:cs typeface="Times New Roman" panose="02020603050405020304" pitchFamily="18" charset="0"/>
                  </a:rPr>
                  <a:t>Continuous Bag-of-Words (</a:t>
                </a:r>
                <a:r>
                  <a:rPr lang="en-US" altLang="zh-CN" kern="100" dirty="0" err="1">
                    <a:latin typeface="Times New Roman" panose="02020603050405020304" pitchFamily="18" charset="0"/>
                    <a:ea typeface="华文楷体" panose="02010600040101010101" pitchFamily="2" charset="-122"/>
                    <a:cs typeface="Times New Roman" panose="02020603050405020304" pitchFamily="18" charset="0"/>
                  </a:rPr>
                  <a:t>CBoW</a:t>
                </a:r>
                <a:r>
                  <a:rPr lang="en-US" altLang="zh-CN" kern="1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，即根据某个单词所处的上下文单词来预测该单词。另一种是</a:t>
                </a:r>
                <a:r>
                  <a:rPr lang="en-US" altLang="zh-CN" kern="100" dirty="0">
                    <a:latin typeface="Times New Roman" panose="02020603050405020304" pitchFamily="18" charset="0"/>
                    <a:ea typeface="华文楷体" panose="02010600040101010101" pitchFamily="2" charset="-122"/>
                    <a:cs typeface="Times New Roman" panose="02020603050405020304" pitchFamily="18" charset="0"/>
                  </a:rPr>
                  <a:t>Skip-gram</a:t>
                </a: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，即利用某个单词来分别预测该单词的上下文单词。</a:t>
                </a:r>
                <a:r>
                  <a:rPr lang="zh-CN" altLang="zh-CN" kern="100" dirty="0">
                    <a:latin typeface="等线" panose="02010600030101010101" pitchFamily="2" charset="-122"/>
                    <a:ea typeface="Times New Roman" panose="02020603050405020304" pitchFamily="18" charset="0"/>
                    <a:cs typeface="Times New Roman" panose="02020603050405020304" pitchFamily="18" charset="0"/>
                  </a:rPr>
                  <a:t> </a:t>
                </a:r>
                <a:endPar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endParaRPr>
              </a:p>
            </p:txBody>
          </p:sp>
        </mc:Choice>
        <mc:Fallback xmlns="">
          <p:sp>
            <p:nvSpPr>
              <p:cNvPr id="2" name="矩形 1">
                <a:extLst>
                  <a:ext uri="{FF2B5EF4-FFF2-40B4-BE49-F238E27FC236}">
                    <a16:creationId xmlns:a16="http://schemas.microsoft.com/office/drawing/2014/main" id="{68EA0CFC-03FA-4FBE-A222-FC720B02C9E0}"/>
                  </a:ext>
                </a:extLst>
              </p:cNvPr>
              <p:cNvSpPr>
                <a:spLocks noRot="1" noChangeAspect="1" noMove="1" noResize="1" noEditPoints="1" noAdjustHandles="1" noChangeArrowheads="1" noChangeShapeType="1" noTextEdit="1"/>
              </p:cNvSpPr>
              <p:nvPr/>
            </p:nvSpPr>
            <p:spPr>
              <a:xfrm>
                <a:off x="161364" y="1273922"/>
                <a:ext cx="8821271" cy="4627292"/>
              </a:xfrm>
              <a:prstGeom prst="rect">
                <a:avLst/>
              </a:prstGeom>
              <a:blipFill>
                <a:blip r:embed="rId3"/>
                <a:stretch>
                  <a:fillRect l="-552" t="-659" r="-2762" b="-118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6944832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448067" y="242783"/>
            <a:ext cx="1528175" cy="400110"/>
          </a:xfrm>
          <a:prstGeom prst="rect">
            <a:avLst/>
          </a:prstGeom>
        </p:spPr>
        <p:txBody>
          <a:bodyPr wrap="none">
            <a:spAutoFit/>
          </a:bodyPr>
          <a:lstStyle/>
          <a:p>
            <a:r>
              <a:rPr lang="en-US" altLang="zh-CN" sz="2000" dirty="0">
                <a:solidFill>
                  <a:srgbClr val="C00000"/>
                </a:solidFill>
                <a:latin typeface="Times New Roman" panose="02020603050405020304" pitchFamily="18" charset="0"/>
                <a:ea typeface="+mj-ea"/>
                <a:cs typeface="Times New Roman" panose="02020603050405020304" pitchFamily="18" charset="0"/>
              </a:rPr>
              <a:t>CBOW </a:t>
            </a:r>
            <a:r>
              <a:rPr lang="zh-CN" altLang="zh-CN" sz="2000" dirty="0">
                <a:solidFill>
                  <a:srgbClr val="C00000"/>
                </a:solidFill>
                <a:latin typeface="Times New Roman" panose="02020603050405020304" pitchFamily="18" charset="0"/>
                <a:ea typeface="+mj-ea"/>
                <a:cs typeface="Times New Roman" panose="02020603050405020304" pitchFamily="18" charset="0"/>
              </a:rPr>
              <a:t>模型</a:t>
            </a:r>
            <a:endParaRPr lang="zh-CN" altLang="en-US" sz="2000" dirty="0">
              <a:solidFill>
                <a:srgbClr val="C00000"/>
              </a:solidFill>
              <a:latin typeface="Times New Roman" panose="02020603050405020304" pitchFamily="18" charset="0"/>
              <a:ea typeface="+mj-ea"/>
              <a:cs typeface="Times New Roman" panose="02020603050405020304" pitchFamily="18" charset="0"/>
            </a:endParaRPr>
          </a:p>
        </p:txBody>
      </p:sp>
      <p:sp>
        <p:nvSpPr>
          <p:cNvPr id="74" name="文本框 73">
            <a:extLst>
              <a:ext uri="{FF2B5EF4-FFF2-40B4-BE49-F238E27FC236}">
                <a16:creationId xmlns:a16="http://schemas.microsoft.com/office/drawing/2014/main" id="{313CE740-C6C9-41B5-AE98-DE961A4F46D8}"/>
              </a:ext>
            </a:extLst>
          </p:cNvPr>
          <p:cNvSpPr txBox="1"/>
          <p:nvPr/>
        </p:nvSpPr>
        <p:spPr>
          <a:xfrm>
            <a:off x="488202" y="4903817"/>
            <a:ext cx="4377188" cy="830997"/>
          </a:xfrm>
          <a:prstGeom prst="rect">
            <a:avLst/>
          </a:prstGeom>
          <a:noFill/>
        </p:spPr>
        <p:txBody>
          <a:bodyPr wrap="square" rtlCol="0">
            <a:spAutoFit/>
          </a:bodyPr>
          <a:lstStyle/>
          <a:p>
            <a:pPr algn="ct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图</a:t>
            </a:r>
            <a:r>
              <a:rPr lang="en-US" altLang="zh-CN" sz="1600" b="1" dirty="0">
                <a:latin typeface="Times New Roman" panose="02020603050405020304" pitchFamily="18" charset="0"/>
                <a:ea typeface="楷体" panose="02010609060101010101" pitchFamily="49" charset="-122"/>
                <a:cs typeface="Times New Roman" panose="02020603050405020304" pitchFamily="18" charset="0"/>
              </a:rPr>
              <a:t>6.33 </a:t>
            </a: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基于</a:t>
            </a:r>
            <a:r>
              <a:rPr lang="en-US" altLang="zh-CN" sz="1600" b="1" dirty="0">
                <a:latin typeface="Times New Roman" panose="02020603050405020304" pitchFamily="18" charset="0"/>
                <a:ea typeface="楷体" panose="02010609060101010101" pitchFamily="49" charset="-122"/>
                <a:cs typeface="Times New Roman" panose="02020603050405020304" pitchFamily="18" charset="0"/>
              </a:rPr>
              <a:t>CBOW</a:t>
            </a: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模型</a:t>
            </a:r>
            <a:r>
              <a:rPr lang="en-US" altLang="zh-CN" sz="1600" b="1" dirty="0">
                <a:latin typeface="Times New Roman" panose="02020603050405020304" pitchFamily="18" charset="0"/>
                <a:ea typeface="楷体" panose="02010609060101010101" pitchFamily="49" charset="-122"/>
                <a:cs typeface="Times New Roman" panose="02020603050405020304" pitchFamily="18" charset="0"/>
              </a:rPr>
              <a:t>(continuous bag-of-words model)</a:t>
            </a: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的单词向量</a:t>
            </a:r>
            <a:r>
              <a:rPr lang="en-US" altLang="zh-CN" sz="1600" b="1" dirty="0">
                <a:latin typeface="Times New Roman" panose="02020603050405020304" pitchFamily="18" charset="0"/>
                <a:ea typeface="楷体" panose="02010609060101010101" pitchFamily="49" charset="-122"/>
                <a:cs typeface="Times New Roman" panose="02020603050405020304" pitchFamily="18" charset="0"/>
              </a:rPr>
              <a:t>(Word2Vec)</a:t>
            </a: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生成示意图</a:t>
            </a:r>
            <a:endParaRPr lang="en-US" altLang="zh-CN" sz="1600" b="1" dirty="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5" name="图片 4">
            <a:extLst>
              <a:ext uri="{FF2B5EF4-FFF2-40B4-BE49-F238E27FC236}">
                <a16:creationId xmlns:a16="http://schemas.microsoft.com/office/drawing/2014/main" id="{9CAB1382-5E7B-4A8C-9295-AA43C58C8D77}"/>
              </a:ext>
            </a:extLst>
          </p:cNvPr>
          <p:cNvPicPr/>
          <p:nvPr/>
        </p:nvPicPr>
        <p:blipFill>
          <a:blip r:embed="rId3"/>
          <a:stretch>
            <a:fillRect/>
          </a:stretch>
        </p:blipFill>
        <p:spPr>
          <a:xfrm>
            <a:off x="330978" y="1550079"/>
            <a:ext cx="4377188" cy="2861236"/>
          </a:xfrm>
          <a:prstGeom prst="rect">
            <a:avLst/>
          </a:prstGeom>
        </p:spPr>
      </p:pic>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05CD9B52-9366-44B7-88C4-581CEED155D9}"/>
                  </a:ext>
                </a:extLst>
              </p:cNvPr>
              <p:cNvSpPr/>
              <p:nvPr/>
            </p:nvSpPr>
            <p:spPr>
              <a:xfrm>
                <a:off x="4865390" y="1013655"/>
                <a:ext cx="3908597" cy="5021183"/>
              </a:xfrm>
              <a:prstGeom prst="rect">
                <a:avLst/>
              </a:prstGeom>
            </p:spPr>
            <p:txBody>
              <a:bodyPr wrap="square">
                <a:spAutoFit/>
              </a:bodyPr>
              <a:lstStyle/>
              <a:p>
                <a:pPr indent="266700" algn="just">
                  <a:lnSpc>
                    <a:spcPct val="150000"/>
                  </a:lnSpc>
                  <a:spcAft>
                    <a:spcPts val="600"/>
                  </a:spcAft>
                </a:pPr>
                <a:r>
                  <a:rPr lang="zh-CN" altLang="zh-CN" sz="1600" kern="100" dirty="0">
                    <a:latin typeface="Times New Roman" panose="02020603050405020304" pitchFamily="18" charset="0"/>
                    <a:ea typeface="华文楷体" panose="02010600040101010101" pitchFamily="2" charset="-122"/>
                    <a:cs typeface="Times New Roman" panose="02020603050405020304" pitchFamily="18" charset="0"/>
                  </a:rPr>
                  <a:t>图</a:t>
                </a:r>
                <a:r>
                  <a:rPr lang="en-US" altLang="zh-CN" sz="1600" kern="100" dirty="0">
                    <a:latin typeface="Times New Roman" panose="02020603050405020304" pitchFamily="18" charset="0"/>
                    <a:ea typeface="华文楷体" panose="02010600040101010101" pitchFamily="2" charset="-122"/>
                    <a:cs typeface="Times New Roman" panose="02020603050405020304" pitchFamily="18" charset="0"/>
                  </a:rPr>
                  <a:t>6.33</a:t>
                </a:r>
                <a:r>
                  <a:rPr lang="zh-CN" altLang="zh-CN" sz="1600" kern="100" dirty="0">
                    <a:latin typeface="Times New Roman" panose="02020603050405020304" pitchFamily="18" charset="0"/>
                    <a:ea typeface="华文楷体" panose="02010600040101010101" pitchFamily="2" charset="-122"/>
                    <a:cs typeface="Times New Roman" panose="02020603050405020304" pitchFamily="18" charset="0"/>
                  </a:rPr>
                  <a:t>给出了基于</a:t>
                </a:r>
                <a:r>
                  <a:rPr lang="en-US" altLang="zh-CN" sz="1600" kern="100" dirty="0" err="1">
                    <a:latin typeface="Times New Roman" panose="02020603050405020304" pitchFamily="18" charset="0"/>
                    <a:ea typeface="华文楷体" panose="02010600040101010101" pitchFamily="2" charset="-122"/>
                    <a:cs typeface="Times New Roman" panose="02020603050405020304" pitchFamily="18" charset="0"/>
                  </a:rPr>
                  <a:t>CBoW</a:t>
                </a:r>
                <a:r>
                  <a:rPr lang="zh-CN" altLang="zh-CN" sz="1600" kern="100" dirty="0">
                    <a:latin typeface="Times New Roman" panose="02020603050405020304" pitchFamily="18" charset="0"/>
                    <a:ea typeface="华文楷体" panose="02010600040101010101" pitchFamily="2" charset="-122"/>
                    <a:cs typeface="Times New Roman" panose="02020603050405020304" pitchFamily="18" charset="0"/>
                  </a:rPr>
                  <a:t>来得到词向量的示意图。给出包含</a:t>
                </a:r>
                <a14:m>
                  <m:oMath xmlns:m="http://schemas.openxmlformats.org/officeDocument/2006/math">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𝑐</m:t>
                    </m:r>
                  </m:oMath>
                </a14:m>
                <a:r>
                  <a:rPr lang="zh-CN" altLang="zh-CN" sz="1600" kern="100" dirty="0">
                    <a:latin typeface="Times New Roman" panose="02020603050405020304" pitchFamily="18" charset="0"/>
                    <a:ea typeface="华文楷体" panose="02010600040101010101" pitchFamily="2" charset="-122"/>
                    <a:cs typeface="Times New Roman" panose="02020603050405020304" pitchFamily="18" charset="0"/>
                  </a:rPr>
                  <a:t>个单词的句子</a:t>
                </a:r>
                <a14:m>
                  <m:oMath xmlns:m="http://schemas.openxmlformats.org/officeDocument/2006/math">
                    <m:r>
                      <a:rPr lang="en-US" altLang="zh-CN" sz="1600"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6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1</m:t>
                        </m:r>
                      </m:sub>
                    </m:sSub>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6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𝑘</m:t>
                        </m:r>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−1</m:t>
                        </m:r>
                      </m:sub>
                    </m:sSub>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6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𝑘</m:t>
                        </m:r>
                      </m:sub>
                    </m:sSub>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6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𝑘</m:t>
                        </m:r>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+1</m:t>
                        </m:r>
                      </m:sub>
                    </m:sSub>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6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𝑐</m:t>
                        </m:r>
                      </m:sub>
                    </m:sSub>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oMath>
                </a14:m>
                <a:r>
                  <a:rPr lang="zh-CN" altLang="zh-CN" sz="1600" kern="100" dirty="0">
                    <a:latin typeface="Times New Roman" panose="02020603050405020304" pitchFamily="18" charset="0"/>
                    <a:ea typeface="华文楷体" panose="02010600040101010101" pitchFamily="2" charset="-122"/>
                    <a:cs typeface="Times New Roman" panose="02020603050405020304" pitchFamily="18" charset="0"/>
                  </a:rPr>
                  <a:t>。在</a:t>
                </a:r>
                <a:r>
                  <a:rPr lang="en-US" altLang="zh-CN" sz="1600" kern="100" dirty="0" err="1">
                    <a:latin typeface="Times New Roman" panose="02020603050405020304" pitchFamily="18" charset="0"/>
                    <a:ea typeface="华文楷体" panose="02010600040101010101" pitchFamily="2" charset="-122"/>
                    <a:cs typeface="Times New Roman" panose="02020603050405020304" pitchFamily="18" charset="0"/>
                  </a:rPr>
                  <a:t>CBoW</a:t>
                </a:r>
                <a:r>
                  <a:rPr lang="zh-CN" altLang="zh-CN" sz="1600" kern="100" dirty="0">
                    <a:latin typeface="Times New Roman" panose="02020603050405020304" pitchFamily="18" charset="0"/>
                    <a:ea typeface="华文楷体" panose="02010600040101010101" pitchFamily="2" charset="-122"/>
                    <a:cs typeface="Times New Roman" panose="02020603050405020304" pitchFamily="18" charset="0"/>
                  </a:rPr>
                  <a:t>中，可用</a:t>
                </a:r>
                <a14:m>
                  <m:oMath xmlns:m="http://schemas.openxmlformats.org/officeDocument/2006/math">
                    <m:sSub>
                      <m:sSubPr>
                        <m:ctrlPr>
                          <a:rPr lang="zh-CN" altLang="zh-CN" sz="16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𝑘</m:t>
                        </m:r>
                      </m:sub>
                    </m:sSub>
                  </m:oMath>
                </a14:m>
                <a:r>
                  <a:rPr lang="zh-CN" altLang="zh-CN" sz="1600" kern="1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的前序</a:t>
                </a:r>
                <a14:m>
                  <m:oMath xmlns:m="http://schemas.openxmlformats.org/officeDocument/2006/math">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𝑘</m:t>
                    </m:r>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−1</m:t>
                    </m:r>
                  </m:oMath>
                </a14:m>
                <a:r>
                  <a:rPr lang="zh-CN" altLang="zh-CN" sz="1600" kern="100" dirty="0">
                    <a:latin typeface="Times New Roman" panose="02020603050405020304" pitchFamily="18" charset="0"/>
                    <a:ea typeface="华文楷体" panose="02010600040101010101" pitchFamily="2" charset="-122"/>
                    <a:cs typeface="Times New Roman" panose="02020603050405020304" pitchFamily="18" charset="0"/>
                  </a:rPr>
                  <a:t>个</a:t>
                </a:r>
                <a:r>
                  <a:rPr lang="zh-CN" altLang="zh-CN" sz="1600" kern="1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单词和后续单词</a:t>
                </a:r>
                <a14:m>
                  <m:oMath xmlns:m="http://schemas.openxmlformats.org/officeDocument/2006/math">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𝑐</m:t>
                    </m:r>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m:t>
                    </m:r>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𝑘</m:t>
                    </m:r>
                  </m:oMath>
                </a14:m>
                <a:r>
                  <a:rPr lang="zh-CN" altLang="zh-CN" sz="1600" kern="100" dirty="0">
                    <a:latin typeface="Times New Roman" panose="02020603050405020304" pitchFamily="18" charset="0"/>
                    <a:ea typeface="华文楷体" panose="02010600040101010101" pitchFamily="2" charset="-122"/>
                    <a:cs typeface="Times New Roman" panose="02020603050405020304" pitchFamily="18" charset="0"/>
                  </a:rPr>
                  <a:t>个单词一起来预测</a:t>
                </a:r>
                <a14:m>
                  <m:oMath xmlns:m="http://schemas.openxmlformats.org/officeDocument/2006/math">
                    <m:sSub>
                      <m:sSubPr>
                        <m:ctrlPr>
                          <a:rPr lang="zh-CN" altLang="zh-CN" sz="16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𝑘</m:t>
                        </m:r>
                      </m:sub>
                    </m:sSub>
                  </m:oMath>
                </a14:m>
                <a:r>
                  <a:rPr lang="zh-CN" altLang="zh-CN" sz="1600" kern="1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。每个输入单词仍然是</a:t>
                </a:r>
                <a14:m>
                  <m:oMath xmlns:m="http://schemas.openxmlformats.org/officeDocument/2006/math">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𝑉</m:t>
                    </m:r>
                  </m:oMath>
                </a14:m>
                <a:r>
                  <a:rPr lang="zh-CN" altLang="zh-CN" sz="1600" kern="1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维向量（可以是</a:t>
                </a:r>
                <a:r>
                  <a:rPr lang="en-US" altLang="zh-CN" sz="1600" kern="1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one-hot</a:t>
                </a:r>
                <a:r>
                  <a:rPr lang="zh-CN" altLang="zh-CN" sz="1600" kern="1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的表达），隐式编码为每个输入单词所对应编码的均值</a:t>
                </a:r>
                <a14:m>
                  <m:oMath xmlns:m="http://schemas.openxmlformats.org/officeDocument/2006/math">
                    <m:r>
                      <a:rPr lang="en-US" altLang="zh-CN" sz="1600" b="1"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𝒉</m:t>
                    </m:r>
                    <m:r>
                      <a:rPr lang="en-US" altLang="zh-CN" sz="1600" b="1"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sSup>
                      <m:sSupPr>
                        <m:ctrlPr>
                          <a:rPr lang="zh-CN" altLang="zh-CN" sz="1600" b="1"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pPr>
                      <m:e>
                        <m:f>
                          <m:fPr>
                            <m:ctrlPr>
                              <a:rPr lang="zh-CN" altLang="zh-CN" sz="1600" b="1"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600" b="1"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𝟏</m:t>
                            </m:r>
                          </m:num>
                          <m:den>
                            <m:r>
                              <a:rPr lang="en-US" altLang="zh-CN" sz="1600" b="1"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𝒄</m:t>
                            </m:r>
                            <m:r>
                              <a:rPr lang="en-US" altLang="zh-CN" sz="1600" b="1"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r>
                              <a:rPr lang="en-US" altLang="zh-CN" sz="1600" b="1"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𝟏</m:t>
                            </m:r>
                          </m:den>
                        </m:f>
                        <m:r>
                          <a:rPr lang="en-US" altLang="zh-CN" sz="1600" b="1"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𝑾</m:t>
                        </m:r>
                      </m:e>
                      <m:sup>
                        <m:r>
                          <a:rPr lang="en-US" altLang="zh-CN" sz="1600" b="1"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𝑻</m:t>
                        </m:r>
                      </m:sup>
                    </m:sSup>
                    <m:r>
                      <a:rPr lang="en-US" altLang="zh-CN" sz="1600" b="1"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6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 </m:t>
                        </m:r>
                        <m:r>
                          <a:rPr lang="el-GR"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𝛸</m:t>
                        </m:r>
                      </m:e>
                      <m:sub>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1</m:t>
                        </m:r>
                      </m:sub>
                    </m:sSub>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6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 </m:t>
                        </m:r>
                        <m:r>
                          <a:rPr lang="el-GR"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𝛸</m:t>
                        </m:r>
                      </m:e>
                      <m:sub>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𝑘</m:t>
                        </m:r>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−1</m:t>
                        </m:r>
                      </m:sub>
                    </m:sSub>
                  </m:oMath>
                </a14:m>
                <a:r>
                  <a:rPr lang="en-US" altLang="zh-CN" sz="1600" kern="1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a:t>
                </a:r>
                <a14:m>
                  <m:oMath xmlns:m="http://schemas.openxmlformats.org/officeDocument/2006/math">
                    <m:sSub>
                      <m:sSubPr>
                        <m:ctrlPr>
                          <a:rPr lang="zh-CN" altLang="zh-CN" sz="16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 </m:t>
                        </m:r>
                        <m:r>
                          <a:rPr lang="el-GR"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𝛸</m:t>
                        </m:r>
                      </m:e>
                      <m:sub>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𝑘</m:t>
                        </m:r>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+1</m:t>
                        </m:r>
                      </m:sub>
                    </m:sSub>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6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 </m:t>
                        </m:r>
                        <m:r>
                          <a:rPr lang="el-GR"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𝛸</m:t>
                        </m:r>
                      </m:e>
                      <m:sub>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𝑐</m:t>
                        </m:r>
                      </m:sub>
                    </m:sSub>
                  </m:oMath>
                </a14:m>
                <a:r>
                  <a:rPr lang="en-US" altLang="zh-CN" sz="1600" kern="1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1600" kern="1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。对于计算得到的隐式编码，要求其输出归一化概率中，</a:t>
                </a:r>
                <a:r>
                  <a:rPr lang="zh-CN" altLang="zh-CN" sz="1600" kern="100" dirty="0">
                    <a:latin typeface="Times New Roman" panose="02020603050405020304" pitchFamily="18" charset="0"/>
                    <a:ea typeface="华文楷体" panose="02010600040101010101" pitchFamily="2" charset="-122"/>
                    <a:cs typeface="Times New Roman" panose="02020603050405020304" pitchFamily="18" charset="0"/>
                  </a:rPr>
                  <a:t>单词</a:t>
                </a:r>
                <a14:m>
                  <m:oMath xmlns:m="http://schemas.openxmlformats.org/officeDocument/2006/math">
                    <m:sSub>
                      <m:sSubPr>
                        <m:ctrlPr>
                          <a:rPr lang="zh-CN" altLang="zh-CN" sz="16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𝑘</m:t>
                        </m:r>
                      </m:sub>
                    </m:sSub>
                  </m:oMath>
                </a14:m>
                <a:r>
                  <a:rPr lang="zh-CN" altLang="zh-CN" sz="1600" kern="1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所对应的</a:t>
                </a:r>
                <a14:m>
                  <m:oMath xmlns:m="http://schemas.openxmlformats.org/officeDocument/2006/math">
                    <m:sSub>
                      <m:sSubPr>
                        <m:ctrlPr>
                          <a:rPr lang="zh-CN" altLang="zh-CN" sz="16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𝑦</m:t>
                        </m:r>
                      </m:e>
                      <m:sub>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𝑘</m:t>
                        </m:r>
                      </m:sub>
                    </m:sSub>
                  </m:oMath>
                </a14:m>
                <a:r>
                  <a:rPr lang="zh-CN" altLang="zh-CN" sz="1600" kern="1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取值最大，即</a:t>
                </a:r>
                <a:r>
                  <a:rPr lang="zh-CN" altLang="zh-CN" sz="1600" kern="100" dirty="0">
                    <a:latin typeface="Times New Roman" panose="02020603050405020304" pitchFamily="18" charset="0"/>
                    <a:ea typeface="华文楷体" panose="02010600040101010101" pitchFamily="2" charset="-122"/>
                    <a:cs typeface="Times New Roman" panose="02020603050405020304" pitchFamily="18" charset="0"/>
                  </a:rPr>
                  <a:t>用</a:t>
                </a:r>
                <a14:m>
                  <m:oMath xmlns:m="http://schemas.openxmlformats.org/officeDocument/2006/math">
                    <m:sSub>
                      <m:sSubPr>
                        <m:ctrlPr>
                          <a:rPr lang="zh-CN" altLang="zh-CN" sz="16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𝑘</m:t>
                        </m:r>
                      </m:sub>
                    </m:sSub>
                  </m:oMath>
                </a14:m>
                <a:r>
                  <a:rPr lang="zh-CN" altLang="zh-CN" sz="1600" kern="1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的上下文来预测</a:t>
                </a:r>
                <a14:m>
                  <m:oMath xmlns:m="http://schemas.openxmlformats.org/officeDocument/2006/math">
                    <m:sSub>
                      <m:sSubPr>
                        <m:ctrlPr>
                          <a:rPr lang="zh-CN" altLang="zh-CN" sz="16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𝑘</m:t>
                        </m:r>
                      </m:sub>
                    </m:sSub>
                  </m:oMath>
                </a14:m>
                <a:r>
                  <a:rPr lang="zh-CN" altLang="zh-CN" sz="1600" kern="1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。定义好相应的损失函数，可训练得到参数</a:t>
                </a:r>
                <a14:m>
                  <m:oMath xmlns:m="http://schemas.openxmlformats.org/officeDocument/2006/math">
                    <m:sSub>
                      <m:sSubPr>
                        <m:ctrlPr>
                          <a:rPr lang="zh-CN" altLang="zh-CN" sz="16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𝑊</m:t>
                        </m:r>
                      </m:e>
                      <m:sub>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𝑉</m:t>
                        </m:r>
                        <m:r>
                          <a:rPr lang="en-US" altLang="zh-CN" sz="1600" kern="100">
                            <a:latin typeface="Cambria Math" panose="02040503050406030204" pitchFamily="18" charset="0"/>
                            <a:ea typeface="华文楷体" panose="02010600040101010101" pitchFamily="2" charset="-122"/>
                            <a:cs typeface="Times New Roman" panose="02020603050405020304" pitchFamily="18" charset="0"/>
                          </a:rPr>
                          <m:t>×</m:t>
                        </m:r>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𝑁</m:t>
                        </m:r>
                      </m:sub>
                    </m:sSub>
                  </m:oMath>
                </a14:m>
                <a:r>
                  <a:rPr lang="zh-CN" altLang="zh-CN" sz="1600" kern="100" dirty="0">
                    <a:latin typeface="Times New Roman" panose="02020603050405020304" pitchFamily="18" charset="0"/>
                    <a:ea typeface="华文楷体" panose="02010600040101010101" pitchFamily="2" charset="-122"/>
                    <a:cs typeface="Times New Roman" panose="02020603050405020304" pitchFamily="18" charset="0"/>
                  </a:rPr>
                  <a:t>和</a:t>
                </a:r>
                <a14:m>
                  <m:oMath xmlns:m="http://schemas.openxmlformats.org/officeDocument/2006/math">
                    <m:sSubSup>
                      <m:sSubSupPr>
                        <m:ctrlPr>
                          <a:rPr lang="zh-CN" altLang="zh-CN" sz="1600" i="1" kern="100">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600" i="1" kern="100">
                            <a:latin typeface="Cambria Math" panose="02040503050406030204" pitchFamily="18" charset="0"/>
                            <a:ea typeface="Cambria Math" panose="02040503050406030204" pitchFamily="18" charset="0"/>
                            <a:cs typeface="Times New Roman" panose="02020603050405020304" pitchFamily="18" charset="0"/>
                          </a:rPr>
                          <m:t>𝑊</m:t>
                        </m:r>
                      </m:e>
                      <m:sub>
                        <m:r>
                          <a:rPr lang="en-US" altLang="zh-CN" sz="1600" i="1" kern="100">
                            <a:latin typeface="Cambria Math" panose="02040503050406030204" pitchFamily="18" charset="0"/>
                            <a:ea typeface="Cambria Math" panose="02040503050406030204" pitchFamily="18" charset="0"/>
                            <a:cs typeface="Times New Roman" panose="02020603050405020304" pitchFamily="18" charset="0"/>
                          </a:rPr>
                          <m:t>𝑁</m:t>
                        </m:r>
                        <m:r>
                          <a:rPr lang="en-US" altLang="zh-CN" sz="1600" i="1" kern="100">
                            <a:latin typeface="Cambria Math" panose="02040503050406030204" pitchFamily="18" charset="0"/>
                            <a:ea typeface="Cambria Math" panose="02040503050406030204" pitchFamily="18" charset="0"/>
                            <a:cs typeface="Times New Roman" panose="02020603050405020304" pitchFamily="18" charset="0"/>
                          </a:rPr>
                          <m:t>×</m:t>
                        </m:r>
                        <m:r>
                          <a:rPr lang="en-US" altLang="zh-CN" sz="1600" i="1" kern="100">
                            <a:latin typeface="Cambria Math" panose="02040503050406030204" pitchFamily="18" charset="0"/>
                            <a:ea typeface="Cambria Math" panose="02040503050406030204" pitchFamily="18" charset="0"/>
                            <a:cs typeface="Times New Roman" panose="02020603050405020304" pitchFamily="18" charset="0"/>
                          </a:rPr>
                          <m:t>𝑉</m:t>
                        </m:r>
                      </m:sub>
                      <m:sup>
                        <m:r>
                          <a:rPr lang="en-US" altLang="zh-CN" sz="1600" i="1" kern="100">
                            <a:latin typeface="Cambria Math" panose="02040503050406030204" pitchFamily="18" charset="0"/>
                            <a:ea typeface="Cambria Math" panose="02040503050406030204" pitchFamily="18" charset="0"/>
                            <a:cs typeface="Times New Roman" panose="02020603050405020304" pitchFamily="18" charset="0"/>
                          </a:rPr>
                          <m:t>′</m:t>
                        </m:r>
                      </m:sup>
                    </m:sSubSup>
                  </m:oMath>
                </a14:m>
                <a:r>
                  <a:rPr lang="zh-CN" altLang="zh-CN" sz="1600" kern="1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1600" kern="100" dirty="0">
                  <a:effectLst/>
                  <a:latin typeface="等线" panose="02010600030101010101" pitchFamily="2" charset="-122"/>
                  <a:ea typeface="等线" panose="02010600030101010101" pitchFamily="2" charset="-122"/>
                  <a:cs typeface="Times New Roman" panose="02020603050405020304" pitchFamily="18" charset="0"/>
                </a:endParaRPr>
              </a:p>
            </p:txBody>
          </p:sp>
        </mc:Choice>
        <mc:Fallback xmlns="">
          <p:sp>
            <p:nvSpPr>
              <p:cNvPr id="4" name="矩形 3">
                <a:extLst>
                  <a:ext uri="{FF2B5EF4-FFF2-40B4-BE49-F238E27FC236}">
                    <a16:creationId xmlns:a16="http://schemas.microsoft.com/office/drawing/2014/main" id="{05CD9B52-9366-44B7-88C4-581CEED155D9}"/>
                  </a:ext>
                </a:extLst>
              </p:cNvPr>
              <p:cNvSpPr>
                <a:spLocks noRot="1" noChangeAspect="1" noMove="1" noResize="1" noEditPoints="1" noAdjustHandles="1" noChangeArrowheads="1" noChangeShapeType="1" noTextEdit="1"/>
              </p:cNvSpPr>
              <p:nvPr/>
            </p:nvSpPr>
            <p:spPr>
              <a:xfrm>
                <a:off x="4865390" y="1013655"/>
                <a:ext cx="3908597" cy="5021183"/>
              </a:xfrm>
              <a:prstGeom prst="rect">
                <a:avLst/>
              </a:prstGeom>
              <a:blipFill>
                <a:blip r:embed="rId4"/>
                <a:stretch>
                  <a:fillRect l="-780" r="-6240" b="-72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8086141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448067" y="242783"/>
            <a:ext cx="1528175" cy="400110"/>
          </a:xfrm>
          <a:prstGeom prst="rect">
            <a:avLst/>
          </a:prstGeom>
        </p:spPr>
        <p:txBody>
          <a:bodyPr wrap="none">
            <a:spAutoFit/>
          </a:bodyPr>
          <a:lstStyle/>
          <a:p>
            <a:r>
              <a:rPr lang="en-US" altLang="zh-CN" sz="2000" dirty="0">
                <a:solidFill>
                  <a:srgbClr val="C00000"/>
                </a:solidFill>
                <a:latin typeface="Times New Roman" panose="02020603050405020304" pitchFamily="18" charset="0"/>
                <a:ea typeface="+mj-ea"/>
                <a:cs typeface="Times New Roman" panose="02020603050405020304" pitchFamily="18" charset="0"/>
              </a:rPr>
              <a:t>CBOW </a:t>
            </a:r>
            <a:r>
              <a:rPr lang="zh-CN" altLang="zh-CN" sz="2000" dirty="0">
                <a:solidFill>
                  <a:srgbClr val="C00000"/>
                </a:solidFill>
                <a:latin typeface="Times New Roman" panose="02020603050405020304" pitchFamily="18" charset="0"/>
                <a:ea typeface="+mj-ea"/>
                <a:cs typeface="Times New Roman" panose="02020603050405020304" pitchFamily="18" charset="0"/>
              </a:rPr>
              <a:t>模型</a:t>
            </a:r>
            <a:endParaRPr lang="zh-CN" altLang="en-US" sz="2000" dirty="0">
              <a:solidFill>
                <a:srgbClr val="C00000"/>
              </a:solidFill>
              <a:latin typeface="Times New Roman" panose="02020603050405020304" pitchFamily="18" charset="0"/>
              <a:ea typeface="+mj-ea"/>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 name="矩形 1">
                <a:extLst>
                  <a:ext uri="{FF2B5EF4-FFF2-40B4-BE49-F238E27FC236}">
                    <a16:creationId xmlns:a16="http://schemas.microsoft.com/office/drawing/2014/main" id="{94EEB288-C622-45ED-84EC-562758705458}"/>
                  </a:ext>
                </a:extLst>
              </p:cNvPr>
              <p:cNvSpPr/>
              <p:nvPr/>
            </p:nvSpPr>
            <p:spPr>
              <a:xfrm>
                <a:off x="1026866" y="1860055"/>
                <a:ext cx="7012030" cy="3451394"/>
              </a:xfrm>
              <a:prstGeom prst="rect">
                <a:avLst/>
              </a:prstGeom>
            </p:spPr>
            <p:txBody>
              <a:bodyPr wrap="square">
                <a:spAutoFit/>
              </a:bodyPr>
              <a:lstStyle/>
              <a:p>
                <a:pPr indent="266700" algn="just">
                  <a:lnSpc>
                    <a:spcPct val="150000"/>
                  </a:lnSpc>
                  <a:spcAft>
                    <a:spcPts val="600"/>
                  </a:spcAft>
                </a:pP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无论是</a:t>
                </a:r>
                <a:r>
                  <a:rPr lang="en-US" altLang="zh-CN" kern="100" dirty="0">
                    <a:latin typeface="Times New Roman" panose="02020603050405020304" pitchFamily="18" charset="0"/>
                    <a:ea typeface="华文楷体" panose="02010600040101010101" pitchFamily="2" charset="-122"/>
                    <a:cs typeface="Times New Roman" panose="02020603050405020304" pitchFamily="18" charset="0"/>
                  </a:rPr>
                  <a:t>CBOW</a:t>
                </a: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还是</a:t>
                </a:r>
                <a:r>
                  <a:rPr lang="en-US" altLang="zh-CN" kern="100" dirty="0">
                    <a:latin typeface="Times New Roman" panose="02020603050405020304" pitchFamily="18" charset="0"/>
                    <a:ea typeface="华文楷体" panose="02010600040101010101" pitchFamily="2" charset="-122"/>
                    <a:cs typeface="Times New Roman" panose="02020603050405020304" pitchFamily="18" charset="0"/>
                  </a:rPr>
                  <a:t>Skip-Gram</a:t>
                </a: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模式，随着单词个数数目增加，模型参数数目也迅速上升。例如：如果单词个数为</a:t>
                </a:r>
                <a:r>
                  <a:rPr lang="en-US" altLang="zh-CN" kern="100" dirty="0">
                    <a:latin typeface="Times New Roman" panose="02020603050405020304" pitchFamily="18" charset="0"/>
                    <a:ea typeface="华文楷体" panose="02010600040101010101" pitchFamily="2" charset="-122"/>
                    <a:cs typeface="Times New Roman" panose="02020603050405020304" pitchFamily="18" charset="0"/>
                  </a:rPr>
                  <a:t>100</a:t>
                </a: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，希望每个单词所对应的词向量维度为</a:t>
                </a:r>
                <a:r>
                  <a:rPr lang="en-US" altLang="zh-CN" kern="100" dirty="0">
                    <a:latin typeface="Times New Roman" panose="02020603050405020304" pitchFamily="18" charset="0"/>
                    <a:ea typeface="华文楷体" panose="02010600040101010101" pitchFamily="2" charset="-122"/>
                    <a:cs typeface="Times New Roman" panose="02020603050405020304" pitchFamily="18" charset="0"/>
                  </a:rPr>
                  <a:t>300</a:t>
                </a: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，则模型隐藏层的神经元数量为</a:t>
                </a:r>
                <a:r>
                  <a:rPr lang="en-US" altLang="zh-CN" kern="100" dirty="0">
                    <a:latin typeface="Times New Roman" panose="02020603050405020304" pitchFamily="18" charset="0"/>
                    <a:ea typeface="华文楷体" panose="02010600040101010101" pitchFamily="2" charset="-122"/>
                    <a:cs typeface="Times New Roman" panose="02020603050405020304" pitchFamily="18" charset="0"/>
                  </a:rPr>
                  <a:t>300</a:t>
                </a: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、模型连接权重参数为</a:t>
                </a:r>
                <a14:m>
                  <m:oMath xmlns:m="http://schemas.openxmlformats.org/officeDocument/2006/math">
                    <m:r>
                      <a:rPr lang="en-US" altLang="zh-CN" kern="100">
                        <a:latin typeface="Cambria Math" panose="02040503050406030204" pitchFamily="18" charset="0"/>
                        <a:ea typeface="Cambria Math" panose="02040503050406030204" pitchFamily="18" charset="0"/>
                        <a:cs typeface="Times New Roman" panose="02020603050405020304" pitchFamily="18" charset="0"/>
                      </a:rPr>
                      <m:t>2×100×300=60,000</m:t>
                    </m:r>
                  </m:oMath>
                </a14:m>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；如果单词个数为</a:t>
                </a:r>
                <a:r>
                  <a:rPr lang="en-US" altLang="zh-CN" kern="100" dirty="0">
                    <a:latin typeface="Times New Roman" panose="02020603050405020304" pitchFamily="18" charset="0"/>
                    <a:ea typeface="华文楷体" panose="02010600040101010101" pitchFamily="2" charset="-122"/>
                    <a:cs typeface="Times New Roman" panose="02020603050405020304" pitchFamily="18" charset="0"/>
                  </a:rPr>
                  <a:t>1,000</a:t>
                </a: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，则模型参数为</a:t>
                </a:r>
                <a14:m>
                  <m:oMath xmlns:m="http://schemas.openxmlformats.org/officeDocument/2006/math">
                    <m:r>
                      <a:rPr lang="en-US" altLang="zh-CN" kern="100">
                        <a:latin typeface="Cambria Math" panose="02040503050406030204" pitchFamily="18" charset="0"/>
                        <a:ea typeface="Cambria Math" panose="02040503050406030204" pitchFamily="18" charset="0"/>
                        <a:cs typeface="Times New Roman" panose="02020603050405020304" pitchFamily="18" charset="0"/>
                      </a:rPr>
                      <m:t>2×100</m:t>
                    </m:r>
                    <m:r>
                      <a:rPr lang="en-US" altLang="zh-CN" kern="100">
                        <a:latin typeface="Cambria Math" panose="02040503050406030204" pitchFamily="18" charset="0"/>
                        <a:ea typeface="等线" panose="02010600030101010101" pitchFamily="2" charset="-122"/>
                        <a:cs typeface="Times New Roman" panose="02020603050405020304" pitchFamily="18" charset="0"/>
                      </a:rPr>
                      <m:t>0</m:t>
                    </m:r>
                    <m:r>
                      <a:rPr lang="en-US" altLang="zh-CN" kern="100">
                        <a:latin typeface="Cambria Math" panose="02040503050406030204" pitchFamily="18" charset="0"/>
                        <a:ea typeface="Cambria Math" panose="02040503050406030204" pitchFamily="18" charset="0"/>
                        <a:cs typeface="Times New Roman" panose="02020603050405020304" pitchFamily="18" charset="0"/>
                      </a:rPr>
                      <m:t>×300=6</m:t>
                    </m:r>
                    <m:r>
                      <a:rPr lang="en-US" altLang="zh-CN" kern="100">
                        <a:latin typeface="Cambria Math" panose="02040503050406030204" pitchFamily="18" charset="0"/>
                        <a:ea typeface="等线" panose="02010600030101010101" pitchFamily="2" charset="-122"/>
                        <a:cs typeface="Times New Roman" panose="02020603050405020304" pitchFamily="18" charset="0"/>
                      </a:rPr>
                      <m:t>0</m:t>
                    </m:r>
                    <m:r>
                      <a:rPr lang="en-US" altLang="zh-CN" kern="100">
                        <a:latin typeface="Cambria Math" panose="02040503050406030204" pitchFamily="18" charset="0"/>
                        <a:ea typeface="Cambria Math" panose="02040503050406030204" pitchFamily="18" charset="0"/>
                        <a:cs typeface="Times New Roman" panose="02020603050405020304" pitchFamily="18" charset="0"/>
                      </a:rPr>
                      <m:t>0,000</m:t>
                    </m:r>
                  </m:oMath>
                </a14:m>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lnSpc>
                    <a:spcPct val="150000"/>
                  </a:lnSpc>
                  <a:spcAft>
                    <a:spcPts val="600"/>
                  </a:spcAft>
                </a:pP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为此，</a:t>
                </a:r>
                <a:r>
                  <a:rPr lang="en-US" altLang="zh-CN" kern="100" dirty="0">
                    <a:latin typeface="Times New Roman" panose="02020603050405020304" pitchFamily="18" charset="0"/>
                    <a:ea typeface="华文楷体" panose="02010600040101010101" pitchFamily="2" charset="-122"/>
                    <a:cs typeface="Times New Roman" panose="02020603050405020304" pitchFamily="18" charset="0"/>
                  </a:rPr>
                  <a:t>Word2Vec</a:t>
                </a: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模型在训练过程中使用了两个巧妙方法来加快模型训练，分别为层次化</a:t>
                </a:r>
                <a:r>
                  <a:rPr lang="en-US" altLang="zh-CN" kern="100" dirty="0" err="1">
                    <a:latin typeface="Times New Roman" panose="02020603050405020304" pitchFamily="18" charset="0"/>
                    <a:ea typeface="华文楷体" panose="02010600040101010101" pitchFamily="2" charset="-122"/>
                    <a:cs typeface="Times New Roman" panose="02020603050405020304" pitchFamily="18" charset="0"/>
                  </a:rPr>
                  <a:t>Softmax</a:t>
                </a: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kern="100" dirty="0">
                    <a:latin typeface="Times New Roman" panose="02020603050405020304" pitchFamily="18" charset="0"/>
                    <a:ea typeface="华文楷体" panose="02010600040101010101" pitchFamily="2" charset="-122"/>
                    <a:cs typeface="Times New Roman" panose="02020603050405020304" pitchFamily="18" charset="0"/>
                  </a:rPr>
                  <a:t>Hierarchical </a:t>
                </a:r>
                <a:r>
                  <a:rPr lang="en-US" altLang="zh-CN" kern="100" dirty="0" err="1">
                    <a:latin typeface="Times New Roman" panose="02020603050405020304" pitchFamily="18" charset="0"/>
                    <a:ea typeface="华文楷体" panose="02010600040101010101" pitchFamily="2" charset="-122"/>
                    <a:cs typeface="Times New Roman" panose="02020603050405020304" pitchFamily="18" charset="0"/>
                  </a:rPr>
                  <a:t>Softmax</a:t>
                </a: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）与负采样（</a:t>
                </a:r>
                <a:r>
                  <a:rPr lang="en-US" altLang="zh-CN" kern="100" dirty="0">
                    <a:latin typeface="Times New Roman" panose="02020603050405020304" pitchFamily="18" charset="0"/>
                    <a:ea typeface="华文楷体" panose="02010600040101010101" pitchFamily="2" charset="-122"/>
                    <a:cs typeface="Times New Roman" panose="02020603050405020304" pitchFamily="18" charset="0"/>
                  </a:rPr>
                  <a:t>Negative Sampling</a:t>
                </a: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endParaRPr>
              </a:p>
            </p:txBody>
          </p:sp>
        </mc:Choice>
        <mc:Fallback xmlns="">
          <p:sp>
            <p:nvSpPr>
              <p:cNvPr id="2" name="矩形 1">
                <a:extLst>
                  <a:ext uri="{FF2B5EF4-FFF2-40B4-BE49-F238E27FC236}">
                    <a16:creationId xmlns:a16="http://schemas.microsoft.com/office/drawing/2014/main" id="{94EEB288-C622-45ED-84EC-562758705458}"/>
                  </a:ext>
                </a:extLst>
              </p:cNvPr>
              <p:cNvSpPr>
                <a:spLocks noRot="1" noChangeAspect="1" noMove="1" noResize="1" noEditPoints="1" noAdjustHandles="1" noChangeArrowheads="1" noChangeShapeType="1" noTextEdit="1"/>
              </p:cNvSpPr>
              <p:nvPr/>
            </p:nvSpPr>
            <p:spPr>
              <a:xfrm>
                <a:off x="1026866" y="1860055"/>
                <a:ext cx="7012030" cy="3451394"/>
              </a:xfrm>
              <a:prstGeom prst="rect">
                <a:avLst/>
              </a:prstGeom>
              <a:blipFill>
                <a:blip r:embed="rId3"/>
                <a:stretch>
                  <a:fillRect l="-695" r="-695" b="-212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80140156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3291563" y="269780"/>
            <a:ext cx="2492991" cy="369332"/>
          </a:xfrm>
          <a:prstGeom prst="rect">
            <a:avLst/>
          </a:prstGeom>
        </p:spPr>
        <p:txBody>
          <a:bodyPr wrap="none">
            <a:spAutoFit/>
          </a:bodyPr>
          <a:lstStyle/>
          <a:p>
            <a:pPr algn="ctr">
              <a:lnSpc>
                <a:spcPct val="90000"/>
              </a:lnSpc>
              <a:spcBef>
                <a:spcPct val="0"/>
              </a:spcBef>
            </a:pPr>
            <a:r>
              <a:rPr lang="zh-CN" altLang="zh-CN" sz="2000" dirty="0">
                <a:solidFill>
                  <a:srgbClr val="C00000"/>
                </a:solidFill>
                <a:latin typeface="Times New Roman" panose="02020603050405020304" pitchFamily="18" charset="0"/>
                <a:ea typeface="+mj-ea"/>
                <a:cs typeface="Times New Roman" panose="02020603050405020304" pitchFamily="18" charset="0"/>
              </a:rPr>
              <a:t>图像分类和目标定位</a:t>
            </a:r>
            <a:endParaRPr lang="zh-CN" altLang="en-US" sz="2000" dirty="0">
              <a:solidFill>
                <a:srgbClr val="C00000"/>
              </a:solidFill>
              <a:latin typeface="Times New Roman" panose="02020603050405020304" pitchFamily="18" charset="0"/>
              <a:ea typeface="+mj-ea"/>
              <a:cs typeface="Times New Roman" panose="02020603050405020304" pitchFamily="18" charset="0"/>
            </a:endParaRPr>
          </a:p>
        </p:txBody>
      </p:sp>
      <p:pic>
        <p:nvPicPr>
          <p:cNvPr id="10" name="图片 9">
            <a:extLst>
              <a:ext uri="{FF2B5EF4-FFF2-40B4-BE49-F238E27FC236}">
                <a16:creationId xmlns:a16="http://schemas.microsoft.com/office/drawing/2014/main" id="{EAA68589-F251-4C7F-817A-66171B197A2D}"/>
              </a:ext>
            </a:extLst>
          </p:cNvPr>
          <p:cNvPicPr>
            <a:picLocks noChangeAspect="1"/>
          </p:cNvPicPr>
          <p:nvPr/>
        </p:nvPicPr>
        <p:blipFill>
          <a:blip r:embed="rId3"/>
          <a:stretch>
            <a:fillRect/>
          </a:stretch>
        </p:blipFill>
        <p:spPr>
          <a:xfrm>
            <a:off x="981686" y="1392150"/>
            <a:ext cx="7650051" cy="4162630"/>
          </a:xfrm>
          <a:prstGeom prst="rect">
            <a:avLst/>
          </a:prstGeom>
        </p:spPr>
      </p:pic>
      <p:sp>
        <p:nvSpPr>
          <p:cNvPr id="45" name="文本框 44">
            <a:extLst>
              <a:ext uri="{FF2B5EF4-FFF2-40B4-BE49-F238E27FC236}">
                <a16:creationId xmlns:a16="http://schemas.microsoft.com/office/drawing/2014/main" id="{C393924E-33B6-4642-9A29-D3FE6CE18AAB}"/>
              </a:ext>
            </a:extLst>
          </p:cNvPr>
          <p:cNvSpPr txBox="1"/>
          <p:nvPr/>
        </p:nvSpPr>
        <p:spPr>
          <a:xfrm>
            <a:off x="1744440" y="5721195"/>
            <a:ext cx="6622961" cy="369332"/>
          </a:xfrm>
          <a:prstGeom prst="rect">
            <a:avLst/>
          </a:prstGeom>
          <a:noFill/>
        </p:spPr>
        <p:txBody>
          <a:bodyPr wrap="square" rtlCol="0">
            <a:spAutoFit/>
          </a:bodyPr>
          <a:lstStyle/>
          <a:p>
            <a:pPr algn="ctr"/>
            <a:r>
              <a:rPr lang="zh-CN" altLang="en-US" b="1" dirty="0">
                <a:latin typeface="Times New Roman" panose="02020603050405020304" pitchFamily="18" charset="0"/>
                <a:ea typeface="楷体" panose="02010609060101010101" pitchFamily="49" charset="-122"/>
                <a:cs typeface="Times New Roman" panose="02020603050405020304" pitchFamily="18" charset="0"/>
              </a:rPr>
              <a:t>图</a:t>
            </a:r>
            <a:r>
              <a:rPr lang="en-US" altLang="zh-CN" b="1" dirty="0">
                <a:latin typeface="Times New Roman" panose="02020603050405020304" pitchFamily="18" charset="0"/>
                <a:ea typeface="楷体" panose="02010609060101010101" pitchFamily="49" charset="-122"/>
                <a:cs typeface="Times New Roman" panose="02020603050405020304" pitchFamily="18" charset="0"/>
              </a:rPr>
              <a:t>6.34 </a:t>
            </a:r>
            <a:r>
              <a:rPr lang="zh-CN" altLang="en-US" b="1" dirty="0">
                <a:latin typeface="Times New Roman" panose="02020603050405020304" pitchFamily="18" charset="0"/>
                <a:ea typeface="楷体" panose="02010609060101010101" pitchFamily="49" charset="-122"/>
                <a:cs typeface="Times New Roman" panose="02020603050405020304" pitchFamily="18" charset="0"/>
              </a:rPr>
              <a:t>利用卷积神经网络进行图像分类与目标定位示意图</a:t>
            </a:r>
            <a:endParaRPr lang="en-US" altLang="zh-CN" b="1" dirty="0">
              <a:latin typeface="Times New Roman" panose="02020603050405020304" pitchFamily="18" charset="0"/>
              <a:ea typeface="楷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15976490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a:spLocks noGrp="1"/>
          </p:cNvSpPr>
          <p:nvPr>
            <p:ph type="title"/>
          </p:nvPr>
        </p:nvSpPr>
        <p:spPr>
          <a:xfrm>
            <a:off x="195787" y="163858"/>
            <a:ext cx="8376356" cy="657727"/>
          </a:xfrm>
        </p:spPr>
        <p:txBody>
          <a:bodyPr/>
          <a:lstStyle/>
          <a:p>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神经元</a:t>
            </a:r>
          </a:p>
        </p:txBody>
      </p:sp>
      <p:sp>
        <p:nvSpPr>
          <p:cNvPr id="2" name="矩形 1">
            <a:extLst>
              <a:ext uri="{FF2B5EF4-FFF2-40B4-BE49-F238E27FC236}">
                <a16:creationId xmlns:a16="http://schemas.microsoft.com/office/drawing/2014/main" id="{FE7A8447-EEFD-4023-9019-C0F0B1D92866}"/>
              </a:ext>
            </a:extLst>
          </p:cNvPr>
          <p:cNvSpPr/>
          <p:nvPr/>
        </p:nvSpPr>
        <p:spPr>
          <a:xfrm>
            <a:off x="278721" y="910779"/>
            <a:ext cx="8513211" cy="1754326"/>
          </a:xfrm>
          <a:prstGeom prst="rect">
            <a:avLst/>
          </a:prstGeom>
        </p:spPr>
        <p:txBody>
          <a:bodyPr wrap="square">
            <a:spAutoFit/>
          </a:bodyPr>
          <a:lstStyle/>
          <a:p>
            <a:pPr indent="266700" algn="just">
              <a:spcAft>
                <a:spcPts val="600"/>
              </a:spcAft>
            </a:pP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在生物学中，神经元细胞有兴奋与抑制两种状态。大多数神经元细胞在正常情况下处于抑制状态，一旦某个神经元受到刺激并且电位超过一定的阈值后，这个神经元细胞就被激活，处于兴奋状态，并向其他神经元传递信息。基于神经元细胞的结构特性与传递信息方式，神经科学家</a:t>
            </a:r>
            <a:r>
              <a:rPr lang="en-US" altLang="zh-CN" kern="100" dirty="0">
                <a:latin typeface="Times New Roman" panose="02020603050405020304" pitchFamily="18" charset="0"/>
                <a:ea typeface="华文楷体" panose="02010600040101010101" pitchFamily="2" charset="-122"/>
                <a:cs typeface="Times New Roman" panose="02020603050405020304" pitchFamily="18" charset="0"/>
              </a:rPr>
              <a:t>Warren McCulloch</a:t>
            </a: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和逻辑学家</a:t>
            </a:r>
            <a:r>
              <a:rPr lang="en-US" altLang="zh-CN" kern="100" dirty="0">
                <a:latin typeface="Times New Roman" panose="02020603050405020304" pitchFamily="18" charset="0"/>
                <a:ea typeface="华文楷体" panose="02010600040101010101" pitchFamily="2" charset="-122"/>
                <a:cs typeface="Times New Roman" panose="02020603050405020304" pitchFamily="18" charset="0"/>
              </a:rPr>
              <a:t>Walter Pitts</a:t>
            </a: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合作提出了</a:t>
            </a:r>
            <a:r>
              <a:rPr lang="en-US" altLang="zh-CN" kern="100" dirty="0">
                <a:latin typeface="Times New Roman" panose="02020603050405020304" pitchFamily="18" charset="0"/>
                <a:ea typeface="华文楷体" panose="02010600040101010101" pitchFamily="2" charset="-122"/>
                <a:cs typeface="Times New Roman" panose="02020603050405020304" pitchFamily="18" charset="0"/>
              </a:rPr>
              <a:t>“McCulloch–Pitts (MCP) neuron”</a:t>
            </a: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模型</a:t>
            </a:r>
            <a:r>
              <a:rPr lang="en-US" altLang="zh-CN" kern="100" dirty="0">
                <a:latin typeface="Times New Roman" panose="02020603050405020304" pitchFamily="18" charset="0"/>
                <a:ea typeface="华文楷体" panose="02010600040101010101" pitchFamily="2" charset="-122"/>
                <a:cs typeface="Times New Roman" panose="02020603050405020304" pitchFamily="18" charset="0"/>
              </a:rPr>
              <a:t>[McCulloch 1943]</a:t>
            </a: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。在人工神经网络中，</a:t>
            </a:r>
            <a:r>
              <a:rPr lang="en-US" altLang="zh-CN" kern="100" dirty="0">
                <a:latin typeface="Times New Roman" panose="02020603050405020304" pitchFamily="18" charset="0"/>
                <a:ea typeface="华文楷体" panose="02010600040101010101" pitchFamily="2" charset="-122"/>
                <a:cs typeface="Times New Roman" panose="02020603050405020304" pitchFamily="18" charset="0"/>
              </a:rPr>
              <a:t>MCP</a:t>
            </a: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模型成为人工神经网络中的最基本结构。</a:t>
            </a:r>
            <a:r>
              <a:rPr lang="en-US" altLang="zh-CN" kern="100" dirty="0">
                <a:latin typeface="Times New Roman" panose="02020603050405020304" pitchFamily="18" charset="0"/>
                <a:ea typeface="华文楷体" panose="02010600040101010101" pitchFamily="2" charset="-122"/>
                <a:cs typeface="Times New Roman" panose="02020603050405020304" pitchFamily="18" charset="0"/>
              </a:rPr>
              <a:t>MCP</a:t>
            </a: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模型结构如图</a:t>
            </a:r>
            <a:r>
              <a:rPr lang="en-US" altLang="zh-CN" kern="100" dirty="0">
                <a:latin typeface="Times New Roman" panose="02020603050405020304" pitchFamily="18" charset="0"/>
                <a:ea typeface="华文楷体" panose="02010600040101010101" pitchFamily="2" charset="-122"/>
                <a:cs typeface="Times New Roman" panose="02020603050405020304" pitchFamily="18" charset="0"/>
              </a:rPr>
              <a:t>6.1</a:t>
            </a: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所示。</a:t>
            </a:r>
            <a:endPar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endParaRPr>
          </a:p>
        </p:txBody>
      </p:sp>
      <p:pic>
        <p:nvPicPr>
          <p:cNvPr id="25" name="图片 24">
            <a:extLst>
              <a:ext uri="{FF2B5EF4-FFF2-40B4-BE49-F238E27FC236}">
                <a16:creationId xmlns:a16="http://schemas.microsoft.com/office/drawing/2014/main" id="{A3F7E0DA-D59A-493C-AAAC-AA2EB9ACEA28}"/>
              </a:ext>
            </a:extLst>
          </p:cNvPr>
          <p:cNvPicPr/>
          <p:nvPr/>
        </p:nvPicPr>
        <p:blipFill>
          <a:blip r:embed="rId2"/>
          <a:stretch>
            <a:fillRect/>
          </a:stretch>
        </p:blipFill>
        <p:spPr>
          <a:xfrm>
            <a:off x="517333" y="3548091"/>
            <a:ext cx="3770977" cy="2034672"/>
          </a:xfrm>
          <a:prstGeom prst="rect">
            <a:avLst/>
          </a:prstGeom>
        </p:spPr>
      </p:pic>
      <p:sp>
        <p:nvSpPr>
          <p:cNvPr id="3" name="矩形 2">
            <a:extLst>
              <a:ext uri="{FF2B5EF4-FFF2-40B4-BE49-F238E27FC236}">
                <a16:creationId xmlns:a16="http://schemas.microsoft.com/office/drawing/2014/main" id="{02F651E2-559D-4E89-AB7B-87C0FB30E784}"/>
              </a:ext>
            </a:extLst>
          </p:cNvPr>
          <p:cNvSpPr/>
          <p:nvPr/>
        </p:nvSpPr>
        <p:spPr>
          <a:xfrm>
            <a:off x="1117762" y="5662696"/>
            <a:ext cx="2268570" cy="465961"/>
          </a:xfrm>
          <a:prstGeom prst="rect">
            <a:avLst/>
          </a:prstGeom>
        </p:spPr>
        <p:txBody>
          <a:bodyPr wrap="none">
            <a:spAutoFit/>
          </a:bodyPr>
          <a:lstStyle/>
          <a:p>
            <a:pPr algn="ctr">
              <a:lnSpc>
                <a:spcPct val="150000"/>
              </a:lnSpc>
              <a:spcAft>
                <a:spcPts val="600"/>
              </a:spcAft>
            </a:pPr>
            <a:r>
              <a:rPr lang="zh-CN" altLang="zh-CN" b="1" kern="100" dirty="0">
                <a:latin typeface="Times New Roman" panose="02020603050405020304" pitchFamily="18" charset="0"/>
                <a:ea typeface="华文楷体" panose="02010600040101010101" pitchFamily="2" charset="-122"/>
                <a:cs typeface="Times New Roman" panose="02020603050405020304" pitchFamily="18" charset="0"/>
              </a:rPr>
              <a:t>图</a:t>
            </a:r>
            <a:r>
              <a:rPr lang="en-US" altLang="zh-CN" b="1" kern="100" dirty="0">
                <a:latin typeface="Times New Roman" panose="02020603050405020304" pitchFamily="18" charset="0"/>
                <a:ea typeface="华文楷体" panose="02010600040101010101" pitchFamily="2" charset="-122"/>
                <a:cs typeface="Times New Roman" panose="02020603050405020304" pitchFamily="18" charset="0"/>
              </a:rPr>
              <a:t>6.1  MCP</a:t>
            </a:r>
            <a:r>
              <a:rPr lang="zh-CN" altLang="zh-CN" b="1" kern="100" dirty="0">
                <a:latin typeface="Times New Roman" panose="02020603050405020304" pitchFamily="18" charset="0"/>
                <a:ea typeface="华文楷体" panose="02010600040101010101" pitchFamily="2" charset="-122"/>
                <a:cs typeface="Times New Roman" panose="02020603050405020304" pitchFamily="18" charset="0"/>
              </a:rPr>
              <a:t>模型结构</a:t>
            </a:r>
            <a:endPar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EE4DECA6-CFD8-46D5-87BC-EC795A839837}"/>
                  </a:ext>
                </a:extLst>
              </p:cNvPr>
              <p:cNvSpPr/>
              <p:nvPr/>
            </p:nvSpPr>
            <p:spPr>
              <a:xfrm>
                <a:off x="4752923" y="2939886"/>
                <a:ext cx="4351957" cy="3251083"/>
              </a:xfrm>
              <a:prstGeom prst="rect">
                <a:avLst/>
              </a:prstGeom>
            </p:spPr>
            <p:txBody>
              <a:bodyPr wrap="square">
                <a:spAutoFit/>
              </a:bodyPr>
              <a:lstStyle/>
              <a:p>
                <a:pPr indent="266700" algn="just">
                  <a:lnSpc>
                    <a:spcPct val="150000"/>
                  </a:lnSpc>
                  <a:spcAft>
                    <a:spcPts val="600"/>
                  </a:spcAft>
                </a:pPr>
                <a:r>
                  <a:rPr lang="zh-CN" altLang="zh-CN" sz="1400" kern="100" dirty="0">
                    <a:latin typeface="Times New Roman" panose="02020603050405020304" pitchFamily="18" charset="0"/>
                    <a:ea typeface="华文楷体" panose="02010600040101010101" pitchFamily="2" charset="-122"/>
                    <a:cs typeface="Times New Roman" panose="02020603050405020304" pitchFamily="18" charset="0"/>
                  </a:rPr>
                  <a:t>给定</a:t>
                </a:r>
                <a14:m>
                  <m:oMath xmlns:m="http://schemas.openxmlformats.org/officeDocument/2006/math">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𝑛</m:t>
                    </m:r>
                  </m:oMath>
                </a14:m>
                <a:r>
                  <a:rPr lang="zh-CN" altLang="zh-CN" sz="1400" kern="100" dirty="0">
                    <a:latin typeface="Times New Roman" panose="02020603050405020304" pitchFamily="18" charset="0"/>
                    <a:ea typeface="华文楷体" panose="02010600040101010101" pitchFamily="2" charset="-122"/>
                    <a:cs typeface="Times New Roman" panose="02020603050405020304" pitchFamily="18" charset="0"/>
                  </a:rPr>
                  <a:t>个二值化（</a:t>
                </a:r>
                <a:r>
                  <a:rPr lang="en-US" altLang="zh-CN" sz="1400" kern="100" dirty="0">
                    <a:latin typeface="Times New Roman" panose="02020603050405020304" pitchFamily="18" charset="0"/>
                    <a:ea typeface="华文楷体" panose="02010600040101010101" pitchFamily="2" charset="-122"/>
                    <a:cs typeface="Times New Roman" panose="02020603050405020304" pitchFamily="18" charset="0"/>
                  </a:rPr>
                  <a:t>0</a:t>
                </a:r>
                <a:r>
                  <a:rPr lang="zh-CN" altLang="zh-CN" sz="1400" kern="100" dirty="0">
                    <a:latin typeface="Times New Roman" panose="02020603050405020304" pitchFamily="18" charset="0"/>
                    <a:ea typeface="华文楷体" panose="02010600040101010101" pitchFamily="2" charset="-122"/>
                    <a:cs typeface="Times New Roman" panose="02020603050405020304" pitchFamily="18" charset="0"/>
                  </a:rPr>
                  <a:t>或</a:t>
                </a:r>
                <a:r>
                  <a:rPr lang="en-US" altLang="zh-CN" sz="1400" kern="100" dirty="0">
                    <a:latin typeface="Times New Roman" panose="02020603050405020304" pitchFamily="18" charset="0"/>
                    <a:ea typeface="华文楷体" panose="02010600040101010101" pitchFamily="2" charset="-122"/>
                    <a:cs typeface="Times New Roman" panose="02020603050405020304" pitchFamily="18" charset="0"/>
                  </a:rPr>
                  <a:t>1</a:t>
                </a:r>
                <a:r>
                  <a:rPr lang="zh-CN" altLang="zh-CN" sz="1400" kern="100" dirty="0">
                    <a:latin typeface="Times New Roman" panose="02020603050405020304" pitchFamily="18" charset="0"/>
                    <a:ea typeface="华文楷体" panose="02010600040101010101" pitchFamily="2" charset="-122"/>
                    <a:cs typeface="Times New Roman" panose="02020603050405020304" pitchFamily="18" charset="0"/>
                  </a:rPr>
                  <a:t>）的输入数据</a:t>
                </a:r>
                <a14:m>
                  <m:oMath xmlns:m="http://schemas.openxmlformats.org/officeDocument/2006/math">
                    <m:r>
                      <a:rPr lang="zh-CN" altLang="zh-CN" sz="1400" i="1" kern="100">
                        <a:latin typeface="Cambria Math" panose="02040503050406030204" pitchFamily="18" charset="0"/>
                        <a:ea typeface="Cambria Math" panose="02040503050406030204" pitchFamily="18" charset="0"/>
                        <a:cs typeface="Times New Roman" panose="02020603050405020304" pitchFamily="18" charset="0"/>
                      </a:rPr>
                      <m:t> </m:t>
                    </m:r>
                    <m:sSub>
                      <m:sSubPr>
                        <m:ctrlPr>
                          <a:rPr lang="zh-CN" altLang="zh-CN" sz="14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𝑖</m:t>
                        </m:r>
                      </m:sub>
                    </m:sSub>
                    <m:d>
                      <m:dPr>
                        <m:ctrlPr>
                          <a:rPr lang="zh-CN" altLang="zh-CN" sz="1400" i="1" kern="100">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1≤</m:t>
                        </m:r>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𝑖</m:t>
                        </m:r>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m:t>
                        </m:r>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𝑛</m:t>
                        </m:r>
                      </m:e>
                    </m:d>
                  </m:oMath>
                </a14:m>
                <a:r>
                  <a:rPr lang="zh-CN" altLang="zh-CN" sz="1400" kern="100" dirty="0">
                    <a:latin typeface="Times New Roman" panose="02020603050405020304" pitchFamily="18" charset="0"/>
                    <a:ea typeface="华文楷体" panose="02010600040101010101" pitchFamily="2" charset="-122"/>
                    <a:cs typeface="Times New Roman" panose="02020603050405020304" pitchFamily="18" charset="0"/>
                  </a:rPr>
                  <a:t>与连接参数</a:t>
                </a:r>
                <a14:m>
                  <m:oMath xmlns:m="http://schemas.openxmlformats.org/officeDocument/2006/math">
                    <m:sSub>
                      <m:sSubPr>
                        <m:ctrlPr>
                          <a:rPr lang="zh-CN" altLang="zh-CN" sz="14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𝑤</m:t>
                        </m:r>
                      </m:e>
                      <m: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𝑖</m:t>
                        </m:r>
                      </m:sub>
                    </m:sSub>
                    <m:d>
                      <m:dPr>
                        <m:ctrlPr>
                          <a:rPr lang="zh-CN" altLang="zh-CN" sz="1400" i="1" kern="100">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1≤</m:t>
                        </m:r>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𝑖</m:t>
                        </m:r>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m:t>
                        </m:r>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𝑛</m:t>
                        </m:r>
                      </m:e>
                    </m:d>
                  </m:oMath>
                </a14:m>
                <a:r>
                  <a:rPr lang="zh-CN" altLang="zh-CN" sz="1400" kern="1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1400" kern="100" dirty="0">
                    <a:latin typeface="Times New Roman" panose="02020603050405020304" pitchFamily="18" charset="0"/>
                    <a:ea typeface="华文楷体" panose="02010600040101010101" pitchFamily="2" charset="-122"/>
                    <a:cs typeface="Times New Roman" panose="02020603050405020304" pitchFamily="18" charset="0"/>
                  </a:rPr>
                  <a:t>MCP</a:t>
                </a:r>
                <a:r>
                  <a:rPr lang="zh-CN" altLang="zh-CN" sz="1400" kern="100" dirty="0">
                    <a:latin typeface="Times New Roman" panose="02020603050405020304" pitchFamily="18" charset="0"/>
                    <a:ea typeface="华文楷体" panose="02010600040101010101" pitchFamily="2" charset="-122"/>
                    <a:cs typeface="Times New Roman" panose="02020603050405020304" pitchFamily="18" charset="0"/>
                  </a:rPr>
                  <a:t>神经元模型对输入数据线性加权求和，然后使用函数</a:t>
                </a:r>
                <a14:m>
                  <m:oMath xmlns:m="http://schemas.openxmlformats.org/officeDocument/2006/math">
                    <m:r>
                      <a:rPr lang="en-US" altLang="zh-CN" sz="1400" b="1" i="1" kern="100">
                        <a:latin typeface="Cambria Math" panose="02040503050406030204" pitchFamily="18" charset="0"/>
                        <a:ea typeface="华文楷体" panose="02010600040101010101" pitchFamily="2" charset="-122"/>
                        <a:cs typeface="Times New Roman" panose="02020603050405020304" pitchFamily="18" charset="0"/>
                      </a:rPr>
                      <m:t>𝛟</m:t>
                    </m:r>
                    <m:r>
                      <a:rPr lang="en-US" altLang="zh-CN" sz="1400" b="1" kern="100">
                        <a:latin typeface="Cambria Math" panose="02040503050406030204" pitchFamily="18" charset="0"/>
                        <a:ea typeface="华文楷体" panose="02010600040101010101" pitchFamily="2" charset="-122"/>
                        <a:cs typeface="Times New Roman" panose="02020603050405020304" pitchFamily="18" charset="0"/>
                      </a:rPr>
                      <m:t>(⋅)</m:t>
                    </m:r>
                  </m:oMath>
                </a14:m>
                <a:r>
                  <a:rPr lang="zh-CN" altLang="zh-CN" sz="1400" kern="100" dirty="0">
                    <a:latin typeface="Times New Roman" panose="02020603050405020304" pitchFamily="18" charset="0"/>
                    <a:ea typeface="华文楷体" panose="02010600040101010101" pitchFamily="2" charset="-122"/>
                    <a:cs typeface="Times New Roman" panose="02020603050405020304" pitchFamily="18" charset="0"/>
                  </a:rPr>
                  <a:t>将加权累加结果映射为</a:t>
                </a:r>
                <a:r>
                  <a:rPr lang="en-US" altLang="zh-CN" sz="1400" kern="100" dirty="0">
                    <a:latin typeface="Times New Roman" panose="02020603050405020304" pitchFamily="18" charset="0"/>
                    <a:ea typeface="华文楷体" panose="02010600040101010101" pitchFamily="2" charset="-122"/>
                    <a:cs typeface="Times New Roman" panose="02020603050405020304" pitchFamily="18" charset="0"/>
                  </a:rPr>
                  <a:t>0</a:t>
                </a:r>
                <a:r>
                  <a:rPr lang="zh-CN" altLang="zh-CN" sz="1400" kern="100" dirty="0">
                    <a:latin typeface="Times New Roman" panose="02020603050405020304" pitchFamily="18" charset="0"/>
                    <a:ea typeface="华文楷体" panose="02010600040101010101" pitchFamily="2" charset="-122"/>
                    <a:cs typeface="Times New Roman" panose="02020603050405020304" pitchFamily="18" charset="0"/>
                  </a:rPr>
                  <a:t>或</a:t>
                </a:r>
                <a:r>
                  <a:rPr lang="en-US" altLang="zh-CN" sz="1400" kern="100" dirty="0">
                    <a:latin typeface="Times New Roman" panose="02020603050405020304" pitchFamily="18" charset="0"/>
                    <a:ea typeface="华文楷体" panose="02010600040101010101" pitchFamily="2" charset="-122"/>
                    <a:cs typeface="Times New Roman" panose="02020603050405020304" pitchFamily="18" charset="0"/>
                  </a:rPr>
                  <a:t>1</a:t>
                </a:r>
                <a:r>
                  <a:rPr lang="zh-CN" altLang="zh-CN" sz="1400" kern="100" dirty="0">
                    <a:latin typeface="Times New Roman" panose="02020603050405020304" pitchFamily="18" charset="0"/>
                    <a:ea typeface="华文楷体" panose="02010600040101010101" pitchFamily="2" charset="-122"/>
                    <a:cs typeface="Times New Roman" panose="02020603050405020304" pitchFamily="18" charset="0"/>
                  </a:rPr>
                  <a:t>，以完成两类分类的任务：</a:t>
                </a:r>
                <a:endPar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lnSpc>
                    <a:spcPct val="150000"/>
                  </a:lnSpc>
                  <a:spcAft>
                    <a:spcPts val="600"/>
                  </a:spcAft>
                </a:pPr>
                <a14:m>
                  <m:oMathPara xmlns:m="http://schemas.openxmlformats.org/officeDocument/2006/math">
                    <m:oMathParaPr>
                      <m:jc m:val="centerGroup"/>
                    </m:oMathParaPr>
                    <m:oMath xmlns:m="http://schemas.openxmlformats.org/officeDocument/2006/math">
                      <m:r>
                        <m:rPr>
                          <m:sty m:val="p"/>
                        </m:rPr>
                        <a:rPr lang="en-US" altLang="zh-CN" sz="1400" kern="100">
                          <a:latin typeface="Cambria Math" panose="02040503050406030204" pitchFamily="18" charset="0"/>
                          <a:ea typeface="华文楷体" panose="02010600040101010101" pitchFamily="2" charset="-122"/>
                          <a:cs typeface="Times New Roman" panose="02020603050405020304" pitchFamily="18" charset="0"/>
                        </a:rPr>
                        <m:t>y</m:t>
                      </m:r>
                      <m:r>
                        <a:rPr lang="en-US" altLang="zh-CN" sz="1400" kern="100">
                          <a:latin typeface="Cambria Math" panose="02040503050406030204" pitchFamily="18" charset="0"/>
                          <a:ea typeface="华文楷体" panose="02010600040101010101" pitchFamily="2" charset="-122"/>
                          <a:cs typeface="Times New Roman" panose="02020603050405020304" pitchFamily="18" charset="0"/>
                        </a:rPr>
                        <m:t>=</m:t>
                      </m:r>
                      <m:r>
                        <a:rPr lang="en-US" altLang="zh-CN" sz="1400" b="1" i="1" kern="100">
                          <a:latin typeface="Cambria Math" panose="02040503050406030204" pitchFamily="18" charset="0"/>
                          <a:ea typeface="华文楷体" panose="02010600040101010101" pitchFamily="2" charset="-122"/>
                          <a:cs typeface="Times New Roman" panose="02020603050405020304" pitchFamily="18" charset="0"/>
                        </a:rPr>
                        <m:t>𝚽</m:t>
                      </m:r>
                      <m:r>
                        <a:rPr lang="en-US" altLang="zh-CN" sz="1400" kern="100">
                          <a:latin typeface="Cambria Math" panose="02040503050406030204" pitchFamily="18" charset="0"/>
                          <a:ea typeface="华文楷体" panose="02010600040101010101" pitchFamily="2" charset="-122"/>
                          <a:cs typeface="Times New Roman" panose="02020603050405020304" pitchFamily="18" charset="0"/>
                        </a:rPr>
                        <m:t>(</m:t>
                      </m:r>
                      <m:nary>
                        <m:naryPr>
                          <m:chr m:val="∑"/>
                          <m:limLoc m:val="subSup"/>
                          <m:ctrlPr>
                            <a:rPr lang="zh-CN" altLang="zh-CN" sz="1400" i="1" kern="100">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𝑖</m:t>
                          </m:r>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=1</m:t>
                          </m:r>
                        </m:sub>
                        <m:sup>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𝑛</m:t>
                          </m:r>
                        </m:sup>
                        <m:e>
                          <m:sSub>
                            <m:sSubPr>
                              <m:ctrlPr>
                                <a:rPr lang="zh-CN" altLang="zh-CN" sz="14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𝑤</m:t>
                              </m:r>
                            </m:e>
                            <m: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𝑖</m:t>
                              </m:r>
                            </m:sub>
                          </m:sSub>
                          <m:sSub>
                            <m:sSubPr>
                              <m:ctrlPr>
                                <a:rPr lang="zh-CN" altLang="zh-CN" sz="14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𝑖</m:t>
                              </m:r>
                            </m:sub>
                          </m:sSub>
                        </m:e>
                      </m:nary>
                      <m:r>
                        <a:rPr lang="en-US" altLang="zh-CN" sz="1400" kern="100">
                          <a:latin typeface="Cambria Math" panose="02040503050406030204" pitchFamily="18" charset="0"/>
                          <a:ea typeface="华文楷体" panose="02010600040101010101" pitchFamily="2" charset="-122"/>
                          <a:cs typeface="Times New Roman" panose="02020603050405020304" pitchFamily="18" charset="0"/>
                        </a:rPr>
                        <m:t>)</m:t>
                      </m:r>
                    </m:oMath>
                  </m:oMathPara>
                </a14:m>
                <a:endPar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endParaRPr>
              </a:p>
              <a:p>
                <a:r>
                  <a:rPr lang="zh-CN" altLang="zh-CN" sz="1400" dirty="0">
                    <a:latin typeface="Times New Roman" panose="02020603050405020304" pitchFamily="18" charset="0"/>
                    <a:ea typeface="华文楷体" panose="02010600040101010101" pitchFamily="2" charset="-122"/>
                    <a:cs typeface="Times New Roman" panose="02020603050405020304" pitchFamily="18" charset="0"/>
                  </a:rPr>
                  <a:t>其中</a:t>
                </a:r>
                <a14:m>
                  <m:oMath xmlns:m="http://schemas.openxmlformats.org/officeDocument/2006/math">
                    <m:sSub>
                      <m:sSubPr>
                        <m:ctrlPr>
                          <a:rPr lang="zh-CN" altLang="zh-CN" sz="14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a:latin typeface="Cambria Math" panose="02040503050406030204" pitchFamily="18" charset="0"/>
                            <a:ea typeface="华文楷体" panose="02010600040101010101" pitchFamily="2" charset="-122"/>
                            <a:cs typeface="Times New Roman" panose="02020603050405020304" pitchFamily="18" charset="0"/>
                          </a:rPr>
                          <m:t>𝑤</m:t>
                        </m:r>
                      </m:e>
                      <m:sub>
                        <m:r>
                          <a:rPr lang="en-US" altLang="zh-CN" sz="1400" i="1">
                            <a:latin typeface="Cambria Math" panose="02040503050406030204" pitchFamily="18" charset="0"/>
                            <a:ea typeface="华文楷体" panose="02010600040101010101" pitchFamily="2" charset="-122"/>
                            <a:cs typeface="Times New Roman" panose="02020603050405020304" pitchFamily="18" charset="0"/>
                          </a:rPr>
                          <m:t>𝑖</m:t>
                        </m:r>
                      </m:sub>
                    </m:sSub>
                  </m:oMath>
                </a14:m>
                <a:r>
                  <a:rPr lang="zh-CN" altLang="zh-CN" sz="1400" dirty="0">
                    <a:latin typeface="Times New Roman" panose="02020603050405020304" pitchFamily="18" charset="0"/>
                    <a:ea typeface="华文楷体" panose="02010600040101010101" pitchFamily="2" charset="-122"/>
                    <a:cs typeface="Times New Roman" panose="02020603050405020304" pitchFamily="18" charset="0"/>
                  </a:rPr>
                  <a:t>为预先设定的连接权重值（一般在</a:t>
                </a:r>
                <a:r>
                  <a:rPr lang="en-US" altLang="zh-CN" sz="1400" dirty="0">
                    <a:latin typeface="Times New Roman" panose="02020603050405020304" pitchFamily="18" charset="0"/>
                    <a:ea typeface="华文楷体" panose="02010600040101010101" pitchFamily="2" charset="-122"/>
                  </a:rPr>
                  <a:t>0</a:t>
                </a:r>
                <a:r>
                  <a:rPr lang="zh-CN" altLang="zh-CN" sz="1400" dirty="0">
                    <a:latin typeface="Times New Roman" panose="02020603050405020304" pitchFamily="18" charset="0"/>
                    <a:ea typeface="华文楷体" panose="02010600040101010101" pitchFamily="2" charset="-122"/>
                    <a:cs typeface="Times New Roman" panose="02020603050405020304" pitchFamily="18" charset="0"/>
                  </a:rPr>
                  <a:t>和</a:t>
                </a:r>
                <a:r>
                  <a:rPr lang="en-US" altLang="zh-CN" sz="1400" dirty="0">
                    <a:latin typeface="Times New Roman" panose="02020603050405020304" pitchFamily="18" charset="0"/>
                    <a:ea typeface="华文楷体" panose="02010600040101010101" pitchFamily="2" charset="-122"/>
                  </a:rPr>
                  <a:t>1</a:t>
                </a:r>
                <a:r>
                  <a:rPr lang="zh-CN" altLang="zh-CN" sz="1400" dirty="0">
                    <a:latin typeface="Times New Roman" panose="02020603050405020304" pitchFamily="18" charset="0"/>
                    <a:ea typeface="华文楷体" panose="02010600040101010101" pitchFamily="2" charset="-122"/>
                    <a:cs typeface="Times New Roman" panose="02020603050405020304" pitchFamily="18" charset="0"/>
                  </a:rPr>
                  <a:t>中一个值或者</a:t>
                </a:r>
                <a:r>
                  <a:rPr lang="en-US" altLang="zh-CN" sz="1400" dirty="0">
                    <a:latin typeface="Times New Roman" panose="02020603050405020304" pitchFamily="18" charset="0"/>
                    <a:ea typeface="华文楷体" panose="02010600040101010101" pitchFamily="2" charset="-122"/>
                  </a:rPr>
                  <a:t>1</a:t>
                </a:r>
                <a:r>
                  <a:rPr lang="zh-CN" altLang="zh-CN" sz="1400" dirty="0">
                    <a:latin typeface="Times New Roman" panose="02020603050405020304" pitchFamily="18" charset="0"/>
                    <a:ea typeface="华文楷体" panose="02010600040101010101" pitchFamily="2" charset="-122"/>
                    <a:cs typeface="Times New Roman" panose="02020603050405020304" pitchFamily="18" charset="0"/>
                  </a:rPr>
                  <a:t>和</a:t>
                </a:r>
                <a:r>
                  <a:rPr lang="en-US" altLang="zh-CN" sz="1400" dirty="0">
                    <a:latin typeface="Times New Roman" panose="02020603050405020304" pitchFamily="18" charset="0"/>
                    <a:ea typeface="华文楷体" panose="02010600040101010101" pitchFamily="2" charset="-122"/>
                  </a:rPr>
                  <a:t>-1</a:t>
                </a:r>
                <a:r>
                  <a:rPr lang="zh-CN" altLang="zh-CN" sz="1400" dirty="0">
                    <a:latin typeface="Times New Roman" panose="02020603050405020304" pitchFamily="18" charset="0"/>
                    <a:ea typeface="华文楷体" panose="02010600040101010101" pitchFamily="2" charset="-122"/>
                    <a:cs typeface="Times New Roman" panose="02020603050405020304" pitchFamily="18" charset="0"/>
                  </a:rPr>
                  <a:t>中取一个值），用来表示其所对应输入数据对输出结果的影响（即权重）。</a:t>
                </a:r>
                <a14:m>
                  <m:oMath xmlns:m="http://schemas.openxmlformats.org/officeDocument/2006/math">
                    <m:r>
                      <m:rPr>
                        <m:sty m:val="p"/>
                      </m:rPr>
                      <a:rPr lang="en-US" altLang="zh-CN" sz="1400">
                        <a:latin typeface="Cambria Math" panose="02040503050406030204" pitchFamily="18" charset="0"/>
                        <a:ea typeface="华文楷体" panose="02010600040101010101" pitchFamily="2" charset="-122"/>
                        <a:cs typeface="Times New Roman" panose="02020603050405020304" pitchFamily="18" charset="0"/>
                      </a:rPr>
                      <m:t>Φ</m:t>
                    </m:r>
                    <m:d>
                      <m:dPr>
                        <m:ctrlPr>
                          <a:rPr lang="zh-CN" altLang="zh-CN" sz="1400" i="1">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400" i="1">
                            <a:latin typeface="Cambria Math" panose="02040503050406030204" pitchFamily="18" charset="0"/>
                            <a:ea typeface="华文楷体" panose="02010600040101010101" pitchFamily="2" charset="-122"/>
                            <a:cs typeface="Times New Roman" panose="02020603050405020304" pitchFamily="18" charset="0"/>
                          </a:rPr>
                          <m:t>∙</m:t>
                        </m:r>
                      </m:e>
                    </m:d>
                  </m:oMath>
                </a14:m>
                <a:r>
                  <a:rPr lang="zh-CN" altLang="zh-CN" sz="1400" dirty="0">
                    <a:latin typeface="Times New Roman" panose="02020603050405020304" pitchFamily="18" charset="0"/>
                    <a:ea typeface="华文楷体" panose="02010600040101010101" pitchFamily="2" charset="-122"/>
                    <a:cs typeface="Times New Roman" panose="02020603050405020304" pitchFamily="18" charset="0"/>
                  </a:rPr>
                  <a:t>将输入端数据与连接权重所得线性加权累加结果与预先设定阈值</a:t>
                </a:r>
                <a14:m>
                  <m:oMath xmlns:m="http://schemas.openxmlformats.org/officeDocument/2006/math">
                    <m:r>
                      <m:rPr>
                        <m:sty m:val="p"/>
                      </m:rPr>
                      <a:rPr lang="en-US" altLang="zh-CN" sz="1400">
                        <a:latin typeface="Cambria Math" panose="02040503050406030204" pitchFamily="18" charset="0"/>
                        <a:ea typeface="华文楷体" panose="02010600040101010101" pitchFamily="2" charset="-122"/>
                        <a:cs typeface="Times New Roman" panose="02020603050405020304" pitchFamily="18" charset="0"/>
                      </a:rPr>
                      <m:t>θ</m:t>
                    </m:r>
                  </m:oMath>
                </a14:m>
                <a:r>
                  <a:rPr lang="zh-CN" altLang="zh-CN" sz="1400" dirty="0">
                    <a:latin typeface="Times New Roman" panose="02020603050405020304" pitchFamily="18" charset="0"/>
                    <a:ea typeface="华文楷体" panose="02010600040101010101" pitchFamily="2" charset="-122"/>
                    <a:cs typeface="Times New Roman" panose="02020603050405020304" pitchFamily="18" charset="0"/>
                  </a:rPr>
                  <a:t>进行比较，根据比较结果输出</a:t>
                </a:r>
                <a:r>
                  <a:rPr lang="en-US" altLang="zh-CN" sz="1400" dirty="0">
                    <a:latin typeface="Times New Roman" panose="02020603050405020304" pitchFamily="18" charset="0"/>
                    <a:ea typeface="华文楷体" panose="02010600040101010101" pitchFamily="2" charset="-122"/>
                  </a:rPr>
                  <a:t>1</a:t>
                </a:r>
                <a:r>
                  <a:rPr lang="zh-CN" altLang="zh-CN" sz="1400" dirty="0">
                    <a:latin typeface="Times New Roman" panose="02020603050405020304" pitchFamily="18" charset="0"/>
                    <a:ea typeface="华文楷体" panose="02010600040101010101" pitchFamily="2" charset="-122"/>
                    <a:cs typeface="Times New Roman" panose="02020603050405020304" pitchFamily="18" charset="0"/>
                  </a:rPr>
                  <a:t>或</a:t>
                </a:r>
                <a:r>
                  <a:rPr lang="en-US" altLang="zh-CN" sz="1400" dirty="0">
                    <a:latin typeface="Times New Roman" panose="02020603050405020304" pitchFamily="18" charset="0"/>
                    <a:ea typeface="华文楷体" panose="02010600040101010101" pitchFamily="2" charset="-122"/>
                  </a:rPr>
                  <a:t>0</a:t>
                </a:r>
                <a:r>
                  <a:rPr lang="zh-CN" altLang="zh-CN" sz="14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en-US" sz="1400" dirty="0"/>
              </a:p>
            </p:txBody>
          </p:sp>
        </mc:Choice>
        <mc:Fallback xmlns="">
          <p:sp>
            <p:nvSpPr>
              <p:cNvPr id="4" name="矩形 3">
                <a:extLst>
                  <a:ext uri="{FF2B5EF4-FFF2-40B4-BE49-F238E27FC236}">
                    <a16:creationId xmlns:a16="http://schemas.microsoft.com/office/drawing/2014/main" id="{EE4DECA6-CFD8-46D5-87BC-EC795A839837}"/>
                  </a:ext>
                </a:extLst>
              </p:cNvPr>
              <p:cNvSpPr>
                <a:spLocks noRot="1" noChangeAspect="1" noMove="1" noResize="1" noEditPoints="1" noAdjustHandles="1" noChangeArrowheads="1" noChangeShapeType="1" noTextEdit="1"/>
              </p:cNvSpPr>
              <p:nvPr/>
            </p:nvSpPr>
            <p:spPr>
              <a:xfrm>
                <a:off x="4752923" y="2939886"/>
                <a:ext cx="4351957" cy="3251083"/>
              </a:xfrm>
              <a:prstGeom prst="rect">
                <a:avLst/>
              </a:prstGeom>
              <a:blipFill>
                <a:blip r:embed="rId3"/>
                <a:stretch>
                  <a:fillRect l="-420" r="-420" b="-93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978239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a:spLocks noGrp="1"/>
          </p:cNvSpPr>
          <p:nvPr>
            <p:ph type="title"/>
          </p:nvPr>
        </p:nvSpPr>
        <p:spPr>
          <a:xfrm>
            <a:off x="462844" y="141552"/>
            <a:ext cx="8376356" cy="657727"/>
          </a:xfrm>
        </p:spPr>
        <p:txBody>
          <a:bodyPr/>
          <a:lstStyle/>
          <a:p>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常用的激活函数：对输入信息进行非线性变换</a:t>
            </a:r>
          </a:p>
        </p:txBody>
      </p:sp>
      <p:sp>
        <p:nvSpPr>
          <p:cNvPr id="2" name="矩形 1"/>
          <p:cNvSpPr/>
          <p:nvPr/>
        </p:nvSpPr>
        <p:spPr>
          <a:xfrm>
            <a:off x="1115457" y="5594382"/>
            <a:ext cx="6913086" cy="646331"/>
          </a:xfrm>
          <a:prstGeom prst="rect">
            <a:avLst/>
          </a:prstGeom>
        </p:spPr>
        <p:txBody>
          <a:bodyPr wrap="square">
            <a:spAutoFit/>
          </a:bodyPr>
          <a:lstStyle/>
          <a:p>
            <a:pPr algn="just"/>
            <a:r>
              <a:rPr lang="zh-CN" altLang="zh-CN" b="1" dirty="0">
                <a:latin typeface="Times New Roman" panose="02020603050405020304" pitchFamily="18" charset="0"/>
                <a:ea typeface="楷体" panose="02010609060101010101" pitchFamily="49" charset="-122"/>
                <a:cs typeface="Times New Roman" panose="02020603050405020304" pitchFamily="18" charset="0"/>
              </a:rPr>
              <a:t>神经网络使用非线性函数作为激活函数（</a:t>
            </a:r>
            <a:r>
              <a:rPr lang="en-US" altLang="zh-CN" b="1" dirty="0">
                <a:latin typeface="Times New Roman" panose="02020603050405020304" pitchFamily="18" charset="0"/>
                <a:ea typeface="楷体" panose="02010609060101010101" pitchFamily="49" charset="-122"/>
                <a:cs typeface="Times New Roman" panose="02020603050405020304" pitchFamily="18" charset="0"/>
              </a:rPr>
              <a:t>activation function</a:t>
            </a:r>
            <a:r>
              <a:rPr lang="zh-CN" altLang="zh-CN" b="1" dirty="0">
                <a:latin typeface="Times New Roman" panose="02020603050405020304" pitchFamily="18" charset="0"/>
                <a:ea typeface="楷体" panose="02010609060101010101" pitchFamily="49" charset="-122"/>
                <a:cs typeface="Times New Roman" panose="02020603050405020304" pitchFamily="18" charset="0"/>
              </a:rPr>
              <a:t>），通过对多个非线性函数进行组合，来实现对输入信息的非线性变换</a:t>
            </a:r>
            <a:endParaRPr lang="zh-CN" altLang="en-US" b="1" dirty="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4" name="图片 3">
            <a:extLst>
              <a:ext uri="{FF2B5EF4-FFF2-40B4-BE49-F238E27FC236}">
                <a16:creationId xmlns:a16="http://schemas.microsoft.com/office/drawing/2014/main" id="{72C79346-3F28-4004-816A-304A454B30B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93571" y="1443715"/>
            <a:ext cx="5634508" cy="3970569"/>
          </a:xfrm>
          <a:prstGeom prst="rect">
            <a:avLst/>
          </a:prstGeom>
        </p:spPr>
      </p:pic>
      <p:sp>
        <p:nvSpPr>
          <p:cNvPr id="5" name="文本框 4">
            <a:extLst>
              <a:ext uri="{FF2B5EF4-FFF2-40B4-BE49-F238E27FC236}">
                <a16:creationId xmlns:a16="http://schemas.microsoft.com/office/drawing/2014/main" id="{483E51A3-7AC2-40CD-8DD8-794A0A73D7AE}"/>
              </a:ext>
            </a:extLst>
          </p:cNvPr>
          <p:cNvSpPr txBox="1"/>
          <p:nvPr/>
        </p:nvSpPr>
        <p:spPr>
          <a:xfrm>
            <a:off x="1648495" y="997316"/>
            <a:ext cx="2622834" cy="369332"/>
          </a:xfrm>
          <a:prstGeom prst="rect">
            <a:avLst/>
          </a:prstGeom>
          <a:noFill/>
        </p:spPr>
        <p:txBody>
          <a:bodyPr wrap="none" rtlCol="0">
            <a:spAutoFit/>
          </a:bodyPr>
          <a:lstStyle/>
          <a:p>
            <a:r>
              <a:rPr lang="zh-CN" altLang="en-US" b="1" dirty="0">
                <a:latin typeface="Times New Roman" panose="02020603050405020304" pitchFamily="18" charset="0"/>
                <a:ea typeface="楷体" panose="02010609060101010101" pitchFamily="49" charset="-122"/>
                <a:cs typeface="Times New Roman" panose="02020603050405020304" pitchFamily="18" charset="0"/>
              </a:rPr>
              <a:t>表</a:t>
            </a:r>
            <a:r>
              <a:rPr lang="en-US" altLang="zh-CN" b="1" dirty="0">
                <a:latin typeface="Times New Roman" panose="02020603050405020304" pitchFamily="18" charset="0"/>
                <a:ea typeface="楷体" panose="02010609060101010101" pitchFamily="49" charset="-122"/>
                <a:cs typeface="Times New Roman" panose="02020603050405020304" pitchFamily="18" charset="0"/>
              </a:rPr>
              <a:t>6.1 </a:t>
            </a:r>
            <a:r>
              <a:rPr lang="zh-CN" altLang="en-US" b="1" dirty="0">
                <a:latin typeface="Times New Roman" panose="02020603050405020304" pitchFamily="18" charset="0"/>
                <a:ea typeface="楷体" panose="02010609060101010101" pitchFamily="49" charset="-122"/>
                <a:cs typeface="Times New Roman" panose="02020603050405020304" pitchFamily="18" charset="0"/>
              </a:rPr>
              <a:t>激活函数基本性质</a:t>
            </a:r>
          </a:p>
        </p:txBody>
      </p:sp>
    </p:spTree>
    <p:extLst>
      <p:ext uri="{BB962C8B-B14F-4D97-AF65-F5344CB8AC3E}">
        <p14:creationId xmlns:p14="http://schemas.microsoft.com/office/powerpoint/2010/main" val="2879972975"/>
      </p:ext>
    </p:extLst>
  </p:cSld>
  <p:clrMapOvr>
    <a:masterClrMapping/>
  </p:clrMapOvr>
</p:sld>
</file>

<file path=ppt/theme/theme1.xml><?xml version="1.0" encoding="utf-8"?>
<a:theme xmlns:a="http://schemas.openxmlformats.org/drawingml/2006/main" name="白底灰边-Office2010风格">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黑体+Times">
      <a:majorFont>
        <a:latin typeface="Times New Roman"/>
        <a:ea typeface="黑体"/>
        <a:cs typeface=""/>
      </a:majorFont>
      <a:minorFont>
        <a:latin typeface="Times New Roman"/>
        <a:ea typeface="黑体"/>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白底灰边-Office2010风格</Template>
  <TotalTime>3672</TotalTime>
  <Words>9349</Words>
  <Application>Microsoft Office PowerPoint</Application>
  <PresentationFormat>全屏显示(4:3)</PresentationFormat>
  <Paragraphs>523</Paragraphs>
  <Slides>79</Slides>
  <Notes>35</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79</vt:i4>
      </vt:variant>
    </vt:vector>
  </HeadingPairs>
  <TitlesOfParts>
    <vt:vector size="93" baseType="lpstr">
      <vt:lpstr>等线</vt:lpstr>
      <vt:lpstr>黑体</vt:lpstr>
      <vt:lpstr>华文楷体</vt:lpstr>
      <vt:lpstr>楷体</vt:lpstr>
      <vt:lpstr>宋体</vt:lpstr>
      <vt:lpstr>微软雅黑</vt:lpstr>
      <vt:lpstr>Arial</vt:lpstr>
      <vt:lpstr>Calibri</vt:lpstr>
      <vt:lpstr>Cambria Math</vt:lpstr>
      <vt:lpstr>Symbol</vt:lpstr>
      <vt:lpstr>Times New Roman</vt:lpstr>
      <vt:lpstr>Verdana</vt:lpstr>
      <vt:lpstr>Wingdings</vt:lpstr>
      <vt:lpstr>白底灰边-Office2010风格</vt:lpstr>
      <vt:lpstr>深度学习  教学课程组    </vt:lpstr>
      <vt:lpstr>PowerPoint 演示文稿</vt:lpstr>
      <vt:lpstr>深度学习的历史发展</vt:lpstr>
      <vt:lpstr>深度学习的历史发展</vt:lpstr>
      <vt:lpstr>PowerPoint 演示文稿</vt:lpstr>
      <vt:lpstr> 浅层学习  Versus  深度学习：从分段学习到端到端学习</vt:lpstr>
      <vt:lpstr>深度学习：以端到端的方式逐层抽象、逐层学习</vt:lpstr>
      <vt:lpstr>神经元</vt:lpstr>
      <vt:lpstr>常用的激活函数：对输入信息进行非线性变换</vt:lpstr>
      <vt:lpstr>常用的激活函数：softmax函数</vt:lpstr>
      <vt:lpstr>神经元</vt:lpstr>
      <vt:lpstr>损失函数</vt:lpstr>
      <vt:lpstr>常用的损失函数</vt:lpstr>
      <vt:lpstr>常用的损失函数</vt:lpstr>
      <vt:lpstr>常用的损失函数</vt:lpstr>
      <vt:lpstr>常用的损失函数</vt:lpstr>
      <vt:lpstr>常用的损失函数</vt:lpstr>
      <vt:lpstr>常用的损失函数</vt:lpstr>
      <vt:lpstr> 感知机模型：单层感知机 </vt:lpstr>
      <vt:lpstr> 感知机模型：单层感知机 </vt:lpstr>
      <vt:lpstr> 感知机模型：多层感知机 </vt:lpstr>
      <vt:lpstr>问题：如何优化网络参数？</vt:lpstr>
      <vt:lpstr>参数优化：梯度下降  ( Gradient Descent)</vt:lpstr>
      <vt:lpstr>梯度下降  ( Gradient Descent)</vt:lpstr>
      <vt:lpstr>梯度下降  ( Gradient Descent)</vt:lpstr>
      <vt:lpstr>参数优化：误差反向传播  (error back propagation, BP)</vt:lpstr>
      <vt:lpstr>参数优化：误差反向传播  (error back propagation, BP)</vt:lpstr>
      <vt:lpstr>参数优化：误差反向传播  (error back propagation, BP)</vt:lpstr>
      <vt:lpstr>参数优化：误差反向传播  (error back propagation, BP)</vt:lpstr>
      <vt:lpstr>参数优化：误差反向传播  (error back propagation, BP)</vt:lpstr>
      <vt:lpstr>参数优化：误差反向传播  (error back propagation, BP)</vt:lpstr>
      <vt:lpstr>参数优化：误差反向传播  (error back propagation, BP)</vt:lpstr>
      <vt:lpstr>参数优化：误差反向传播  (error back propagation, BP)</vt:lpstr>
      <vt:lpstr>参数优化：误差反向传播  (error back propagation, BP)</vt:lpstr>
      <vt:lpstr>参数优化：误差反向传播  (error back propagation, BP)</vt:lpstr>
      <vt:lpstr>机器学习的能力在于拟合和优化</vt:lpstr>
      <vt:lpstr>PowerPoint 演示文稿</vt:lpstr>
      <vt:lpstr>卷积神经网络(convolution neural network, CNN)</vt:lpstr>
      <vt:lpstr>卷积神经网络(convolution neural network, CNN)</vt:lpstr>
      <vt:lpstr>卷积神经网络：卷积操作</vt:lpstr>
      <vt:lpstr>卷积神经网络：卷积操作</vt:lpstr>
      <vt:lpstr>卷积神经网络：卷积操作</vt:lpstr>
      <vt:lpstr>卷积神经网络：卷积操作</vt:lpstr>
      <vt:lpstr>卷积神经网络：池化操作</vt:lpstr>
      <vt:lpstr>卷积神经网络：池化操作</vt:lpstr>
      <vt:lpstr>神经网络正则化</vt:lpstr>
      <vt:lpstr>PowerPoint 演示文稿</vt:lpstr>
      <vt:lpstr>循环神经网络</vt:lpstr>
      <vt:lpstr>循环神经网络</vt:lpstr>
      <vt:lpstr>循环神经网络</vt:lpstr>
      <vt:lpstr>循环神经网络</vt:lpstr>
      <vt:lpstr>循环神经网络</vt:lpstr>
      <vt:lpstr>循环神经网络</vt:lpstr>
      <vt:lpstr>循环神经网络</vt:lpstr>
      <vt:lpstr>循环神经网络</vt:lpstr>
      <vt:lpstr>长短时记忆网络</vt:lpstr>
      <vt:lpstr>长短时记忆网络</vt:lpstr>
      <vt:lpstr>长短时记忆网络</vt:lpstr>
      <vt:lpstr>长短时记忆网络</vt:lpstr>
      <vt:lpstr>长短时记忆网络</vt:lpstr>
      <vt:lpstr>长短时记忆网络</vt:lpstr>
      <vt:lpstr>门控循环单元神经网络</vt:lpstr>
      <vt:lpstr>PowerPoint 演示文稿</vt:lpstr>
      <vt:lpstr>深度生成学习模型（deep generative learning model）</vt:lpstr>
      <vt:lpstr>生成对抗网络（deep generative learning model）</vt:lpstr>
      <vt:lpstr>生成对抗网络（deep generative learning model）</vt:lpstr>
      <vt:lpstr>生成对抗网络（deep generative learning model）</vt:lpstr>
      <vt:lpstr>条件生成对抗网络</vt:lpstr>
      <vt:lpstr>用生成对抗网络抵御对抗样本攻击</vt:lpstr>
      <vt:lpstr>用生成对抗网络抵御对抗样本攻击</vt:lpstr>
      <vt:lpstr>PowerPoint 演示文稿</vt:lpstr>
      <vt:lpstr>自然语言中词向量生成</vt:lpstr>
      <vt:lpstr>自然语言中词向量生成</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wuxf</dc:creator>
  <cp:lastModifiedBy>ThinkPad</cp:lastModifiedBy>
  <cp:revision>1582</cp:revision>
  <dcterms:created xsi:type="dcterms:W3CDTF">2018-01-15T02:11:00Z</dcterms:created>
  <dcterms:modified xsi:type="dcterms:W3CDTF">2021-05-30T02:28:22Z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2052-11.1.0.9440</vt:lpwstr>
  </property>
</Properties>
</file>